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media/image208.jpg" ContentType="image/jpg"/>
  <Override PartName="/ppt/media/image217.jpg" ContentType="image/jpg"/>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9" r:id="rId4"/>
  </p:sldMasterIdLst>
  <p:notesMasterIdLst>
    <p:notesMasterId r:id="rId242"/>
  </p:notesMasterIdLst>
  <p:handoutMasterIdLst>
    <p:handoutMasterId r:id="rId243"/>
  </p:handoutMasterIdLst>
  <p:sldIdLst>
    <p:sldId id="2199" r:id="rId5"/>
    <p:sldId id="2272" r:id="rId6"/>
    <p:sldId id="2213" r:id="rId7"/>
    <p:sldId id="2273" r:id="rId8"/>
    <p:sldId id="2278" r:id="rId9"/>
    <p:sldId id="2202" r:id="rId10"/>
    <p:sldId id="2203" r:id="rId11"/>
    <p:sldId id="454" r:id="rId12"/>
    <p:sldId id="456" r:id="rId13"/>
    <p:sldId id="2242" r:id="rId14"/>
    <p:sldId id="2214" r:id="rId15"/>
    <p:sldId id="426" r:id="rId16"/>
    <p:sldId id="429" r:id="rId17"/>
    <p:sldId id="466" r:id="rId18"/>
    <p:sldId id="430" r:id="rId19"/>
    <p:sldId id="2215" r:id="rId20"/>
    <p:sldId id="2216" r:id="rId21"/>
    <p:sldId id="432" r:id="rId22"/>
    <p:sldId id="2217" r:id="rId23"/>
    <p:sldId id="392" r:id="rId24"/>
    <p:sldId id="495" r:id="rId25"/>
    <p:sldId id="2218" r:id="rId26"/>
    <p:sldId id="481" r:id="rId27"/>
    <p:sldId id="503" r:id="rId28"/>
    <p:sldId id="438" r:id="rId29"/>
    <p:sldId id="425" r:id="rId30"/>
    <p:sldId id="2232" r:id="rId31"/>
    <p:sldId id="2351" r:id="rId32"/>
    <p:sldId id="2352" r:id="rId33"/>
    <p:sldId id="2353" r:id="rId34"/>
    <p:sldId id="2274" r:id="rId35"/>
    <p:sldId id="261" r:id="rId36"/>
    <p:sldId id="375" r:id="rId37"/>
    <p:sldId id="397" r:id="rId38"/>
    <p:sldId id="376" r:id="rId39"/>
    <p:sldId id="377" r:id="rId40"/>
    <p:sldId id="398" r:id="rId41"/>
    <p:sldId id="378" r:id="rId42"/>
    <p:sldId id="381" r:id="rId43"/>
    <p:sldId id="399" r:id="rId44"/>
    <p:sldId id="382" r:id="rId45"/>
    <p:sldId id="383" r:id="rId46"/>
    <p:sldId id="384" r:id="rId47"/>
    <p:sldId id="387" r:id="rId48"/>
    <p:sldId id="388" r:id="rId49"/>
    <p:sldId id="2219" r:id="rId50"/>
    <p:sldId id="390" r:id="rId51"/>
    <p:sldId id="391" r:id="rId52"/>
    <p:sldId id="2220" r:id="rId53"/>
    <p:sldId id="393" r:id="rId54"/>
    <p:sldId id="394" r:id="rId55"/>
    <p:sldId id="395" r:id="rId56"/>
    <p:sldId id="396" r:id="rId57"/>
    <p:sldId id="309" r:id="rId58"/>
    <p:sldId id="313" r:id="rId59"/>
    <p:sldId id="2230" r:id="rId60"/>
    <p:sldId id="315" r:id="rId61"/>
    <p:sldId id="321" r:id="rId62"/>
    <p:sldId id="406" r:id="rId63"/>
    <p:sldId id="446" r:id="rId64"/>
    <p:sldId id="380" r:id="rId65"/>
    <p:sldId id="2231" r:id="rId66"/>
    <p:sldId id="2256" r:id="rId67"/>
    <p:sldId id="2257" r:id="rId68"/>
    <p:sldId id="2258" r:id="rId69"/>
    <p:sldId id="281" r:id="rId70"/>
    <p:sldId id="266" r:id="rId71"/>
    <p:sldId id="273" r:id="rId72"/>
    <p:sldId id="2227" r:id="rId73"/>
    <p:sldId id="2228" r:id="rId74"/>
    <p:sldId id="2279" r:id="rId75"/>
    <p:sldId id="2229" r:id="rId76"/>
    <p:sldId id="2224" r:id="rId77"/>
    <p:sldId id="2354" r:id="rId78"/>
    <p:sldId id="2280" r:id="rId79"/>
    <p:sldId id="2281" r:id="rId80"/>
    <p:sldId id="2282" r:id="rId81"/>
    <p:sldId id="2275" r:id="rId82"/>
    <p:sldId id="262" r:id="rId83"/>
    <p:sldId id="447" r:id="rId84"/>
    <p:sldId id="2205" r:id="rId85"/>
    <p:sldId id="2211" r:id="rId86"/>
    <p:sldId id="462" r:id="rId87"/>
    <p:sldId id="465" r:id="rId88"/>
    <p:sldId id="464" r:id="rId89"/>
    <p:sldId id="2261" r:id="rId90"/>
    <p:sldId id="2262" r:id="rId91"/>
    <p:sldId id="2264" r:id="rId92"/>
    <p:sldId id="408" r:id="rId93"/>
    <p:sldId id="2265" r:id="rId94"/>
    <p:sldId id="2263" r:id="rId95"/>
    <p:sldId id="2320" r:id="rId96"/>
    <p:sldId id="410" r:id="rId97"/>
    <p:sldId id="411" r:id="rId98"/>
    <p:sldId id="412" r:id="rId99"/>
    <p:sldId id="389" r:id="rId100"/>
    <p:sldId id="2260" r:id="rId101"/>
    <p:sldId id="2319" r:id="rId102"/>
    <p:sldId id="2244" r:id="rId103"/>
    <p:sldId id="2201" r:id="rId104"/>
    <p:sldId id="482" r:id="rId105"/>
    <p:sldId id="2318" r:id="rId106"/>
    <p:sldId id="2212" r:id="rId107"/>
    <p:sldId id="260" r:id="rId108"/>
    <p:sldId id="2303" r:id="rId109"/>
    <p:sldId id="2298" r:id="rId110"/>
    <p:sldId id="2308" r:id="rId111"/>
    <p:sldId id="2309" r:id="rId112"/>
    <p:sldId id="2310" r:id="rId113"/>
    <p:sldId id="2311" r:id="rId114"/>
    <p:sldId id="2312" r:id="rId115"/>
    <p:sldId id="2304" r:id="rId116"/>
    <p:sldId id="2299" r:id="rId117"/>
    <p:sldId id="2305" r:id="rId118"/>
    <p:sldId id="2306" r:id="rId119"/>
    <p:sldId id="2307" r:id="rId120"/>
    <p:sldId id="2300" r:id="rId121"/>
    <p:sldId id="272" r:id="rId122"/>
    <p:sldId id="2314" r:id="rId123"/>
    <p:sldId id="2315" r:id="rId124"/>
    <p:sldId id="2316" r:id="rId125"/>
    <p:sldId id="2317" r:id="rId126"/>
    <p:sldId id="2313" r:id="rId127"/>
    <p:sldId id="2208" r:id="rId128"/>
    <p:sldId id="2235" r:id="rId129"/>
    <p:sldId id="2236" r:id="rId130"/>
    <p:sldId id="2237" r:id="rId131"/>
    <p:sldId id="2238" r:id="rId132"/>
    <p:sldId id="2239" r:id="rId133"/>
    <p:sldId id="2234" r:id="rId134"/>
    <p:sldId id="2269" r:id="rId135"/>
    <p:sldId id="263" r:id="rId136"/>
    <p:sldId id="2241" r:id="rId137"/>
    <p:sldId id="342" r:id="rId138"/>
    <p:sldId id="343" r:id="rId139"/>
    <p:sldId id="344" r:id="rId140"/>
    <p:sldId id="345" r:id="rId141"/>
    <p:sldId id="346" r:id="rId142"/>
    <p:sldId id="457" r:id="rId143"/>
    <p:sldId id="458" r:id="rId144"/>
    <p:sldId id="2254" r:id="rId145"/>
    <p:sldId id="2255" r:id="rId146"/>
    <p:sldId id="2259" r:id="rId147"/>
    <p:sldId id="468" r:id="rId148"/>
    <p:sldId id="2245" r:id="rId149"/>
    <p:sldId id="2246" r:id="rId150"/>
    <p:sldId id="434" r:id="rId151"/>
    <p:sldId id="473" r:id="rId152"/>
    <p:sldId id="2248" r:id="rId153"/>
    <p:sldId id="475" r:id="rId154"/>
    <p:sldId id="2249" r:id="rId155"/>
    <p:sldId id="2250" r:id="rId156"/>
    <p:sldId id="436" r:id="rId157"/>
    <p:sldId id="484" r:id="rId158"/>
    <p:sldId id="2251" r:id="rId159"/>
    <p:sldId id="483" r:id="rId160"/>
    <p:sldId id="486" r:id="rId161"/>
    <p:sldId id="470" r:id="rId162"/>
    <p:sldId id="471" r:id="rId163"/>
    <p:sldId id="472" r:id="rId164"/>
    <p:sldId id="474" r:id="rId165"/>
    <p:sldId id="477" r:id="rId166"/>
    <p:sldId id="490" r:id="rId167"/>
    <p:sldId id="2322" r:id="rId168"/>
    <p:sldId id="2321" r:id="rId169"/>
    <p:sldId id="2325" r:id="rId170"/>
    <p:sldId id="2326" r:id="rId171"/>
    <p:sldId id="2327" r:id="rId172"/>
    <p:sldId id="2324" r:id="rId173"/>
    <p:sldId id="2323" r:id="rId174"/>
    <p:sldId id="448" r:id="rId175"/>
    <p:sldId id="479" r:id="rId176"/>
    <p:sldId id="442" r:id="rId177"/>
    <p:sldId id="443" r:id="rId178"/>
    <p:sldId id="480" r:id="rId179"/>
    <p:sldId id="441" r:id="rId180"/>
    <p:sldId id="449" r:id="rId181"/>
    <p:sldId id="485" r:id="rId182"/>
    <p:sldId id="2253" r:id="rId183"/>
    <p:sldId id="2276" r:id="rId184"/>
    <p:sldId id="264" r:id="rId185"/>
    <p:sldId id="322" r:id="rId186"/>
    <p:sldId id="323" r:id="rId187"/>
    <p:sldId id="2283" r:id="rId188"/>
    <p:sldId id="324" r:id="rId189"/>
    <p:sldId id="328" r:id="rId190"/>
    <p:sldId id="493" r:id="rId191"/>
    <p:sldId id="2284" r:id="rId192"/>
    <p:sldId id="2334" r:id="rId193"/>
    <p:sldId id="2335" r:id="rId194"/>
    <p:sldId id="2336" r:id="rId195"/>
    <p:sldId id="2337" r:id="rId196"/>
    <p:sldId id="2338" r:id="rId197"/>
    <p:sldId id="2292" r:id="rId198"/>
    <p:sldId id="334" r:id="rId199"/>
    <p:sldId id="335" r:id="rId200"/>
    <p:sldId id="336" r:id="rId201"/>
    <p:sldId id="337" r:id="rId202"/>
    <p:sldId id="338" r:id="rId203"/>
    <p:sldId id="339" r:id="rId204"/>
    <p:sldId id="2330" r:id="rId205"/>
    <p:sldId id="2328" r:id="rId206"/>
    <p:sldId id="2329" r:id="rId207"/>
    <p:sldId id="2331" r:id="rId208"/>
    <p:sldId id="2332" r:id="rId209"/>
    <p:sldId id="2293" r:id="rId210"/>
    <p:sldId id="333" r:id="rId211"/>
    <p:sldId id="2287" r:id="rId212"/>
    <p:sldId id="2291" r:id="rId213"/>
    <p:sldId id="2290" r:id="rId214"/>
    <p:sldId id="2286" r:id="rId215"/>
    <p:sldId id="2288" r:id="rId216"/>
    <p:sldId id="2289" r:id="rId217"/>
    <p:sldId id="2285" r:id="rId218"/>
    <p:sldId id="2294" r:id="rId219"/>
    <p:sldId id="2341" r:id="rId220"/>
    <p:sldId id="2340" r:id="rId221"/>
    <p:sldId id="2339" r:id="rId222"/>
    <p:sldId id="409" r:id="rId223"/>
    <p:sldId id="2277" r:id="rId224"/>
    <p:sldId id="265" r:id="rId225"/>
    <p:sldId id="2243" r:id="rId226"/>
    <p:sldId id="460" r:id="rId227"/>
    <p:sldId id="2342" r:id="rId228"/>
    <p:sldId id="467" r:id="rId229"/>
    <p:sldId id="2347" r:id="rId230"/>
    <p:sldId id="2348" r:id="rId231"/>
    <p:sldId id="2345" r:id="rId232"/>
    <p:sldId id="2346" r:id="rId233"/>
    <p:sldId id="469" r:id="rId234"/>
    <p:sldId id="2343" r:id="rId235"/>
    <p:sldId id="476" r:id="rId236"/>
    <p:sldId id="478" r:id="rId237"/>
    <p:sldId id="2344" r:id="rId238"/>
    <p:sldId id="2349" r:id="rId239"/>
    <p:sldId id="2350" r:id="rId240"/>
    <p:sldId id="2178" r:id="rId241"/>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AE27330B-B844-4897-9019-047B9E438E97}">
          <p14:sldIdLst>
            <p14:sldId id="2199"/>
            <p14:sldId id="2272"/>
            <p14:sldId id="2213"/>
          </p14:sldIdLst>
        </p14:section>
        <p14:section name="Generalities" id="{9943A322-34E0-40F2-847B-807E61AD2968}">
          <p14:sldIdLst>
            <p14:sldId id="2273"/>
            <p14:sldId id="2278"/>
            <p14:sldId id="2202"/>
            <p14:sldId id="2203"/>
            <p14:sldId id="454"/>
            <p14:sldId id="456"/>
            <p14:sldId id="2242"/>
            <p14:sldId id="2214"/>
            <p14:sldId id="426"/>
            <p14:sldId id="429"/>
            <p14:sldId id="466"/>
            <p14:sldId id="430"/>
            <p14:sldId id="2215"/>
            <p14:sldId id="2216"/>
            <p14:sldId id="432"/>
            <p14:sldId id="2217"/>
            <p14:sldId id="392"/>
            <p14:sldId id="495"/>
            <p14:sldId id="2218"/>
            <p14:sldId id="481"/>
            <p14:sldId id="503"/>
            <p14:sldId id="438"/>
            <p14:sldId id="425"/>
            <p14:sldId id="2232"/>
            <p14:sldId id="2351"/>
            <p14:sldId id="2352"/>
            <p14:sldId id="2353"/>
          </p14:sldIdLst>
        </p14:section>
        <p14:section name="Viral resources and databases" id="{890A2D94-98E2-4E2E-AF66-5306DF5A9D7F}">
          <p14:sldIdLst>
            <p14:sldId id="2274"/>
            <p14:sldId id="261"/>
            <p14:sldId id="375"/>
            <p14:sldId id="397"/>
            <p14:sldId id="376"/>
            <p14:sldId id="377"/>
            <p14:sldId id="398"/>
            <p14:sldId id="378"/>
            <p14:sldId id="381"/>
            <p14:sldId id="399"/>
            <p14:sldId id="382"/>
            <p14:sldId id="383"/>
            <p14:sldId id="384"/>
            <p14:sldId id="387"/>
            <p14:sldId id="388"/>
            <p14:sldId id="2219"/>
            <p14:sldId id="390"/>
            <p14:sldId id="391"/>
            <p14:sldId id="2220"/>
            <p14:sldId id="393"/>
            <p14:sldId id="394"/>
            <p14:sldId id="395"/>
            <p14:sldId id="396"/>
            <p14:sldId id="309"/>
            <p14:sldId id="313"/>
            <p14:sldId id="2230"/>
            <p14:sldId id="315"/>
            <p14:sldId id="321"/>
            <p14:sldId id="406"/>
            <p14:sldId id="446"/>
            <p14:sldId id="380"/>
            <p14:sldId id="2231"/>
            <p14:sldId id="2256"/>
            <p14:sldId id="2257"/>
            <p14:sldId id="2258"/>
            <p14:sldId id="281"/>
            <p14:sldId id="266"/>
            <p14:sldId id="273"/>
            <p14:sldId id="2227"/>
            <p14:sldId id="2228"/>
            <p14:sldId id="2279"/>
            <p14:sldId id="2229"/>
            <p14:sldId id="2224"/>
            <p14:sldId id="2354"/>
            <p14:sldId id="2280"/>
            <p14:sldId id="2281"/>
            <p14:sldId id="2282"/>
          </p14:sldIdLst>
        </p14:section>
        <p14:section name="Genomics" id="{4D1A84A6-2EF7-4492-83C4-545F8C8AACE4}">
          <p14:sldIdLst>
            <p14:sldId id="2275"/>
            <p14:sldId id="262"/>
            <p14:sldId id="447"/>
            <p14:sldId id="2205"/>
            <p14:sldId id="2211"/>
            <p14:sldId id="462"/>
            <p14:sldId id="465"/>
            <p14:sldId id="464"/>
            <p14:sldId id="2261"/>
            <p14:sldId id="2262"/>
            <p14:sldId id="2264"/>
            <p14:sldId id="408"/>
            <p14:sldId id="2265"/>
            <p14:sldId id="2263"/>
            <p14:sldId id="2320"/>
            <p14:sldId id="410"/>
            <p14:sldId id="411"/>
            <p14:sldId id="412"/>
            <p14:sldId id="389"/>
            <p14:sldId id="2260"/>
            <p14:sldId id="2319"/>
            <p14:sldId id="2244"/>
            <p14:sldId id="2201"/>
            <p14:sldId id="482"/>
            <p14:sldId id="2318"/>
            <p14:sldId id="2212"/>
            <p14:sldId id="260"/>
            <p14:sldId id="2303"/>
            <p14:sldId id="2298"/>
            <p14:sldId id="2308"/>
            <p14:sldId id="2309"/>
            <p14:sldId id="2310"/>
            <p14:sldId id="2311"/>
            <p14:sldId id="2312"/>
            <p14:sldId id="2304"/>
            <p14:sldId id="2299"/>
            <p14:sldId id="2305"/>
            <p14:sldId id="2306"/>
            <p14:sldId id="2307"/>
            <p14:sldId id="2300"/>
            <p14:sldId id="272"/>
            <p14:sldId id="2314"/>
            <p14:sldId id="2315"/>
            <p14:sldId id="2316"/>
            <p14:sldId id="2317"/>
            <p14:sldId id="2313"/>
            <p14:sldId id="2208"/>
            <p14:sldId id="2235"/>
            <p14:sldId id="2236"/>
            <p14:sldId id="2237"/>
            <p14:sldId id="2238"/>
            <p14:sldId id="2239"/>
            <p14:sldId id="2234"/>
          </p14:sldIdLst>
        </p14:section>
        <p14:section name="Metagenomics" id="{F94B60E4-6A08-4FF9-9D08-C8514B937694}">
          <p14:sldIdLst>
            <p14:sldId id="2269"/>
            <p14:sldId id="263"/>
            <p14:sldId id="2241"/>
            <p14:sldId id="342"/>
            <p14:sldId id="343"/>
            <p14:sldId id="344"/>
            <p14:sldId id="345"/>
            <p14:sldId id="346"/>
            <p14:sldId id="457"/>
            <p14:sldId id="458"/>
            <p14:sldId id="2254"/>
            <p14:sldId id="2255"/>
            <p14:sldId id="2259"/>
            <p14:sldId id="468"/>
            <p14:sldId id="2245"/>
            <p14:sldId id="2246"/>
            <p14:sldId id="434"/>
            <p14:sldId id="473"/>
            <p14:sldId id="2248"/>
            <p14:sldId id="475"/>
            <p14:sldId id="2249"/>
            <p14:sldId id="2250"/>
            <p14:sldId id="436"/>
            <p14:sldId id="484"/>
            <p14:sldId id="2251"/>
            <p14:sldId id="483"/>
            <p14:sldId id="486"/>
            <p14:sldId id="470"/>
            <p14:sldId id="471"/>
            <p14:sldId id="472"/>
            <p14:sldId id="474"/>
            <p14:sldId id="477"/>
            <p14:sldId id="490"/>
            <p14:sldId id="2322"/>
            <p14:sldId id="2321"/>
            <p14:sldId id="2325"/>
            <p14:sldId id="2326"/>
            <p14:sldId id="2327"/>
            <p14:sldId id="2324"/>
            <p14:sldId id="2323"/>
            <p14:sldId id="448"/>
            <p14:sldId id="479"/>
            <p14:sldId id="442"/>
            <p14:sldId id="443"/>
            <p14:sldId id="480"/>
            <p14:sldId id="441"/>
            <p14:sldId id="449"/>
            <p14:sldId id="485"/>
            <p14:sldId id="2253"/>
          </p14:sldIdLst>
        </p14:section>
        <p14:section name="Proteomics" id="{2BDACB2B-9D1B-45C2-B8E5-B80261D0932B}">
          <p14:sldIdLst>
            <p14:sldId id="2276"/>
            <p14:sldId id="264"/>
            <p14:sldId id="322"/>
            <p14:sldId id="323"/>
            <p14:sldId id="2283"/>
            <p14:sldId id="324"/>
            <p14:sldId id="328"/>
            <p14:sldId id="493"/>
            <p14:sldId id="2284"/>
            <p14:sldId id="2334"/>
            <p14:sldId id="2335"/>
            <p14:sldId id="2336"/>
            <p14:sldId id="2337"/>
            <p14:sldId id="2338"/>
            <p14:sldId id="2292"/>
            <p14:sldId id="334"/>
            <p14:sldId id="335"/>
            <p14:sldId id="336"/>
            <p14:sldId id="337"/>
            <p14:sldId id="338"/>
            <p14:sldId id="339"/>
            <p14:sldId id="2330"/>
            <p14:sldId id="2328"/>
            <p14:sldId id="2329"/>
            <p14:sldId id="2331"/>
            <p14:sldId id="2332"/>
            <p14:sldId id="2293"/>
            <p14:sldId id="333"/>
            <p14:sldId id="2287"/>
            <p14:sldId id="2291"/>
            <p14:sldId id="2290"/>
            <p14:sldId id="2286"/>
            <p14:sldId id="2288"/>
            <p14:sldId id="2289"/>
            <p14:sldId id="2285"/>
            <p14:sldId id="2294"/>
            <p14:sldId id="2341"/>
            <p14:sldId id="2340"/>
            <p14:sldId id="2339"/>
            <p14:sldId id="409"/>
          </p14:sldIdLst>
        </p14:section>
        <p14:section name="Interactomics" id="{1E9DFEA2-F93E-437E-88B9-361E12AFC69C}">
          <p14:sldIdLst>
            <p14:sldId id="2277"/>
            <p14:sldId id="265"/>
            <p14:sldId id="2243"/>
            <p14:sldId id="460"/>
            <p14:sldId id="2342"/>
            <p14:sldId id="467"/>
            <p14:sldId id="2347"/>
            <p14:sldId id="2348"/>
            <p14:sldId id="2345"/>
            <p14:sldId id="2346"/>
            <p14:sldId id="469"/>
            <p14:sldId id="2343"/>
            <p14:sldId id="476"/>
            <p14:sldId id="478"/>
            <p14:sldId id="2344"/>
            <p14:sldId id="2349"/>
          </p14:sldIdLst>
        </p14:section>
        <p14:section name="Conclusion" id="{85D1ACD4-4507-4215-A5AE-38BB0E5FAAA6}">
          <p14:sldIdLst>
            <p14:sldId id="2350"/>
            <p14:sldId id="217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BC7DA7-61C6-FE01-D5D8-A892A102519B}" name="Marie Dangles" initials="MD" userId="S::Marie.Dangles@sib.swiss::7b63edcb-ccf4-4a75-88d0-c14d201c4d6b" providerId="AD"/>
  <p188:author id="{CE5D80B9-1F14-B145-DF47-4868472354CC}" name="Marie Dangles" initials="MD" userId="S::marie.dangles@sib.swiss::7b63edcb-ccf4-4a75-88d0-c14d201c4d6b" providerId="AD"/>
  <p188:author id="{808096D5-8C93-63BC-E4B0-42D5AEA0682D}" name="Maia Berman" initials="MB" userId="S::maia.berman@sib.swiss::1345ac14-4068-45c8-a090-8c43709fd17f" providerId="AD"/>
  <p188:author id="{6B1FADD7-C699-59FF-534C-F7CDC6EE7682}" name="Maia Berman" initials="MB" userId="S::Maia.Berman@sib.swiss::1345ac14-4068-45c8-a090-8c43709fd17f"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51" autoAdjust="0"/>
    <p:restoredTop sz="95226" autoAdjust="0"/>
  </p:normalViewPr>
  <p:slideViewPr>
    <p:cSldViewPr snapToGrid="0">
      <p:cViewPr varScale="1">
        <p:scale>
          <a:sx n="74" d="100"/>
          <a:sy n="74" d="100"/>
        </p:scale>
        <p:origin x="91" y="326"/>
      </p:cViewPr>
      <p:guideLst/>
    </p:cSldViewPr>
  </p:slideViewPr>
  <p:notesTextViewPr>
    <p:cViewPr>
      <p:scale>
        <a:sx n="1" d="1"/>
        <a:sy n="1" d="1"/>
      </p:scale>
      <p:origin x="0" y="0"/>
    </p:cViewPr>
  </p:notesTextViewPr>
  <p:sorterViewPr>
    <p:cViewPr>
      <p:scale>
        <a:sx n="100" d="100"/>
        <a:sy n="100" d="100"/>
      </p:scale>
      <p:origin x="0" y="-6744"/>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slide" Target="slides/slide201.xml"/><Relationship Id="rId226" Type="http://schemas.openxmlformats.org/officeDocument/2006/relationships/slide" Target="slides/slide222.xml"/><Relationship Id="rId247" Type="http://schemas.openxmlformats.org/officeDocument/2006/relationships/tableStyles" Target="tableStyle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slide" Target="slides/slide212.xml"/><Relationship Id="rId237" Type="http://schemas.openxmlformats.org/officeDocument/2006/relationships/slide" Target="slides/slide233.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slide" Target="slides/slide202.xml"/><Relationship Id="rId227" Type="http://schemas.openxmlformats.org/officeDocument/2006/relationships/slide" Target="slides/slide223.xml"/><Relationship Id="rId248" Type="http://schemas.microsoft.com/office/2018/10/relationships/authors" Target="author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slide" Target="slides/slide213.xml"/><Relationship Id="rId6" Type="http://schemas.openxmlformats.org/officeDocument/2006/relationships/slide" Target="slides/slide2.xml"/><Relationship Id="rId238" Type="http://schemas.openxmlformats.org/officeDocument/2006/relationships/slide" Target="slides/slide234.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slide" Target="slides/slide224.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39" Type="http://schemas.openxmlformats.org/officeDocument/2006/relationships/slide" Target="slides/slide235.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slide" Target="slides/slide225.xml"/><Relationship Id="rId240" Type="http://schemas.openxmlformats.org/officeDocument/2006/relationships/slide" Target="slides/slide236.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220" Type="http://schemas.openxmlformats.org/officeDocument/2006/relationships/slide" Target="slides/slide216.xml"/><Relationship Id="rId241" Type="http://schemas.openxmlformats.org/officeDocument/2006/relationships/slide" Target="slides/slide23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slide" Target="slides/slide206.xml"/><Relationship Id="rId215" Type="http://schemas.openxmlformats.org/officeDocument/2006/relationships/slide" Target="slides/slide211.xml"/><Relationship Id="rId236" Type="http://schemas.openxmlformats.org/officeDocument/2006/relationships/slide" Target="slides/slide232.xml"/><Relationship Id="rId26" Type="http://schemas.openxmlformats.org/officeDocument/2006/relationships/slide" Target="slides/slide22.xml"/><Relationship Id="rId231" Type="http://schemas.openxmlformats.org/officeDocument/2006/relationships/slide" Target="slides/slide227.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notesMaster" Target="notesMasters/notesMaster1.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handoutMaster" Target="handoutMasters/handoutMaster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presProps" Target="presProps.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viewProps" Target="viewProps.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slide" Target="slides/slide231.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theme" Target="theme/theme1.xml"/><Relationship Id="rId106" Type="http://schemas.openxmlformats.org/officeDocument/2006/relationships/slide" Target="slides/slide102.xml"/><Relationship Id="rId127" Type="http://schemas.openxmlformats.org/officeDocument/2006/relationships/slide" Target="slides/slide123.xml"/></Relationships>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Tibrovirus sequence lenght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H"/>
        </a:p>
      </c:txPr>
    </c:title>
    <c:autoTitleDeleted val="0"/>
    <c:plotArea>
      <c:layout/>
      <c:barChart>
        <c:barDir val="col"/>
        <c:grouping val="clustered"/>
        <c:varyColors val="0"/>
        <c:ser>
          <c:idx val="0"/>
          <c:order val="0"/>
          <c:spPr>
            <a:solidFill>
              <a:schemeClr val="accent2"/>
            </a:solidFill>
            <a:ln>
              <a:noFill/>
            </a:ln>
            <a:effectLst/>
          </c:spPr>
          <c:invertIfNegative val="0"/>
          <c:val>
            <c:numRef>
              <c:f>Feuil1!$B$1:$B$27</c:f>
              <c:numCache>
                <c:formatCode>General</c:formatCode>
                <c:ptCount val="27"/>
                <c:pt idx="0">
                  <c:v>13298</c:v>
                </c:pt>
                <c:pt idx="1">
                  <c:v>13298</c:v>
                </c:pt>
                <c:pt idx="2">
                  <c:v>13296</c:v>
                </c:pt>
                <c:pt idx="3">
                  <c:v>13296</c:v>
                </c:pt>
                <c:pt idx="4">
                  <c:v>13288</c:v>
                </c:pt>
                <c:pt idx="5">
                  <c:v>13203</c:v>
                </c:pt>
                <c:pt idx="6">
                  <c:v>13203</c:v>
                </c:pt>
                <c:pt idx="7">
                  <c:v>13141</c:v>
                </c:pt>
                <c:pt idx="8">
                  <c:v>13141</c:v>
                </c:pt>
                <c:pt idx="9">
                  <c:v>12674</c:v>
                </c:pt>
                <c:pt idx="10">
                  <c:v>12674</c:v>
                </c:pt>
                <c:pt idx="11">
                  <c:v>12656</c:v>
                </c:pt>
                <c:pt idx="12">
                  <c:v>12659</c:v>
                </c:pt>
                <c:pt idx="13">
                  <c:v>12638</c:v>
                </c:pt>
                <c:pt idx="14">
                  <c:v>11892</c:v>
                </c:pt>
                <c:pt idx="15">
                  <c:v>11892</c:v>
                </c:pt>
                <c:pt idx="16">
                  <c:v>2965</c:v>
                </c:pt>
                <c:pt idx="17">
                  <c:v>1890</c:v>
                </c:pt>
                <c:pt idx="18">
                  <c:v>491</c:v>
                </c:pt>
                <c:pt idx="19">
                  <c:v>408</c:v>
                </c:pt>
                <c:pt idx="20">
                  <c:v>408</c:v>
                </c:pt>
                <c:pt idx="21">
                  <c:v>225</c:v>
                </c:pt>
                <c:pt idx="22">
                  <c:v>200</c:v>
                </c:pt>
                <c:pt idx="23">
                  <c:v>180</c:v>
                </c:pt>
                <c:pt idx="24">
                  <c:v>132</c:v>
                </c:pt>
                <c:pt idx="25">
                  <c:v>108</c:v>
                </c:pt>
                <c:pt idx="26">
                  <c:v>108</c:v>
                </c:pt>
              </c:numCache>
            </c:numRef>
          </c:val>
          <c:extLst>
            <c:ext xmlns:c16="http://schemas.microsoft.com/office/drawing/2014/chart" uri="{C3380CC4-5D6E-409C-BE32-E72D297353CC}">
              <c16:uniqueId val="{00000000-60FD-47C8-A3F3-39EF8DF8B2C8}"/>
            </c:ext>
          </c:extLst>
        </c:ser>
        <c:dLbls>
          <c:showLegendKey val="0"/>
          <c:showVal val="0"/>
          <c:showCatName val="0"/>
          <c:showSerName val="0"/>
          <c:showPercent val="0"/>
          <c:showBubbleSize val="0"/>
        </c:dLbls>
        <c:gapWidth val="219"/>
        <c:overlap val="-27"/>
        <c:axId val="1651544496"/>
        <c:axId val="1647736384"/>
      </c:barChart>
      <c:catAx>
        <c:axId val="1651544496"/>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1647736384"/>
        <c:crosses val="autoZero"/>
        <c:auto val="1"/>
        <c:lblAlgn val="ctr"/>
        <c:lblOffset val="100"/>
        <c:noMultiLvlLbl val="0"/>
      </c:catAx>
      <c:valAx>
        <c:axId val="164773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16515444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ata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svg"/><Relationship Id="rId1" Type="http://schemas.openxmlformats.org/officeDocument/2006/relationships/image" Target="../media/image139.png"/><Relationship Id="rId6" Type="http://schemas.openxmlformats.org/officeDocument/2006/relationships/image" Target="../media/image144.svg"/><Relationship Id="rId5" Type="http://schemas.openxmlformats.org/officeDocument/2006/relationships/image" Target="../media/image143.png"/><Relationship Id="rId4" Type="http://schemas.openxmlformats.org/officeDocument/2006/relationships/image" Target="../media/image142.svg"/></Relationships>
</file>

<file path=ppt/diagrams/_rels/data7.xml.rels><?xml version="1.0" encoding="UTF-8" standalone="yes"?>
<Relationships xmlns="http://schemas.openxmlformats.org/package/2006/relationships"><Relationship Id="rId8" Type="http://schemas.openxmlformats.org/officeDocument/2006/relationships/image" Target="../media/image156.svg"/><Relationship Id="rId3" Type="http://schemas.openxmlformats.org/officeDocument/2006/relationships/image" Target="../media/image153.png"/><Relationship Id="rId7" Type="http://schemas.openxmlformats.org/officeDocument/2006/relationships/image" Target="../media/image155.png"/><Relationship Id="rId2" Type="http://schemas.openxmlformats.org/officeDocument/2006/relationships/image" Target="../media/image152.svg"/><Relationship Id="rId1" Type="http://schemas.openxmlformats.org/officeDocument/2006/relationships/image" Target="../media/image151.png"/><Relationship Id="rId6" Type="http://schemas.openxmlformats.org/officeDocument/2006/relationships/image" Target="../media/image144.svg"/><Relationship Id="rId5" Type="http://schemas.openxmlformats.org/officeDocument/2006/relationships/image" Target="../media/image143.png"/><Relationship Id="rId10" Type="http://schemas.openxmlformats.org/officeDocument/2006/relationships/image" Target="../media/image158.svg"/><Relationship Id="rId4" Type="http://schemas.openxmlformats.org/officeDocument/2006/relationships/image" Target="../media/image154.svg"/><Relationship Id="rId9" Type="http://schemas.openxmlformats.org/officeDocument/2006/relationships/image" Target="../media/image157.png"/></Relationships>
</file>

<file path=ppt/diagrams/_rels/data13.xml.rels><?xml version="1.0" encoding="UTF-8" standalone="yes"?>
<Relationships xmlns="http://schemas.openxmlformats.org/package/2006/relationships"><Relationship Id="rId3" Type="http://schemas.openxmlformats.org/officeDocument/2006/relationships/image" Target="../media/image338.svg"/><Relationship Id="rId2" Type="http://schemas.openxmlformats.org/officeDocument/2006/relationships/image" Target="../media/image337.png"/><Relationship Id="rId1" Type="http://schemas.openxmlformats.org/officeDocument/2006/relationships/hyperlink" Target="http://www.geneontology.org/" TargetMode="External"/><Relationship Id="rId5" Type="http://schemas.openxmlformats.org/officeDocument/2006/relationships/image" Target="../media/image33.svg"/><Relationship Id="rId4" Type="http://schemas.openxmlformats.org/officeDocument/2006/relationships/image" Target="../media/image32.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svg"/><Relationship Id="rId1" Type="http://schemas.openxmlformats.org/officeDocument/2006/relationships/image" Target="../media/image139.png"/><Relationship Id="rId6" Type="http://schemas.openxmlformats.org/officeDocument/2006/relationships/image" Target="../media/image144.svg"/><Relationship Id="rId5" Type="http://schemas.openxmlformats.org/officeDocument/2006/relationships/image" Target="../media/image143.png"/><Relationship Id="rId4" Type="http://schemas.openxmlformats.org/officeDocument/2006/relationships/image" Target="../media/image142.svg"/></Relationships>
</file>

<file path=ppt/diagrams/_rels/drawing7.xml.rels><?xml version="1.0" encoding="UTF-8" standalone="yes"?>
<Relationships xmlns="http://schemas.openxmlformats.org/package/2006/relationships"><Relationship Id="rId8" Type="http://schemas.openxmlformats.org/officeDocument/2006/relationships/image" Target="../media/image156.svg"/><Relationship Id="rId3" Type="http://schemas.openxmlformats.org/officeDocument/2006/relationships/image" Target="../media/image153.png"/><Relationship Id="rId7" Type="http://schemas.openxmlformats.org/officeDocument/2006/relationships/image" Target="../media/image155.png"/><Relationship Id="rId2" Type="http://schemas.openxmlformats.org/officeDocument/2006/relationships/image" Target="../media/image152.svg"/><Relationship Id="rId1" Type="http://schemas.openxmlformats.org/officeDocument/2006/relationships/image" Target="../media/image151.png"/><Relationship Id="rId6" Type="http://schemas.openxmlformats.org/officeDocument/2006/relationships/image" Target="../media/image144.svg"/><Relationship Id="rId5" Type="http://schemas.openxmlformats.org/officeDocument/2006/relationships/image" Target="../media/image143.png"/><Relationship Id="rId10" Type="http://schemas.openxmlformats.org/officeDocument/2006/relationships/image" Target="../media/image158.svg"/><Relationship Id="rId4" Type="http://schemas.openxmlformats.org/officeDocument/2006/relationships/image" Target="../media/image154.svg"/><Relationship Id="rId9" Type="http://schemas.openxmlformats.org/officeDocument/2006/relationships/image" Target="../media/image157.png"/></Relationships>
</file>

<file path=ppt/diagrams/_rels/drawing13.xml.rels><?xml version="1.0" encoding="UTF-8" standalone="yes"?>
<Relationships xmlns="http://schemas.openxmlformats.org/package/2006/relationships"><Relationship Id="rId3" Type="http://schemas.openxmlformats.org/officeDocument/2006/relationships/hyperlink" Target="http://www.geneontology.org/" TargetMode="External"/><Relationship Id="rId2" Type="http://schemas.openxmlformats.org/officeDocument/2006/relationships/image" Target="../media/image338.svg"/><Relationship Id="rId1" Type="http://schemas.openxmlformats.org/officeDocument/2006/relationships/image" Target="../media/image337.png"/><Relationship Id="rId5" Type="http://schemas.openxmlformats.org/officeDocument/2006/relationships/image" Target="../media/image33.svg"/><Relationship Id="rId4"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81A73A-C1FD-4EDF-8E15-0E15891391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68E3001-F611-49A5-98FD-F319FFEDA92F}">
      <dgm:prSet/>
      <dgm:spPr/>
      <dgm:t>
        <a:bodyPr/>
        <a:lstStyle/>
        <a:p>
          <a:r>
            <a:rPr lang="en-US" b="1" dirty="0"/>
            <a:t>Generalities</a:t>
          </a:r>
          <a:endParaRPr lang="en-US" dirty="0"/>
        </a:p>
      </dgm:t>
    </dgm:pt>
    <dgm:pt modelId="{078C4934-033F-4995-8BB2-52290A4FC0D2}" type="parTrans" cxnId="{5F07DFA6-86DC-4EF4-A64C-BC6175D9B4DC}">
      <dgm:prSet/>
      <dgm:spPr/>
      <dgm:t>
        <a:bodyPr/>
        <a:lstStyle/>
        <a:p>
          <a:endParaRPr lang="en-US"/>
        </a:p>
      </dgm:t>
    </dgm:pt>
    <dgm:pt modelId="{ED7A2833-896A-40A4-9B4F-FC8956E79B7F}" type="sibTrans" cxnId="{5F07DFA6-86DC-4EF4-A64C-BC6175D9B4DC}">
      <dgm:prSet/>
      <dgm:spPr/>
      <dgm:t>
        <a:bodyPr/>
        <a:lstStyle/>
        <a:p>
          <a:endParaRPr lang="en-US"/>
        </a:p>
      </dgm:t>
    </dgm:pt>
    <dgm:pt modelId="{2D2987CA-66B5-4519-A380-4DBE7C488DC5}">
      <dgm:prSet/>
      <dgm:spPr/>
      <dgm:t>
        <a:bodyPr/>
        <a:lstStyle/>
        <a:p>
          <a:r>
            <a:rPr lang="en-US" b="1"/>
            <a:t>Virus resources/database</a:t>
          </a:r>
          <a:endParaRPr lang="en-US"/>
        </a:p>
      </dgm:t>
    </dgm:pt>
    <dgm:pt modelId="{D6FF0F49-E0EE-4642-A78F-E8159711096D}" type="parTrans" cxnId="{B9EA4482-DD55-4855-A4B9-3E784B7F774B}">
      <dgm:prSet/>
      <dgm:spPr/>
      <dgm:t>
        <a:bodyPr/>
        <a:lstStyle/>
        <a:p>
          <a:endParaRPr lang="en-US"/>
        </a:p>
      </dgm:t>
    </dgm:pt>
    <dgm:pt modelId="{065A6632-C0A9-4F17-9E35-6AF8C94BABC9}" type="sibTrans" cxnId="{B9EA4482-DD55-4855-A4B9-3E784B7F774B}">
      <dgm:prSet/>
      <dgm:spPr/>
      <dgm:t>
        <a:bodyPr/>
        <a:lstStyle/>
        <a:p>
          <a:endParaRPr lang="en-US"/>
        </a:p>
      </dgm:t>
    </dgm:pt>
    <dgm:pt modelId="{AF37BCFC-842E-4B7D-94F8-335F824D206D}">
      <dgm:prSet/>
      <dgm:spPr/>
      <dgm:t>
        <a:bodyPr/>
        <a:lstStyle/>
        <a:p>
          <a:r>
            <a:rPr lang="en-US" b="1"/>
            <a:t>Viral genomics</a:t>
          </a:r>
          <a:endParaRPr lang="en-US"/>
        </a:p>
      </dgm:t>
    </dgm:pt>
    <dgm:pt modelId="{E90B4538-A52F-46BD-B62A-C4FEAC67AD57}" type="parTrans" cxnId="{AD24E4CE-5FED-4177-AB8B-13BDFBE62BC1}">
      <dgm:prSet/>
      <dgm:spPr/>
      <dgm:t>
        <a:bodyPr/>
        <a:lstStyle/>
        <a:p>
          <a:endParaRPr lang="en-US"/>
        </a:p>
      </dgm:t>
    </dgm:pt>
    <dgm:pt modelId="{1E673DBF-4AE9-4CEC-8280-B1BEE61B5A79}" type="sibTrans" cxnId="{AD24E4CE-5FED-4177-AB8B-13BDFBE62BC1}">
      <dgm:prSet/>
      <dgm:spPr/>
      <dgm:t>
        <a:bodyPr/>
        <a:lstStyle/>
        <a:p>
          <a:endParaRPr lang="en-US"/>
        </a:p>
      </dgm:t>
    </dgm:pt>
    <dgm:pt modelId="{852345B2-711B-4850-872E-9B58E34ADF73}">
      <dgm:prSet/>
      <dgm:spPr/>
      <dgm:t>
        <a:bodyPr/>
        <a:lstStyle/>
        <a:p>
          <a:r>
            <a:rPr lang="en-US" b="1" dirty="0"/>
            <a:t>Viral metagenomics</a:t>
          </a:r>
          <a:endParaRPr lang="en-US" dirty="0"/>
        </a:p>
      </dgm:t>
    </dgm:pt>
    <dgm:pt modelId="{F10E3196-6E9B-455C-9BE9-18528D8FB3BB}" type="parTrans" cxnId="{333CAB2A-AA11-48A7-8839-1A9067573C59}">
      <dgm:prSet/>
      <dgm:spPr/>
      <dgm:t>
        <a:bodyPr/>
        <a:lstStyle/>
        <a:p>
          <a:endParaRPr lang="en-US"/>
        </a:p>
      </dgm:t>
    </dgm:pt>
    <dgm:pt modelId="{01F6C814-7B6E-441F-8FB0-7E17222B798C}" type="sibTrans" cxnId="{333CAB2A-AA11-48A7-8839-1A9067573C59}">
      <dgm:prSet/>
      <dgm:spPr/>
      <dgm:t>
        <a:bodyPr/>
        <a:lstStyle/>
        <a:p>
          <a:endParaRPr lang="en-US"/>
        </a:p>
      </dgm:t>
    </dgm:pt>
    <dgm:pt modelId="{869A99C9-2520-43DD-938E-EEC96D8ADDFB}">
      <dgm:prSet/>
      <dgm:spPr/>
      <dgm:t>
        <a:bodyPr/>
        <a:lstStyle/>
        <a:p>
          <a:r>
            <a:rPr lang="en-US" b="1"/>
            <a:t>Viral Proteomics</a:t>
          </a:r>
          <a:endParaRPr lang="en-US"/>
        </a:p>
      </dgm:t>
    </dgm:pt>
    <dgm:pt modelId="{C59B8FA3-DBF7-4D11-922B-75F5B5625699}" type="parTrans" cxnId="{8891C320-7150-4656-8EA0-93BAF5A4557C}">
      <dgm:prSet/>
      <dgm:spPr/>
      <dgm:t>
        <a:bodyPr/>
        <a:lstStyle/>
        <a:p>
          <a:endParaRPr lang="en-US"/>
        </a:p>
      </dgm:t>
    </dgm:pt>
    <dgm:pt modelId="{62229405-54BA-4920-B810-840A88443D6C}" type="sibTrans" cxnId="{8891C320-7150-4656-8EA0-93BAF5A4557C}">
      <dgm:prSet/>
      <dgm:spPr/>
      <dgm:t>
        <a:bodyPr/>
        <a:lstStyle/>
        <a:p>
          <a:endParaRPr lang="en-US"/>
        </a:p>
      </dgm:t>
    </dgm:pt>
    <dgm:pt modelId="{3AC11D40-51C3-4609-852B-14A61BEA090E}">
      <dgm:prSet/>
      <dgm:spPr/>
      <dgm:t>
        <a:bodyPr/>
        <a:lstStyle/>
        <a:p>
          <a:r>
            <a:rPr lang="en-US" b="1" dirty="0"/>
            <a:t>Host-virus interactions</a:t>
          </a:r>
          <a:endParaRPr lang="en-US" dirty="0"/>
        </a:p>
      </dgm:t>
    </dgm:pt>
    <dgm:pt modelId="{524CA048-F118-4A5A-A877-6048C87DD428}" type="parTrans" cxnId="{5D5DE230-CE0F-40D1-92BC-6ACD6B7F5831}">
      <dgm:prSet/>
      <dgm:spPr/>
      <dgm:t>
        <a:bodyPr/>
        <a:lstStyle/>
        <a:p>
          <a:endParaRPr lang="en-US"/>
        </a:p>
      </dgm:t>
    </dgm:pt>
    <dgm:pt modelId="{3CDD0147-7F2C-430A-B76C-8036719921B2}" type="sibTrans" cxnId="{5D5DE230-CE0F-40D1-92BC-6ACD6B7F5831}">
      <dgm:prSet/>
      <dgm:spPr/>
      <dgm:t>
        <a:bodyPr/>
        <a:lstStyle/>
        <a:p>
          <a:endParaRPr lang="en-US"/>
        </a:p>
      </dgm:t>
    </dgm:pt>
    <dgm:pt modelId="{CB5BEAC7-DFAB-4942-B55C-E955525F7CCE}" type="pres">
      <dgm:prSet presAssocID="{1081A73A-C1FD-4EDF-8E15-0E15891391F0}" presName="linear" presStyleCnt="0">
        <dgm:presLayoutVars>
          <dgm:animLvl val="lvl"/>
          <dgm:resizeHandles val="exact"/>
        </dgm:presLayoutVars>
      </dgm:prSet>
      <dgm:spPr/>
    </dgm:pt>
    <dgm:pt modelId="{9109EBD9-DB91-4BE6-AAC5-3FF076D0B140}" type="pres">
      <dgm:prSet presAssocID="{B68E3001-F611-49A5-98FD-F319FFEDA92F}" presName="parentText" presStyleLbl="node1" presStyleIdx="0" presStyleCnt="6">
        <dgm:presLayoutVars>
          <dgm:chMax val="0"/>
          <dgm:bulletEnabled val="1"/>
        </dgm:presLayoutVars>
      </dgm:prSet>
      <dgm:spPr/>
    </dgm:pt>
    <dgm:pt modelId="{CF124BC2-0AC7-441F-A1D3-761D564136B0}" type="pres">
      <dgm:prSet presAssocID="{ED7A2833-896A-40A4-9B4F-FC8956E79B7F}" presName="spacer" presStyleCnt="0"/>
      <dgm:spPr/>
    </dgm:pt>
    <dgm:pt modelId="{5110A5B0-B1FD-4DBD-B686-705063476D87}" type="pres">
      <dgm:prSet presAssocID="{2D2987CA-66B5-4519-A380-4DBE7C488DC5}" presName="parentText" presStyleLbl="node1" presStyleIdx="1" presStyleCnt="6">
        <dgm:presLayoutVars>
          <dgm:chMax val="0"/>
          <dgm:bulletEnabled val="1"/>
        </dgm:presLayoutVars>
      </dgm:prSet>
      <dgm:spPr/>
    </dgm:pt>
    <dgm:pt modelId="{93CADC13-CF32-4514-8061-3A200CFC6A2F}" type="pres">
      <dgm:prSet presAssocID="{065A6632-C0A9-4F17-9E35-6AF8C94BABC9}" presName="spacer" presStyleCnt="0"/>
      <dgm:spPr/>
    </dgm:pt>
    <dgm:pt modelId="{1577CE40-1066-4FCC-80FA-011A974DC2EA}" type="pres">
      <dgm:prSet presAssocID="{AF37BCFC-842E-4B7D-94F8-335F824D206D}" presName="parentText" presStyleLbl="node1" presStyleIdx="2" presStyleCnt="6">
        <dgm:presLayoutVars>
          <dgm:chMax val="0"/>
          <dgm:bulletEnabled val="1"/>
        </dgm:presLayoutVars>
      </dgm:prSet>
      <dgm:spPr/>
    </dgm:pt>
    <dgm:pt modelId="{CD3BD623-0677-4B1E-A7BC-4FE2480AE026}" type="pres">
      <dgm:prSet presAssocID="{1E673DBF-4AE9-4CEC-8280-B1BEE61B5A79}" presName="spacer" presStyleCnt="0"/>
      <dgm:spPr/>
    </dgm:pt>
    <dgm:pt modelId="{1A8F1137-7668-4E70-A613-544EC31D3E64}" type="pres">
      <dgm:prSet presAssocID="{852345B2-711B-4850-872E-9B58E34ADF73}" presName="parentText" presStyleLbl="node1" presStyleIdx="3" presStyleCnt="6">
        <dgm:presLayoutVars>
          <dgm:chMax val="0"/>
          <dgm:bulletEnabled val="1"/>
        </dgm:presLayoutVars>
      </dgm:prSet>
      <dgm:spPr/>
    </dgm:pt>
    <dgm:pt modelId="{5BBD9654-B640-4096-897E-895B21E78701}" type="pres">
      <dgm:prSet presAssocID="{01F6C814-7B6E-441F-8FB0-7E17222B798C}" presName="spacer" presStyleCnt="0"/>
      <dgm:spPr/>
    </dgm:pt>
    <dgm:pt modelId="{DEA6C6B6-013F-4747-B03F-2F4C985135A5}" type="pres">
      <dgm:prSet presAssocID="{869A99C9-2520-43DD-938E-EEC96D8ADDFB}" presName="parentText" presStyleLbl="node1" presStyleIdx="4" presStyleCnt="6">
        <dgm:presLayoutVars>
          <dgm:chMax val="0"/>
          <dgm:bulletEnabled val="1"/>
        </dgm:presLayoutVars>
      </dgm:prSet>
      <dgm:spPr/>
    </dgm:pt>
    <dgm:pt modelId="{FC40475A-6C1B-4A92-93B4-F1257684AB98}" type="pres">
      <dgm:prSet presAssocID="{62229405-54BA-4920-B810-840A88443D6C}" presName="spacer" presStyleCnt="0"/>
      <dgm:spPr/>
    </dgm:pt>
    <dgm:pt modelId="{5FC27AEE-D305-4632-AA5B-10940286912E}" type="pres">
      <dgm:prSet presAssocID="{3AC11D40-51C3-4609-852B-14A61BEA090E}" presName="parentText" presStyleLbl="node1" presStyleIdx="5" presStyleCnt="6">
        <dgm:presLayoutVars>
          <dgm:chMax val="0"/>
          <dgm:bulletEnabled val="1"/>
        </dgm:presLayoutVars>
      </dgm:prSet>
      <dgm:spPr/>
    </dgm:pt>
  </dgm:ptLst>
  <dgm:cxnLst>
    <dgm:cxn modelId="{58AD3016-02C5-45BD-86CB-00C635DAB3DB}" type="presOf" srcId="{3AC11D40-51C3-4609-852B-14A61BEA090E}" destId="{5FC27AEE-D305-4632-AA5B-10940286912E}" srcOrd="0" destOrd="0" presId="urn:microsoft.com/office/officeart/2005/8/layout/vList2"/>
    <dgm:cxn modelId="{8891C320-7150-4656-8EA0-93BAF5A4557C}" srcId="{1081A73A-C1FD-4EDF-8E15-0E15891391F0}" destId="{869A99C9-2520-43DD-938E-EEC96D8ADDFB}" srcOrd="4" destOrd="0" parTransId="{C59B8FA3-DBF7-4D11-922B-75F5B5625699}" sibTransId="{62229405-54BA-4920-B810-840A88443D6C}"/>
    <dgm:cxn modelId="{B2164023-042C-457F-9067-2B83430798DC}" type="presOf" srcId="{1081A73A-C1FD-4EDF-8E15-0E15891391F0}" destId="{CB5BEAC7-DFAB-4942-B55C-E955525F7CCE}" srcOrd="0" destOrd="0" presId="urn:microsoft.com/office/officeart/2005/8/layout/vList2"/>
    <dgm:cxn modelId="{333CAB2A-AA11-48A7-8839-1A9067573C59}" srcId="{1081A73A-C1FD-4EDF-8E15-0E15891391F0}" destId="{852345B2-711B-4850-872E-9B58E34ADF73}" srcOrd="3" destOrd="0" parTransId="{F10E3196-6E9B-455C-9BE9-18528D8FB3BB}" sibTransId="{01F6C814-7B6E-441F-8FB0-7E17222B798C}"/>
    <dgm:cxn modelId="{5D5DE230-CE0F-40D1-92BC-6ACD6B7F5831}" srcId="{1081A73A-C1FD-4EDF-8E15-0E15891391F0}" destId="{3AC11D40-51C3-4609-852B-14A61BEA090E}" srcOrd="5" destOrd="0" parTransId="{524CA048-F118-4A5A-A877-6048C87DD428}" sibTransId="{3CDD0147-7F2C-430A-B76C-8036719921B2}"/>
    <dgm:cxn modelId="{26FF6970-3B27-4146-A7C5-CA0DBF27DAC7}" type="presOf" srcId="{2D2987CA-66B5-4519-A380-4DBE7C488DC5}" destId="{5110A5B0-B1FD-4DBD-B686-705063476D87}" srcOrd="0" destOrd="0" presId="urn:microsoft.com/office/officeart/2005/8/layout/vList2"/>
    <dgm:cxn modelId="{241AB670-B1E6-4170-B993-48C16D25FD58}" type="presOf" srcId="{B68E3001-F611-49A5-98FD-F319FFEDA92F}" destId="{9109EBD9-DB91-4BE6-AAC5-3FF076D0B140}" srcOrd="0" destOrd="0" presId="urn:microsoft.com/office/officeart/2005/8/layout/vList2"/>
    <dgm:cxn modelId="{28691276-1C42-49C4-8CFC-B2D72BB40120}" type="presOf" srcId="{AF37BCFC-842E-4B7D-94F8-335F824D206D}" destId="{1577CE40-1066-4FCC-80FA-011A974DC2EA}" srcOrd="0" destOrd="0" presId="urn:microsoft.com/office/officeart/2005/8/layout/vList2"/>
    <dgm:cxn modelId="{CBADA776-55D6-44A9-BF80-A8573DDF168B}" type="presOf" srcId="{869A99C9-2520-43DD-938E-EEC96D8ADDFB}" destId="{DEA6C6B6-013F-4747-B03F-2F4C985135A5}" srcOrd="0" destOrd="0" presId="urn:microsoft.com/office/officeart/2005/8/layout/vList2"/>
    <dgm:cxn modelId="{B9EA4482-DD55-4855-A4B9-3E784B7F774B}" srcId="{1081A73A-C1FD-4EDF-8E15-0E15891391F0}" destId="{2D2987CA-66B5-4519-A380-4DBE7C488DC5}" srcOrd="1" destOrd="0" parTransId="{D6FF0F49-E0EE-4642-A78F-E8159711096D}" sibTransId="{065A6632-C0A9-4F17-9E35-6AF8C94BABC9}"/>
    <dgm:cxn modelId="{5F07DFA6-86DC-4EF4-A64C-BC6175D9B4DC}" srcId="{1081A73A-C1FD-4EDF-8E15-0E15891391F0}" destId="{B68E3001-F611-49A5-98FD-F319FFEDA92F}" srcOrd="0" destOrd="0" parTransId="{078C4934-033F-4995-8BB2-52290A4FC0D2}" sibTransId="{ED7A2833-896A-40A4-9B4F-FC8956E79B7F}"/>
    <dgm:cxn modelId="{ED7F04AD-A10B-4EAA-B0DC-9C83DCD875A7}" type="presOf" srcId="{852345B2-711B-4850-872E-9B58E34ADF73}" destId="{1A8F1137-7668-4E70-A613-544EC31D3E64}" srcOrd="0" destOrd="0" presId="urn:microsoft.com/office/officeart/2005/8/layout/vList2"/>
    <dgm:cxn modelId="{AD24E4CE-5FED-4177-AB8B-13BDFBE62BC1}" srcId="{1081A73A-C1FD-4EDF-8E15-0E15891391F0}" destId="{AF37BCFC-842E-4B7D-94F8-335F824D206D}" srcOrd="2" destOrd="0" parTransId="{E90B4538-A52F-46BD-B62A-C4FEAC67AD57}" sibTransId="{1E673DBF-4AE9-4CEC-8280-B1BEE61B5A79}"/>
    <dgm:cxn modelId="{3CBEA577-A251-47F7-9B0A-6CB262F558F7}" type="presParOf" srcId="{CB5BEAC7-DFAB-4942-B55C-E955525F7CCE}" destId="{9109EBD9-DB91-4BE6-AAC5-3FF076D0B140}" srcOrd="0" destOrd="0" presId="urn:microsoft.com/office/officeart/2005/8/layout/vList2"/>
    <dgm:cxn modelId="{02CE4758-9789-4581-B9CA-5CEF560DB347}" type="presParOf" srcId="{CB5BEAC7-DFAB-4942-B55C-E955525F7CCE}" destId="{CF124BC2-0AC7-441F-A1D3-761D564136B0}" srcOrd="1" destOrd="0" presId="urn:microsoft.com/office/officeart/2005/8/layout/vList2"/>
    <dgm:cxn modelId="{36FDC654-46F9-43DA-B0D2-66B6DFDD74BB}" type="presParOf" srcId="{CB5BEAC7-DFAB-4942-B55C-E955525F7CCE}" destId="{5110A5B0-B1FD-4DBD-B686-705063476D87}" srcOrd="2" destOrd="0" presId="urn:microsoft.com/office/officeart/2005/8/layout/vList2"/>
    <dgm:cxn modelId="{0DC59CF6-1331-48CC-9C50-F7673A1C7C9D}" type="presParOf" srcId="{CB5BEAC7-DFAB-4942-B55C-E955525F7CCE}" destId="{93CADC13-CF32-4514-8061-3A200CFC6A2F}" srcOrd="3" destOrd="0" presId="urn:microsoft.com/office/officeart/2005/8/layout/vList2"/>
    <dgm:cxn modelId="{3143ABB0-6240-4D4B-9229-49235D010A86}" type="presParOf" srcId="{CB5BEAC7-DFAB-4942-B55C-E955525F7CCE}" destId="{1577CE40-1066-4FCC-80FA-011A974DC2EA}" srcOrd="4" destOrd="0" presId="urn:microsoft.com/office/officeart/2005/8/layout/vList2"/>
    <dgm:cxn modelId="{2D4EA6CF-EB78-48CA-BC7C-8B2DF5570580}" type="presParOf" srcId="{CB5BEAC7-DFAB-4942-B55C-E955525F7CCE}" destId="{CD3BD623-0677-4B1E-A7BC-4FE2480AE026}" srcOrd="5" destOrd="0" presId="urn:microsoft.com/office/officeart/2005/8/layout/vList2"/>
    <dgm:cxn modelId="{BCDA7C05-EA5A-491F-9E25-17FC1C8A3984}" type="presParOf" srcId="{CB5BEAC7-DFAB-4942-B55C-E955525F7CCE}" destId="{1A8F1137-7668-4E70-A613-544EC31D3E64}" srcOrd="6" destOrd="0" presId="urn:microsoft.com/office/officeart/2005/8/layout/vList2"/>
    <dgm:cxn modelId="{1BE5EE07-E6EF-427D-9E82-7B59162D75C8}" type="presParOf" srcId="{CB5BEAC7-DFAB-4942-B55C-E955525F7CCE}" destId="{5BBD9654-B640-4096-897E-895B21E78701}" srcOrd="7" destOrd="0" presId="urn:microsoft.com/office/officeart/2005/8/layout/vList2"/>
    <dgm:cxn modelId="{6FF578CC-8182-4AE0-9EBA-6D8EC9FB7433}" type="presParOf" srcId="{CB5BEAC7-DFAB-4942-B55C-E955525F7CCE}" destId="{DEA6C6B6-013F-4747-B03F-2F4C985135A5}" srcOrd="8" destOrd="0" presId="urn:microsoft.com/office/officeart/2005/8/layout/vList2"/>
    <dgm:cxn modelId="{4E1A5364-4A4B-4139-A29F-E17B88079A2E}" type="presParOf" srcId="{CB5BEAC7-DFAB-4942-B55C-E955525F7CCE}" destId="{FC40475A-6C1B-4A92-93B4-F1257684AB98}" srcOrd="9" destOrd="0" presId="urn:microsoft.com/office/officeart/2005/8/layout/vList2"/>
    <dgm:cxn modelId="{38318533-625C-40C2-AE44-C20F641AB2C8}" type="presParOf" srcId="{CB5BEAC7-DFAB-4942-B55C-E955525F7CCE}" destId="{5FC27AEE-D305-4632-AA5B-10940286912E}"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A760C8-2F16-4DC1-83EE-D8CDB004175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07551C9-3766-4D1B-A975-7389D2D8FC2B}">
      <dgm:prSet/>
      <dgm:spPr/>
      <dgm:t>
        <a:bodyPr/>
        <a:lstStyle/>
        <a:p>
          <a:pPr>
            <a:lnSpc>
              <a:spcPct val="100000"/>
            </a:lnSpc>
          </a:pPr>
          <a:r>
            <a:rPr lang="en-US"/>
            <a:t>The course focuses on </a:t>
          </a:r>
          <a:r>
            <a:rPr lang="en-US" b="1"/>
            <a:t>virus-specific</a:t>
          </a:r>
          <a:r>
            <a:rPr lang="en-US"/>
            <a:t> aspects of bioinformatics.</a:t>
          </a:r>
        </a:p>
      </dgm:t>
    </dgm:pt>
    <dgm:pt modelId="{1CAD7F2A-D43D-42A8-8C2A-FD11BBBDAA8A}" type="parTrans" cxnId="{EE0C75A7-340A-4E44-8D01-34729850E3AA}">
      <dgm:prSet/>
      <dgm:spPr/>
      <dgm:t>
        <a:bodyPr/>
        <a:lstStyle/>
        <a:p>
          <a:endParaRPr lang="en-US"/>
        </a:p>
      </dgm:t>
    </dgm:pt>
    <dgm:pt modelId="{620F8E5B-524C-4620-85B7-BE6476379972}" type="sibTrans" cxnId="{EE0C75A7-340A-4E44-8D01-34729850E3AA}">
      <dgm:prSet/>
      <dgm:spPr/>
      <dgm:t>
        <a:bodyPr/>
        <a:lstStyle/>
        <a:p>
          <a:endParaRPr lang="en-US"/>
        </a:p>
      </dgm:t>
    </dgm:pt>
    <dgm:pt modelId="{FA927BE4-17F1-4185-844E-E41F5E2526FE}">
      <dgm:prSet/>
      <dgm:spPr/>
      <dgm:t>
        <a:bodyPr/>
        <a:lstStyle/>
        <a:p>
          <a:pPr>
            <a:lnSpc>
              <a:spcPct val="100000"/>
            </a:lnSpc>
          </a:pPr>
          <a:r>
            <a:rPr lang="en-US" dirty="0"/>
            <a:t>It does not cover the details of various techniques such as multiple sequence alignments, BLAST, HMM,  Whole Genome (NGS) Sequencing, Principal Component Analysis (PCA), </a:t>
          </a:r>
          <a:r>
            <a:rPr lang="en-US" dirty="0" err="1"/>
            <a:t>etc</a:t>
          </a:r>
          <a:r>
            <a:rPr lang="en-US" dirty="0"/>
            <a:t>…</a:t>
          </a:r>
        </a:p>
      </dgm:t>
    </dgm:pt>
    <dgm:pt modelId="{B2854963-D8F4-48F9-B50E-8F8A65325766}" type="parTrans" cxnId="{45EC707D-7C85-4260-8918-ED0FB6DFC9EC}">
      <dgm:prSet/>
      <dgm:spPr/>
      <dgm:t>
        <a:bodyPr/>
        <a:lstStyle/>
        <a:p>
          <a:endParaRPr lang="en-US"/>
        </a:p>
      </dgm:t>
    </dgm:pt>
    <dgm:pt modelId="{142BA8D6-48FB-4C55-AC32-58FDC0BF98E1}" type="sibTrans" cxnId="{45EC707D-7C85-4260-8918-ED0FB6DFC9EC}">
      <dgm:prSet/>
      <dgm:spPr/>
      <dgm:t>
        <a:bodyPr/>
        <a:lstStyle/>
        <a:p>
          <a:endParaRPr lang="en-US"/>
        </a:p>
      </dgm:t>
    </dgm:pt>
    <dgm:pt modelId="{06C2C346-4E12-49C6-8989-42C6DFA3026E}" type="pres">
      <dgm:prSet presAssocID="{00A760C8-2F16-4DC1-83EE-D8CDB0041751}" presName="root" presStyleCnt="0">
        <dgm:presLayoutVars>
          <dgm:dir/>
          <dgm:resizeHandles val="exact"/>
        </dgm:presLayoutVars>
      </dgm:prSet>
      <dgm:spPr/>
    </dgm:pt>
    <dgm:pt modelId="{9C80FFDA-B34B-4D37-AA53-C47D14922AD9}" type="pres">
      <dgm:prSet presAssocID="{507551C9-3766-4D1B-A975-7389D2D8FC2B}" presName="compNode" presStyleCnt="0"/>
      <dgm:spPr/>
    </dgm:pt>
    <dgm:pt modelId="{0D30DFCF-0ABC-4BDA-98CD-90E4AA6306A6}" type="pres">
      <dgm:prSet presAssocID="{507551C9-3766-4D1B-A975-7389D2D8FC2B}" presName="bgRect" presStyleLbl="bgShp" presStyleIdx="0" presStyleCnt="2"/>
      <dgm:spPr/>
    </dgm:pt>
    <dgm:pt modelId="{E436875C-35D3-4102-9B15-1A29382F8B59}" type="pres">
      <dgm:prSet presAssocID="{507551C9-3766-4D1B-A975-7389D2D8FC2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ocesseur"/>
        </a:ext>
      </dgm:extLst>
    </dgm:pt>
    <dgm:pt modelId="{4572939E-0D62-49AB-9ECB-A7447649760B}" type="pres">
      <dgm:prSet presAssocID="{507551C9-3766-4D1B-A975-7389D2D8FC2B}" presName="spaceRect" presStyleCnt="0"/>
      <dgm:spPr/>
    </dgm:pt>
    <dgm:pt modelId="{B935A70F-A21B-4140-8340-E2A9098A22A1}" type="pres">
      <dgm:prSet presAssocID="{507551C9-3766-4D1B-A975-7389D2D8FC2B}" presName="parTx" presStyleLbl="revTx" presStyleIdx="0" presStyleCnt="2">
        <dgm:presLayoutVars>
          <dgm:chMax val="0"/>
          <dgm:chPref val="0"/>
        </dgm:presLayoutVars>
      </dgm:prSet>
      <dgm:spPr/>
    </dgm:pt>
    <dgm:pt modelId="{F3A9CD1D-2EDA-4F1D-A049-0B7102EBDE7C}" type="pres">
      <dgm:prSet presAssocID="{620F8E5B-524C-4620-85B7-BE6476379972}" presName="sibTrans" presStyleCnt="0"/>
      <dgm:spPr/>
    </dgm:pt>
    <dgm:pt modelId="{26C402A1-6BD1-48DB-B5DD-A2AF1F51D24B}" type="pres">
      <dgm:prSet presAssocID="{FA927BE4-17F1-4185-844E-E41F5E2526FE}" presName="compNode" presStyleCnt="0"/>
      <dgm:spPr/>
    </dgm:pt>
    <dgm:pt modelId="{D777091C-C210-454B-9469-88AC25F40024}" type="pres">
      <dgm:prSet presAssocID="{FA927BE4-17F1-4185-844E-E41F5E2526FE}" presName="bgRect" presStyleLbl="bgShp" presStyleIdx="1" presStyleCnt="2"/>
      <dgm:spPr/>
    </dgm:pt>
    <dgm:pt modelId="{EF7F4058-F813-4DAA-99D3-0DBE062950FA}" type="pres">
      <dgm:prSet presAssocID="{FA927BE4-17F1-4185-844E-E41F5E2526F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DN"/>
        </a:ext>
      </dgm:extLst>
    </dgm:pt>
    <dgm:pt modelId="{385258BC-C85D-4B5B-A357-EB418082A341}" type="pres">
      <dgm:prSet presAssocID="{FA927BE4-17F1-4185-844E-E41F5E2526FE}" presName="spaceRect" presStyleCnt="0"/>
      <dgm:spPr/>
    </dgm:pt>
    <dgm:pt modelId="{5BBD662B-0727-443B-ADBF-BC9BF26F9A2A}" type="pres">
      <dgm:prSet presAssocID="{FA927BE4-17F1-4185-844E-E41F5E2526FE}" presName="parTx" presStyleLbl="revTx" presStyleIdx="1" presStyleCnt="2">
        <dgm:presLayoutVars>
          <dgm:chMax val="0"/>
          <dgm:chPref val="0"/>
        </dgm:presLayoutVars>
      </dgm:prSet>
      <dgm:spPr/>
    </dgm:pt>
  </dgm:ptLst>
  <dgm:cxnLst>
    <dgm:cxn modelId="{7867732A-0CE8-468A-AC23-067A0FBC5A46}" type="presOf" srcId="{00A760C8-2F16-4DC1-83EE-D8CDB0041751}" destId="{06C2C346-4E12-49C6-8989-42C6DFA3026E}" srcOrd="0" destOrd="0" presId="urn:microsoft.com/office/officeart/2018/2/layout/IconVerticalSolidList"/>
    <dgm:cxn modelId="{45EC707D-7C85-4260-8918-ED0FB6DFC9EC}" srcId="{00A760C8-2F16-4DC1-83EE-D8CDB0041751}" destId="{FA927BE4-17F1-4185-844E-E41F5E2526FE}" srcOrd="1" destOrd="0" parTransId="{B2854963-D8F4-48F9-B50E-8F8A65325766}" sibTransId="{142BA8D6-48FB-4C55-AC32-58FDC0BF98E1}"/>
    <dgm:cxn modelId="{A2FC4CA2-EB83-42A2-AFA5-1A44009354D1}" type="presOf" srcId="{FA927BE4-17F1-4185-844E-E41F5E2526FE}" destId="{5BBD662B-0727-443B-ADBF-BC9BF26F9A2A}" srcOrd="0" destOrd="0" presId="urn:microsoft.com/office/officeart/2018/2/layout/IconVerticalSolidList"/>
    <dgm:cxn modelId="{EE0C75A7-340A-4E44-8D01-34729850E3AA}" srcId="{00A760C8-2F16-4DC1-83EE-D8CDB0041751}" destId="{507551C9-3766-4D1B-A975-7389D2D8FC2B}" srcOrd="0" destOrd="0" parTransId="{1CAD7F2A-D43D-42A8-8C2A-FD11BBBDAA8A}" sibTransId="{620F8E5B-524C-4620-85B7-BE6476379972}"/>
    <dgm:cxn modelId="{0F7677CF-23D3-4299-A039-803450999B60}" type="presOf" srcId="{507551C9-3766-4D1B-A975-7389D2D8FC2B}" destId="{B935A70F-A21B-4140-8340-E2A9098A22A1}" srcOrd="0" destOrd="0" presId="urn:microsoft.com/office/officeart/2018/2/layout/IconVerticalSolidList"/>
    <dgm:cxn modelId="{EBFD9A24-52F7-43DC-ADA2-ED792D52D141}" type="presParOf" srcId="{06C2C346-4E12-49C6-8989-42C6DFA3026E}" destId="{9C80FFDA-B34B-4D37-AA53-C47D14922AD9}" srcOrd="0" destOrd="0" presId="urn:microsoft.com/office/officeart/2018/2/layout/IconVerticalSolidList"/>
    <dgm:cxn modelId="{E8839625-2FD0-4262-873E-4074B8882EDB}" type="presParOf" srcId="{9C80FFDA-B34B-4D37-AA53-C47D14922AD9}" destId="{0D30DFCF-0ABC-4BDA-98CD-90E4AA6306A6}" srcOrd="0" destOrd="0" presId="urn:microsoft.com/office/officeart/2018/2/layout/IconVerticalSolidList"/>
    <dgm:cxn modelId="{451E6BFD-C2CA-4725-9D2E-831C91CEFC97}" type="presParOf" srcId="{9C80FFDA-B34B-4D37-AA53-C47D14922AD9}" destId="{E436875C-35D3-4102-9B15-1A29382F8B59}" srcOrd="1" destOrd="0" presId="urn:microsoft.com/office/officeart/2018/2/layout/IconVerticalSolidList"/>
    <dgm:cxn modelId="{5EE1C1CE-21D1-4216-9710-FD35363884B3}" type="presParOf" srcId="{9C80FFDA-B34B-4D37-AA53-C47D14922AD9}" destId="{4572939E-0D62-49AB-9ECB-A7447649760B}" srcOrd="2" destOrd="0" presId="urn:microsoft.com/office/officeart/2018/2/layout/IconVerticalSolidList"/>
    <dgm:cxn modelId="{47D7AEBC-4FDA-47BD-8EB3-82620D45F014}" type="presParOf" srcId="{9C80FFDA-B34B-4D37-AA53-C47D14922AD9}" destId="{B935A70F-A21B-4140-8340-E2A9098A22A1}" srcOrd="3" destOrd="0" presId="urn:microsoft.com/office/officeart/2018/2/layout/IconVerticalSolidList"/>
    <dgm:cxn modelId="{EE3B792A-EBD0-4D4F-8802-F2FDE9BA09C6}" type="presParOf" srcId="{06C2C346-4E12-49C6-8989-42C6DFA3026E}" destId="{F3A9CD1D-2EDA-4F1D-A049-0B7102EBDE7C}" srcOrd="1" destOrd="0" presId="urn:microsoft.com/office/officeart/2018/2/layout/IconVerticalSolidList"/>
    <dgm:cxn modelId="{E2C83504-5D39-4B98-B12C-BB8326AA4F25}" type="presParOf" srcId="{06C2C346-4E12-49C6-8989-42C6DFA3026E}" destId="{26C402A1-6BD1-48DB-B5DD-A2AF1F51D24B}" srcOrd="2" destOrd="0" presId="urn:microsoft.com/office/officeart/2018/2/layout/IconVerticalSolidList"/>
    <dgm:cxn modelId="{4E29E6D7-56EA-43AF-8872-3B91E4348AA1}" type="presParOf" srcId="{26C402A1-6BD1-48DB-B5DD-A2AF1F51D24B}" destId="{D777091C-C210-454B-9469-88AC25F40024}" srcOrd="0" destOrd="0" presId="urn:microsoft.com/office/officeart/2018/2/layout/IconVerticalSolidList"/>
    <dgm:cxn modelId="{B1ABC7DF-D572-472F-ADF9-60C81CB6992B}" type="presParOf" srcId="{26C402A1-6BD1-48DB-B5DD-A2AF1F51D24B}" destId="{EF7F4058-F813-4DAA-99D3-0DBE062950FA}" srcOrd="1" destOrd="0" presId="urn:microsoft.com/office/officeart/2018/2/layout/IconVerticalSolidList"/>
    <dgm:cxn modelId="{35F20D07-A2D0-4782-A00E-5E5823B81F12}" type="presParOf" srcId="{26C402A1-6BD1-48DB-B5DD-A2AF1F51D24B}" destId="{385258BC-C85D-4B5B-A357-EB418082A341}" srcOrd="2" destOrd="0" presId="urn:microsoft.com/office/officeart/2018/2/layout/IconVerticalSolidList"/>
    <dgm:cxn modelId="{5F11670A-33AA-4DBA-A9F7-4C20C86FDA2A}" type="presParOf" srcId="{26C402A1-6BD1-48DB-B5DD-A2AF1F51D24B}" destId="{5BBD662B-0727-443B-ADBF-BC9BF26F9A2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81A73A-C1FD-4EDF-8E15-0E15891391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68E3001-F611-49A5-98FD-F319FFEDA92F}">
      <dgm:prSet/>
      <dgm:spPr>
        <a:solidFill>
          <a:srgbClr val="C00000"/>
        </a:solidFill>
      </dgm:spPr>
      <dgm:t>
        <a:bodyPr/>
        <a:lstStyle/>
        <a:p>
          <a:r>
            <a:rPr lang="en-US" b="1" dirty="0"/>
            <a:t>Generalities</a:t>
          </a:r>
          <a:endParaRPr lang="en-US" dirty="0"/>
        </a:p>
      </dgm:t>
    </dgm:pt>
    <dgm:pt modelId="{078C4934-033F-4995-8BB2-52290A4FC0D2}" type="parTrans" cxnId="{5F07DFA6-86DC-4EF4-A64C-BC6175D9B4DC}">
      <dgm:prSet/>
      <dgm:spPr/>
      <dgm:t>
        <a:bodyPr/>
        <a:lstStyle/>
        <a:p>
          <a:endParaRPr lang="en-US"/>
        </a:p>
      </dgm:t>
    </dgm:pt>
    <dgm:pt modelId="{ED7A2833-896A-40A4-9B4F-FC8956E79B7F}" type="sibTrans" cxnId="{5F07DFA6-86DC-4EF4-A64C-BC6175D9B4DC}">
      <dgm:prSet/>
      <dgm:spPr/>
      <dgm:t>
        <a:bodyPr/>
        <a:lstStyle/>
        <a:p>
          <a:endParaRPr lang="en-US"/>
        </a:p>
      </dgm:t>
    </dgm:pt>
    <dgm:pt modelId="{2D2987CA-66B5-4519-A380-4DBE7C488DC5}">
      <dgm:prSet/>
      <dgm:spPr/>
      <dgm:t>
        <a:bodyPr/>
        <a:lstStyle/>
        <a:p>
          <a:r>
            <a:rPr lang="en-US" b="1"/>
            <a:t>Virus resources/database</a:t>
          </a:r>
          <a:endParaRPr lang="en-US"/>
        </a:p>
      </dgm:t>
    </dgm:pt>
    <dgm:pt modelId="{D6FF0F49-E0EE-4642-A78F-E8159711096D}" type="parTrans" cxnId="{B9EA4482-DD55-4855-A4B9-3E784B7F774B}">
      <dgm:prSet/>
      <dgm:spPr/>
      <dgm:t>
        <a:bodyPr/>
        <a:lstStyle/>
        <a:p>
          <a:endParaRPr lang="en-US"/>
        </a:p>
      </dgm:t>
    </dgm:pt>
    <dgm:pt modelId="{065A6632-C0A9-4F17-9E35-6AF8C94BABC9}" type="sibTrans" cxnId="{B9EA4482-DD55-4855-A4B9-3E784B7F774B}">
      <dgm:prSet/>
      <dgm:spPr/>
      <dgm:t>
        <a:bodyPr/>
        <a:lstStyle/>
        <a:p>
          <a:endParaRPr lang="en-US"/>
        </a:p>
      </dgm:t>
    </dgm:pt>
    <dgm:pt modelId="{AF37BCFC-842E-4B7D-94F8-335F824D206D}">
      <dgm:prSet/>
      <dgm:spPr/>
      <dgm:t>
        <a:bodyPr/>
        <a:lstStyle/>
        <a:p>
          <a:r>
            <a:rPr lang="en-US" b="1"/>
            <a:t>Viral genomics</a:t>
          </a:r>
          <a:endParaRPr lang="en-US"/>
        </a:p>
      </dgm:t>
    </dgm:pt>
    <dgm:pt modelId="{E90B4538-A52F-46BD-B62A-C4FEAC67AD57}" type="parTrans" cxnId="{AD24E4CE-5FED-4177-AB8B-13BDFBE62BC1}">
      <dgm:prSet/>
      <dgm:spPr/>
      <dgm:t>
        <a:bodyPr/>
        <a:lstStyle/>
        <a:p>
          <a:endParaRPr lang="en-US"/>
        </a:p>
      </dgm:t>
    </dgm:pt>
    <dgm:pt modelId="{1E673DBF-4AE9-4CEC-8280-B1BEE61B5A79}" type="sibTrans" cxnId="{AD24E4CE-5FED-4177-AB8B-13BDFBE62BC1}">
      <dgm:prSet/>
      <dgm:spPr/>
      <dgm:t>
        <a:bodyPr/>
        <a:lstStyle/>
        <a:p>
          <a:endParaRPr lang="en-US"/>
        </a:p>
      </dgm:t>
    </dgm:pt>
    <dgm:pt modelId="{852345B2-711B-4850-872E-9B58E34ADF73}">
      <dgm:prSet/>
      <dgm:spPr/>
      <dgm:t>
        <a:bodyPr/>
        <a:lstStyle/>
        <a:p>
          <a:r>
            <a:rPr lang="en-US" b="1" dirty="0"/>
            <a:t>Viral metagenomics</a:t>
          </a:r>
          <a:endParaRPr lang="en-US" dirty="0"/>
        </a:p>
      </dgm:t>
    </dgm:pt>
    <dgm:pt modelId="{F10E3196-6E9B-455C-9BE9-18528D8FB3BB}" type="parTrans" cxnId="{333CAB2A-AA11-48A7-8839-1A9067573C59}">
      <dgm:prSet/>
      <dgm:spPr/>
      <dgm:t>
        <a:bodyPr/>
        <a:lstStyle/>
        <a:p>
          <a:endParaRPr lang="en-US"/>
        </a:p>
      </dgm:t>
    </dgm:pt>
    <dgm:pt modelId="{01F6C814-7B6E-441F-8FB0-7E17222B798C}" type="sibTrans" cxnId="{333CAB2A-AA11-48A7-8839-1A9067573C59}">
      <dgm:prSet/>
      <dgm:spPr/>
      <dgm:t>
        <a:bodyPr/>
        <a:lstStyle/>
        <a:p>
          <a:endParaRPr lang="en-US"/>
        </a:p>
      </dgm:t>
    </dgm:pt>
    <dgm:pt modelId="{869A99C9-2520-43DD-938E-EEC96D8ADDFB}">
      <dgm:prSet/>
      <dgm:spPr/>
      <dgm:t>
        <a:bodyPr/>
        <a:lstStyle/>
        <a:p>
          <a:r>
            <a:rPr lang="en-US" b="1"/>
            <a:t>Viral Proteomics</a:t>
          </a:r>
          <a:endParaRPr lang="en-US"/>
        </a:p>
      </dgm:t>
    </dgm:pt>
    <dgm:pt modelId="{C59B8FA3-DBF7-4D11-922B-75F5B5625699}" type="parTrans" cxnId="{8891C320-7150-4656-8EA0-93BAF5A4557C}">
      <dgm:prSet/>
      <dgm:spPr/>
      <dgm:t>
        <a:bodyPr/>
        <a:lstStyle/>
        <a:p>
          <a:endParaRPr lang="en-US"/>
        </a:p>
      </dgm:t>
    </dgm:pt>
    <dgm:pt modelId="{62229405-54BA-4920-B810-840A88443D6C}" type="sibTrans" cxnId="{8891C320-7150-4656-8EA0-93BAF5A4557C}">
      <dgm:prSet/>
      <dgm:spPr/>
      <dgm:t>
        <a:bodyPr/>
        <a:lstStyle/>
        <a:p>
          <a:endParaRPr lang="en-US"/>
        </a:p>
      </dgm:t>
    </dgm:pt>
    <dgm:pt modelId="{3AC11D40-51C3-4609-852B-14A61BEA090E}">
      <dgm:prSet/>
      <dgm:spPr/>
      <dgm:t>
        <a:bodyPr/>
        <a:lstStyle/>
        <a:p>
          <a:r>
            <a:rPr lang="en-US" b="1" dirty="0"/>
            <a:t>Host-virus interactions</a:t>
          </a:r>
          <a:endParaRPr lang="en-US" dirty="0"/>
        </a:p>
      </dgm:t>
    </dgm:pt>
    <dgm:pt modelId="{524CA048-F118-4A5A-A877-6048C87DD428}" type="parTrans" cxnId="{5D5DE230-CE0F-40D1-92BC-6ACD6B7F5831}">
      <dgm:prSet/>
      <dgm:spPr/>
      <dgm:t>
        <a:bodyPr/>
        <a:lstStyle/>
        <a:p>
          <a:endParaRPr lang="en-US"/>
        </a:p>
      </dgm:t>
    </dgm:pt>
    <dgm:pt modelId="{3CDD0147-7F2C-430A-B76C-8036719921B2}" type="sibTrans" cxnId="{5D5DE230-CE0F-40D1-92BC-6ACD6B7F5831}">
      <dgm:prSet/>
      <dgm:spPr/>
      <dgm:t>
        <a:bodyPr/>
        <a:lstStyle/>
        <a:p>
          <a:endParaRPr lang="en-US"/>
        </a:p>
      </dgm:t>
    </dgm:pt>
    <dgm:pt modelId="{CB5BEAC7-DFAB-4942-B55C-E955525F7CCE}" type="pres">
      <dgm:prSet presAssocID="{1081A73A-C1FD-4EDF-8E15-0E15891391F0}" presName="linear" presStyleCnt="0">
        <dgm:presLayoutVars>
          <dgm:animLvl val="lvl"/>
          <dgm:resizeHandles val="exact"/>
        </dgm:presLayoutVars>
      </dgm:prSet>
      <dgm:spPr/>
    </dgm:pt>
    <dgm:pt modelId="{9109EBD9-DB91-4BE6-AAC5-3FF076D0B140}" type="pres">
      <dgm:prSet presAssocID="{B68E3001-F611-49A5-98FD-F319FFEDA92F}" presName="parentText" presStyleLbl="node1" presStyleIdx="0" presStyleCnt="6">
        <dgm:presLayoutVars>
          <dgm:chMax val="0"/>
          <dgm:bulletEnabled val="1"/>
        </dgm:presLayoutVars>
      </dgm:prSet>
      <dgm:spPr/>
    </dgm:pt>
    <dgm:pt modelId="{CF124BC2-0AC7-441F-A1D3-761D564136B0}" type="pres">
      <dgm:prSet presAssocID="{ED7A2833-896A-40A4-9B4F-FC8956E79B7F}" presName="spacer" presStyleCnt="0"/>
      <dgm:spPr/>
    </dgm:pt>
    <dgm:pt modelId="{5110A5B0-B1FD-4DBD-B686-705063476D87}" type="pres">
      <dgm:prSet presAssocID="{2D2987CA-66B5-4519-A380-4DBE7C488DC5}" presName="parentText" presStyleLbl="node1" presStyleIdx="1" presStyleCnt="6">
        <dgm:presLayoutVars>
          <dgm:chMax val="0"/>
          <dgm:bulletEnabled val="1"/>
        </dgm:presLayoutVars>
      </dgm:prSet>
      <dgm:spPr/>
    </dgm:pt>
    <dgm:pt modelId="{93CADC13-CF32-4514-8061-3A200CFC6A2F}" type="pres">
      <dgm:prSet presAssocID="{065A6632-C0A9-4F17-9E35-6AF8C94BABC9}" presName="spacer" presStyleCnt="0"/>
      <dgm:spPr/>
    </dgm:pt>
    <dgm:pt modelId="{1577CE40-1066-4FCC-80FA-011A974DC2EA}" type="pres">
      <dgm:prSet presAssocID="{AF37BCFC-842E-4B7D-94F8-335F824D206D}" presName="parentText" presStyleLbl="node1" presStyleIdx="2" presStyleCnt="6">
        <dgm:presLayoutVars>
          <dgm:chMax val="0"/>
          <dgm:bulletEnabled val="1"/>
        </dgm:presLayoutVars>
      </dgm:prSet>
      <dgm:spPr/>
    </dgm:pt>
    <dgm:pt modelId="{CD3BD623-0677-4B1E-A7BC-4FE2480AE026}" type="pres">
      <dgm:prSet presAssocID="{1E673DBF-4AE9-4CEC-8280-B1BEE61B5A79}" presName="spacer" presStyleCnt="0"/>
      <dgm:spPr/>
    </dgm:pt>
    <dgm:pt modelId="{1A8F1137-7668-4E70-A613-544EC31D3E64}" type="pres">
      <dgm:prSet presAssocID="{852345B2-711B-4850-872E-9B58E34ADF73}" presName="parentText" presStyleLbl="node1" presStyleIdx="3" presStyleCnt="6">
        <dgm:presLayoutVars>
          <dgm:chMax val="0"/>
          <dgm:bulletEnabled val="1"/>
        </dgm:presLayoutVars>
      </dgm:prSet>
      <dgm:spPr/>
    </dgm:pt>
    <dgm:pt modelId="{5BBD9654-B640-4096-897E-895B21E78701}" type="pres">
      <dgm:prSet presAssocID="{01F6C814-7B6E-441F-8FB0-7E17222B798C}" presName="spacer" presStyleCnt="0"/>
      <dgm:spPr/>
    </dgm:pt>
    <dgm:pt modelId="{DEA6C6B6-013F-4747-B03F-2F4C985135A5}" type="pres">
      <dgm:prSet presAssocID="{869A99C9-2520-43DD-938E-EEC96D8ADDFB}" presName="parentText" presStyleLbl="node1" presStyleIdx="4" presStyleCnt="6">
        <dgm:presLayoutVars>
          <dgm:chMax val="0"/>
          <dgm:bulletEnabled val="1"/>
        </dgm:presLayoutVars>
      </dgm:prSet>
      <dgm:spPr/>
    </dgm:pt>
    <dgm:pt modelId="{FC40475A-6C1B-4A92-93B4-F1257684AB98}" type="pres">
      <dgm:prSet presAssocID="{62229405-54BA-4920-B810-840A88443D6C}" presName="spacer" presStyleCnt="0"/>
      <dgm:spPr/>
    </dgm:pt>
    <dgm:pt modelId="{5FC27AEE-D305-4632-AA5B-10940286912E}" type="pres">
      <dgm:prSet presAssocID="{3AC11D40-51C3-4609-852B-14A61BEA090E}" presName="parentText" presStyleLbl="node1" presStyleIdx="5" presStyleCnt="6">
        <dgm:presLayoutVars>
          <dgm:chMax val="0"/>
          <dgm:bulletEnabled val="1"/>
        </dgm:presLayoutVars>
      </dgm:prSet>
      <dgm:spPr/>
    </dgm:pt>
  </dgm:ptLst>
  <dgm:cxnLst>
    <dgm:cxn modelId="{58AD3016-02C5-45BD-86CB-00C635DAB3DB}" type="presOf" srcId="{3AC11D40-51C3-4609-852B-14A61BEA090E}" destId="{5FC27AEE-D305-4632-AA5B-10940286912E}" srcOrd="0" destOrd="0" presId="urn:microsoft.com/office/officeart/2005/8/layout/vList2"/>
    <dgm:cxn modelId="{8891C320-7150-4656-8EA0-93BAF5A4557C}" srcId="{1081A73A-C1FD-4EDF-8E15-0E15891391F0}" destId="{869A99C9-2520-43DD-938E-EEC96D8ADDFB}" srcOrd="4" destOrd="0" parTransId="{C59B8FA3-DBF7-4D11-922B-75F5B5625699}" sibTransId="{62229405-54BA-4920-B810-840A88443D6C}"/>
    <dgm:cxn modelId="{B2164023-042C-457F-9067-2B83430798DC}" type="presOf" srcId="{1081A73A-C1FD-4EDF-8E15-0E15891391F0}" destId="{CB5BEAC7-DFAB-4942-B55C-E955525F7CCE}" srcOrd="0" destOrd="0" presId="urn:microsoft.com/office/officeart/2005/8/layout/vList2"/>
    <dgm:cxn modelId="{333CAB2A-AA11-48A7-8839-1A9067573C59}" srcId="{1081A73A-C1FD-4EDF-8E15-0E15891391F0}" destId="{852345B2-711B-4850-872E-9B58E34ADF73}" srcOrd="3" destOrd="0" parTransId="{F10E3196-6E9B-455C-9BE9-18528D8FB3BB}" sibTransId="{01F6C814-7B6E-441F-8FB0-7E17222B798C}"/>
    <dgm:cxn modelId="{5D5DE230-CE0F-40D1-92BC-6ACD6B7F5831}" srcId="{1081A73A-C1FD-4EDF-8E15-0E15891391F0}" destId="{3AC11D40-51C3-4609-852B-14A61BEA090E}" srcOrd="5" destOrd="0" parTransId="{524CA048-F118-4A5A-A877-6048C87DD428}" sibTransId="{3CDD0147-7F2C-430A-B76C-8036719921B2}"/>
    <dgm:cxn modelId="{26FF6970-3B27-4146-A7C5-CA0DBF27DAC7}" type="presOf" srcId="{2D2987CA-66B5-4519-A380-4DBE7C488DC5}" destId="{5110A5B0-B1FD-4DBD-B686-705063476D87}" srcOrd="0" destOrd="0" presId="urn:microsoft.com/office/officeart/2005/8/layout/vList2"/>
    <dgm:cxn modelId="{241AB670-B1E6-4170-B993-48C16D25FD58}" type="presOf" srcId="{B68E3001-F611-49A5-98FD-F319FFEDA92F}" destId="{9109EBD9-DB91-4BE6-AAC5-3FF076D0B140}" srcOrd="0" destOrd="0" presId="urn:microsoft.com/office/officeart/2005/8/layout/vList2"/>
    <dgm:cxn modelId="{28691276-1C42-49C4-8CFC-B2D72BB40120}" type="presOf" srcId="{AF37BCFC-842E-4B7D-94F8-335F824D206D}" destId="{1577CE40-1066-4FCC-80FA-011A974DC2EA}" srcOrd="0" destOrd="0" presId="urn:microsoft.com/office/officeart/2005/8/layout/vList2"/>
    <dgm:cxn modelId="{CBADA776-55D6-44A9-BF80-A8573DDF168B}" type="presOf" srcId="{869A99C9-2520-43DD-938E-EEC96D8ADDFB}" destId="{DEA6C6B6-013F-4747-B03F-2F4C985135A5}" srcOrd="0" destOrd="0" presId="urn:microsoft.com/office/officeart/2005/8/layout/vList2"/>
    <dgm:cxn modelId="{B9EA4482-DD55-4855-A4B9-3E784B7F774B}" srcId="{1081A73A-C1FD-4EDF-8E15-0E15891391F0}" destId="{2D2987CA-66B5-4519-A380-4DBE7C488DC5}" srcOrd="1" destOrd="0" parTransId="{D6FF0F49-E0EE-4642-A78F-E8159711096D}" sibTransId="{065A6632-C0A9-4F17-9E35-6AF8C94BABC9}"/>
    <dgm:cxn modelId="{5F07DFA6-86DC-4EF4-A64C-BC6175D9B4DC}" srcId="{1081A73A-C1FD-4EDF-8E15-0E15891391F0}" destId="{B68E3001-F611-49A5-98FD-F319FFEDA92F}" srcOrd="0" destOrd="0" parTransId="{078C4934-033F-4995-8BB2-52290A4FC0D2}" sibTransId="{ED7A2833-896A-40A4-9B4F-FC8956E79B7F}"/>
    <dgm:cxn modelId="{ED7F04AD-A10B-4EAA-B0DC-9C83DCD875A7}" type="presOf" srcId="{852345B2-711B-4850-872E-9B58E34ADF73}" destId="{1A8F1137-7668-4E70-A613-544EC31D3E64}" srcOrd="0" destOrd="0" presId="urn:microsoft.com/office/officeart/2005/8/layout/vList2"/>
    <dgm:cxn modelId="{AD24E4CE-5FED-4177-AB8B-13BDFBE62BC1}" srcId="{1081A73A-C1FD-4EDF-8E15-0E15891391F0}" destId="{AF37BCFC-842E-4B7D-94F8-335F824D206D}" srcOrd="2" destOrd="0" parTransId="{E90B4538-A52F-46BD-B62A-C4FEAC67AD57}" sibTransId="{1E673DBF-4AE9-4CEC-8280-B1BEE61B5A79}"/>
    <dgm:cxn modelId="{3CBEA577-A251-47F7-9B0A-6CB262F558F7}" type="presParOf" srcId="{CB5BEAC7-DFAB-4942-B55C-E955525F7CCE}" destId="{9109EBD9-DB91-4BE6-AAC5-3FF076D0B140}" srcOrd="0" destOrd="0" presId="urn:microsoft.com/office/officeart/2005/8/layout/vList2"/>
    <dgm:cxn modelId="{02CE4758-9789-4581-B9CA-5CEF560DB347}" type="presParOf" srcId="{CB5BEAC7-DFAB-4942-B55C-E955525F7CCE}" destId="{CF124BC2-0AC7-441F-A1D3-761D564136B0}" srcOrd="1" destOrd="0" presId="urn:microsoft.com/office/officeart/2005/8/layout/vList2"/>
    <dgm:cxn modelId="{36FDC654-46F9-43DA-B0D2-66B6DFDD74BB}" type="presParOf" srcId="{CB5BEAC7-DFAB-4942-B55C-E955525F7CCE}" destId="{5110A5B0-B1FD-4DBD-B686-705063476D87}" srcOrd="2" destOrd="0" presId="urn:microsoft.com/office/officeart/2005/8/layout/vList2"/>
    <dgm:cxn modelId="{0DC59CF6-1331-48CC-9C50-F7673A1C7C9D}" type="presParOf" srcId="{CB5BEAC7-DFAB-4942-B55C-E955525F7CCE}" destId="{93CADC13-CF32-4514-8061-3A200CFC6A2F}" srcOrd="3" destOrd="0" presId="urn:microsoft.com/office/officeart/2005/8/layout/vList2"/>
    <dgm:cxn modelId="{3143ABB0-6240-4D4B-9229-49235D010A86}" type="presParOf" srcId="{CB5BEAC7-DFAB-4942-B55C-E955525F7CCE}" destId="{1577CE40-1066-4FCC-80FA-011A974DC2EA}" srcOrd="4" destOrd="0" presId="urn:microsoft.com/office/officeart/2005/8/layout/vList2"/>
    <dgm:cxn modelId="{2D4EA6CF-EB78-48CA-BC7C-8B2DF5570580}" type="presParOf" srcId="{CB5BEAC7-DFAB-4942-B55C-E955525F7CCE}" destId="{CD3BD623-0677-4B1E-A7BC-4FE2480AE026}" srcOrd="5" destOrd="0" presId="urn:microsoft.com/office/officeart/2005/8/layout/vList2"/>
    <dgm:cxn modelId="{BCDA7C05-EA5A-491F-9E25-17FC1C8A3984}" type="presParOf" srcId="{CB5BEAC7-DFAB-4942-B55C-E955525F7CCE}" destId="{1A8F1137-7668-4E70-A613-544EC31D3E64}" srcOrd="6" destOrd="0" presId="urn:microsoft.com/office/officeart/2005/8/layout/vList2"/>
    <dgm:cxn modelId="{1BE5EE07-E6EF-427D-9E82-7B59162D75C8}" type="presParOf" srcId="{CB5BEAC7-DFAB-4942-B55C-E955525F7CCE}" destId="{5BBD9654-B640-4096-897E-895B21E78701}" srcOrd="7" destOrd="0" presId="urn:microsoft.com/office/officeart/2005/8/layout/vList2"/>
    <dgm:cxn modelId="{6FF578CC-8182-4AE0-9EBA-6D8EC9FB7433}" type="presParOf" srcId="{CB5BEAC7-DFAB-4942-B55C-E955525F7CCE}" destId="{DEA6C6B6-013F-4747-B03F-2F4C985135A5}" srcOrd="8" destOrd="0" presId="urn:microsoft.com/office/officeart/2005/8/layout/vList2"/>
    <dgm:cxn modelId="{4E1A5364-4A4B-4139-A29F-E17B88079A2E}" type="presParOf" srcId="{CB5BEAC7-DFAB-4942-B55C-E955525F7CCE}" destId="{FC40475A-6C1B-4A92-93B4-F1257684AB98}" srcOrd="9" destOrd="0" presId="urn:microsoft.com/office/officeart/2005/8/layout/vList2"/>
    <dgm:cxn modelId="{38318533-625C-40C2-AE44-C20F641AB2C8}" type="presParOf" srcId="{CB5BEAC7-DFAB-4942-B55C-E955525F7CCE}" destId="{5FC27AEE-D305-4632-AA5B-10940286912E}"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71C9B88-555F-4228-ADE1-B2693190C95D}"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74DB0FF1-8E09-4591-9604-BF73F58D2B3F}">
      <dgm:prSet/>
      <dgm:spPr>
        <a:solidFill>
          <a:schemeClr val="tx2">
            <a:lumMod val="75000"/>
            <a:lumOff val="25000"/>
          </a:schemeClr>
        </a:solidFill>
      </dgm:spPr>
      <dgm:t>
        <a:bodyPr/>
        <a:lstStyle/>
        <a:p>
          <a:r>
            <a:rPr lang="en-US" b="0" i="0" dirty="0"/>
            <a:t>Powerful computational tools are needed to analyze this biodiversity </a:t>
          </a:r>
          <a:endParaRPr lang="en-US" dirty="0"/>
        </a:p>
      </dgm:t>
    </dgm:pt>
    <dgm:pt modelId="{C866C60C-5638-4176-9B5A-E26C17311EF5}" type="parTrans" cxnId="{EF3983D6-3604-4BEF-A645-0B8C52A4496C}">
      <dgm:prSet/>
      <dgm:spPr/>
      <dgm:t>
        <a:bodyPr/>
        <a:lstStyle/>
        <a:p>
          <a:endParaRPr lang="en-US"/>
        </a:p>
      </dgm:t>
    </dgm:pt>
    <dgm:pt modelId="{B843CF8B-7E59-4A07-98C6-FD373F7D3BF3}" type="sibTrans" cxnId="{EF3983D6-3604-4BEF-A645-0B8C52A4496C}">
      <dgm:prSet/>
      <dgm:spPr/>
      <dgm:t>
        <a:bodyPr/>
        <a:lstStyle/>
        <a:p>
          <a:endParaRPr lang="en-US"/>
        </a:p>
      </dgm:t>
    </dgm:pt>
    <dgm:pt modelId="{D13D951B-470D-46FE-946E-E9EEF1F39D87}">
      <dgm:prSet/>
      <dgm:spPr/>
      <dgm:t>
        <a:bodyPr/>
        <a:lstStyle/>
        <a:p>
          <a:r>
            <a:rPr lang="en-US" b="0" i="0" dirty="0"/>
            <a:t>identify viral sequences and their encoded functional elements, </a:t>
          </a:r>
          <a:endParaRPr lang="en-US" dirty="0"/>
        </a:p>
      </dgm:t>
    </dgm:pt>
    <dgm:pt modelId="{E065CA93-585F-408A-A105-6156E0361340}" type="parTrans" cxnId="{8ECF7FC0-AC58-4DCB-8F7E-B09D3487F3F2}">
      <dgm:prSet/>
      <dgm:spPr/>
      <dgm:t>
        <a:bodyPr/>
        <a:lstStyle/>
        <a:p>
          <a:endParaRPr lang="en-US"/>
        </a:p>
      </dgm:t>
    </dgm:pt>
    <dgm:pt modelId="{BE45E728-E32F-4126-8763-5D617BC52868}" type="sibTrans" cxnId="{8ECF7FC0-AC58-4DCB-8F7E-B09D3487F3F2}">
      <dgm:prSet/>
      <dgm:spPr/>
      <dgm:t>
        <a:bodyPr/>
        <a:lstStyle/>
        <a:p>
          <a:endParaRPr lang="en-US"/>
        </a:p>
      </dgm:t>
    </dgm:pt>
    <dgm:pt modelId="{F77C30F0-4AEF-4996-AC39-DD49DE144190}">
      <dgm:prSet/>
      <dgm:spPr/>
      <dgm:t>
        <a:bodyPr/>
        <a:lstStyle/>
        <a:p>
          <a:r>
            <a:rPr lang="en-US" b="0" i="0"/>
            <a:t>predict, annotate, and compare their functions, and </a:t>
          </a:r>
          <a:endParaRPr lang="en-US"/>
        </a:p>
      </dgm:t>
    </dgm:pt>
    <dgm:pt modelId="{464371CA-8B07-434F-8AAA-72AB2B1E521D}" type="parTrans" cxnId="{10E8599F-D7AF-4208-9504-A84A41A8FD2F}">
      <dgm:prSet/>
      <dgm:spPr/>
      <dgm:t>
        <a:bodyPr/>
        <a:lstStyle/>
        <a:p>
          <a:endParaRPr lang="en-US"/>
        </a:p>
      </dgm:t>
    </dgm:pt>
    <dgm:pt modelId="{080DBFDB-E41A-4400-BE61-01689B45186D}" type="sibTrans" cxnId="{10E8599F-D7AF-4208-9504-A84A41A8FD2F}">
      <dgm:prSet/>
      <dgm:spPr/>
      <dgm:t>
        <a:bodyPr/>
        <a:lstStyle/>
        <a:p>
          <a:endParaRPr lang="en-US"/>
        </a:p>
      </dgm:t>
    </dgm:pt>
    <dgm:pt modelId="{7B882827-E13A-4212-BC3B-1F8E8D552CE8}">
      <dgm:prSet/>
      <dgm:spPr/>
      <dgm:t>
        <a:bodyPr/>
        <a:lstStyle/>
        <a:p>
          <a:r>
            <a:rPr lang="en-US" b="0" i="0"/>
            <a:t>structure the data to move from measuring to understanding.</a:t>
          </a:r>
          <a:endParaRPr lang="en-US"/>
        </a:p>
      </dgm:t>
    </dgm:pt>
    <dgm:pt modelId="{755D6C6A-9F61-4D65-90C5-4B266ADCAFD7}" type="parTrans" cxnId="{24CE8CB9-BF0B-4FCA-8183-A91F4A94B663}">
      <dgm:prSet/>
      <dgm:spPr/>
      <dgm:t>
        <a:bodyPr/>
        <a:lstStyle/>
        <a:p>
          <a:endParaRPr lang="en-US"/>
        </a:p>
      </dgm:t>
    </dgm:pt>
    <dgm:pt modelId="{FBC627E5-9EFD-4011-9C0C-3CC29A261C0E}" type="sibTrans" cxnId="{24CE8CB9-BF0B-4FCA-8183-A91F4A94B663}">
      <dgm:prSet/>
      <dgm:spPr/>
      <dgm:t>
        <a:bodyPr/>
        <a:lstStyle/>
        <a:p>
          <a:endParaRPr lang="en-US"/>
        </a:p>
      </dgm:t>
    </dgm:pt>
    <dgm:pt modelId="{2CCCBB07-8DA5-485E-90D6-E100364271B2}" type="pres">
      <dgm:prSet presAssocID="{671C9B88-555F-4228-ADE1-B2693190C95D}" presName="Name0" presStyleCnt="0">
        <dgm:presLayoutVars>
          <dgm:dir/>
          <dgm:animLvl val="lvl"/>
          <dgm:resizeHandles val="exact"/>
        </dgm:presLayoutVars>
      </dgm:prSet>
      <dgm:spPr/>
    </dgm:pt>
    <dgm:pt modelId="{EA871B6B-5066-4BC8-9686-5D2F25F2F874}" type="pres">
      <dgm:prSet presAssocID="{74DB0FF1-8E09-4591-9604-BF73F58D2B3F}" presName="linNode" presStyleCnt="0"/>
      <dgm:spPr/>
    </dgm:pt>
    <dgm:pt modelId="{4B564738-ADBD-46B7-8AC2-D3CB5FA408E0}" type="pres">
      <dgm:prSet presAssocID="{74DB0FF1-8E09-4591-9604-BF73F58D2B3F}" presName="parentText" presStyleLbl="node1" presStyleIdx="0" presStyleCnt="1">
        <dgm:presLayoutVars>
          <dgm:chMax val="1"/>
          <dgm:bulletEnabled val="1"/>
        </dgm:presLayoutVars>
      </dgm:prSet>
      <dgm:spPr/>
    </dgm:pt>
    <dgm:pt modelId="{B2E4C198-6050-44FB-9659-648D4D139CAB}" type="pres">
      <dgm:prSet presAssocID="{74DB0FF1-8E09-4591-9604-BF73F58D2B3F}" presName="descendantText" presStyleLbl="alignAccFollowNode1" presStyleIdx="0" presStyleCnt="1">
        <dgm:presLayoutVars>
          <dgm:bulletEnabled val="1"/>
        </dgm:presLayoutVars>
      </dgm:prSet>
      <dgm:spPr/>
    </dgm:pt>
  </dgm:ptLst>
  <dgm:cxnLst>
    <dgm:cxn modelId="{218AE10D-5A15-4BFE-8D22-5782D83050DF}" type="presOf" srcId="{F77C30F0-4AEF-4996-AC39-DD49DE144190}" destId="{B2E4C198-6050-44FB-9659-648D4D139CAB}" srcOrd="0" destOrd="1" presId="urn:microsoft.com/office/officeart/2005/8/layout/vList5"/>
    <dgm:cxn modelId="{E35F376C-9EDD-4363-9F3E-10BC4D69D02F}" type="presOf" srcId="{7B882827-E13A-4212-BC3B-1F8E8D552CE8}" destId="{B2E4C198-6050-44FB-9659-648D4D139CAB}" srcOrd="0" destOrd="2" presId="urn:microsoft.com/office/officeart/2005/8/layout/vList5"/>
    <dgm:cxn modelId="{4233DE9D-ADC3-4FA1-84CF-B34617E07EA3}" type="presOf" srcId="{74DB0FF1-8E09-4591-9604-BF73F58D2B3F}" destId="{4B564738-ADBD-46B7-8AC2-D3CB5FA408E0}" srcOrd="0" destOrd="0" presId="urn:microsoft.com/office/officeart/2005/8/layout/vList5"/>
    <dgm:cxn modelId="{10E8599F-D7AF-4208-9504-A84A41A8FD2F}" srcId="{74DB0FF1-8E09-4591-9604-BF73F58D2B3F}" destId="{F77C30F0-4AEF-4996-AC39-DD49DE144190}" srcOrd="1" destOrd="0" parTransId="{464371CA-8B07-434F-8AAA-72AB2B1E521D}" sibTransId="{080DBFDB-E41A-4400-BE61-01689B45186D}"/>
    <dgm:cxn modelId="{1570C8A1-8C64-4610-83F8-0490436C4CAC}" type="presOf" srcId="{D13D951B-470D-46FE-946E-E9EEF1F39D87}" destId="{B2E4C198-6050-44FB-9659-648D4D139CAB}" srcOrd="0" destOrd="0" presId="urn:microsoft.com/office/officeart/2005/8/layout/vList5"/>
    <dgm:cxn modelId="{24CE8CB9-BF0B-4FCA-8183-A91F4A94B663}" srcId="{74DB0FF1-8E09-4591-9604-BF73F58D2B3F}" destId="{7B882827-E13A-4212-BC3B-1F8E8D552CE8}" srcOrd="2" destOrd="0" parTransId="{755D6C6A-9F61-4D65-90C5-4B266ADCAFD7}" sibTransId="{FBC627E5-9EFD-4011-9C0C-3CC29A261C0E}"/>
    <dgm:cxn modelId="{8ECF7FC0-AC58-4DCB-8F7E-B09D3487F3F2}" srcId="{74DB0FF1-8E09-4591-9604-BF73F58D2B3F}" destId="{D13D951B-470D-46FE-946E-E9EEF1F39D87}" srcOrd="0" destOrd="0" parTransId="{E065CA93-585F-408A-A105-6156E0361340}" sibTransId="{BE45E728-E32F-4126-8763-5D617BC52868}"/>
    <dgm:cxn modelId="{EF3983D6-3604-4BEF-A645-0B8C52A4496C}" srcId="{671C9B88-555F-4228-ADE1-B2693190C95D}" destId="{74DB0FF1-8E09-4591-9604-BF73F58D2B3F}" srcOrd="0" destOrd="0" parTransId="{C866C60C-5638-4176-9B5A-E26C17311EF5}" sibTransId="{B843CF8B-7E59-4A07-98C6-FD373F7D3BF3}"/>
    <dgm:cxn modelId="{A39EFDFA-954D-4E5E-968A-6787F99C5A6C}" type="presOf" srcId="{671C9B88-555F-4228-ADE1-B2693190C95D}" destId="{2CCCBB07-8DA5-485E-90D6-E100364271B2}" srcOrd="0" destOrd="0" presId="urn:microsoft.com/office/officeart/2005/8/layout/vList5"/>
    <dgm:cxn modelId="{637AA4AC-F22C-484B-B2AF-3483EE5E980A}" type="presParOf" srcId="{2CCCBB07-8DA5-485E-90D6-E100364271B2}" destId="{EA871B6B-5066-4BC8-9686-5D2F25F2F874}" srcOrd="0" destOrd="0" presId="urn:microsoft.com/office/officeart/2005/8/layout/vList5"/>
    <dgm:cxn modelId="{5CBC59D2-E801-464B-9F69-395306A92A20}" type="presParOf" srcId="{EA871B6B-5066-4BC8-9686-5D2F25F2F874}" destId="{4B564738-ADBD-46B7-8AC2-D3CB5FA408E0}" srcOrd="0" destOrd="0" presId="urn:microsoft.com/office/officeart/2005/8/layout/vList5"/>
    <dgm:cxn modelId="{D737DEA2-0BE1-425B-B106-58DD97F7BF65}" type="presParOf" srcId="{EA871B6B-5066-4BC8-9686-5D2F25F2F874}" destId="{B2E4C198-6050-44FB-9659-648D4D139CA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081A73A-C1FD-4EDF-8E15-0E15891391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68E3001-F611-49A5-98FD-F319FFEDA92F}">
      <dgm:prSet/>
      <dgm:spPr/>
      <dgm:t>
        <a:bodyPr/>
        <a:lstStyle/>
        <a:p>
          <a:r>
            <a:rPr lang="en-US" b="1" dirty="0"/>
            <a:t>Generalities</a:t>
          </a:r>
          <a:endParaRPr lang="en-US" dirty="0"/>
        </a:p>
      </dgm:t>
    </dgm:pt>
    <dgm:pt modelId="{078C4934-033F-4995-8BB2-52290A4FC0D2}" type="parTrans" cxnId="{5F07DFA6-86DC-4EF4-A64C-BC6175D9B4DC}">
      <dgm:prSet/>
      <dgm:spPr/>
      <dgm:t>
        <a:bodyPr/>
        <a:lstStyle/>
        <a:p>
          <a:endParaRPr lang="en-US"/>
        </a:p>
      </dgm:t>
    </dgm:pt>
    <dgm:pt modelId="{ED7A2833-896A-40A4-9B4F-FC8956E79B7F}" type="sibTrans" cxnId="{5F07DFA6-86DC-4EF4-A64C-BC6175D9B4DC}">
      <dgm:prSet/>
      <dgm:spPr/>
      <dgm:t>
        <a:bodyPr/>
        <a:lstStyle/>
        <a:p>
          <a:endParaRPr lang="en-US"/>
        </a:p>
      </dgm:t>
    </dgm:pt>
    <dgm:pt modelId="{2D2987CA-66B5-4519-A380-4DBE7C488DC5}">
      <dgm:prSet/>
      <dgm:spPr>
        <a:solidFill>
          <a:srgbClr val="C00000"/>
        </a:solidFill>
      </dgm:spPr>
      <dgm:t>
        <a:bodyPr/>
        <a:lstStyle/>
        <a:p>
          <a:r>
            <a:rPr lang="en-US" b="1"/>
            <a:t>Virus resources/database</a:t>
          </a:r>
          <a:endParaRPr lang="en-US"/>
        </a:p>
      </dgm:t>
    </dgm:pt>
    <dgm:pt modelId="{D6FF0F49-E0EE-4642-A78F-E8159711096D}" type="parTrans" cxnId="{B9EA4482-DD55-4855-A4B9-3E784B7F774B}">
      <dgm:prSet/>
      <dgm:spPr/>
      <dgm:t>
        <a:bodyPr/>
        <a:lstStyle/>
        <a:p>
          <a:endParaRPr lang="en-US"/>
        </a:p>
      </dgm:t>
    </dgm:pt>
    <dgm:pt modelId="{065A6632-C0A9-4F17-9E35-6AF8C94BABC9}" type="sibTrans" cxnId="{B9EA4482-DD55-4855-A4B9-3E784B7F774B}">
      <dgm:prSet/>
      <dgm:spPr/>
      <dgm:t>
        <a:bodyPr/>
        <a:lstStyle/>
        <a:p>
          <a:endParaRPr lang="en-US"/>
        </a:p>
      </dgm:t>
    </dgm:pt>
    <dgm:pt modelId="{AF37BCFC-842E-4B7D-94F8-335F824D206D}">
      <dgm:prSet/>
      <dgm:spPr/>
      <dgm:t>
        <a:bodyPr/>
        <a:lstStyle/>
        <a:p>
          <a:r>
            <a:rPr lang="en-US" b="1"/>
            <a:t>Viral genomics</a:t>
          </a:r>
          <a:endParaRPr lang="en-US"/>
        </a:p>
      </dgm:t>
    </dgm:pt>
    <dgm:pt modelId="{E90B4538-A52F-46BD-B62A-C4FEAC67AD57}" type="parTrans" cxnId="{AD24E4CE-5FED-4177-AB8B-13BDFBE62BC1}">
      <dgm:prSet/>
      <dgm:spPr/>
      <dgm:t>
        <a:bodyPr/>
        <a:lstStyle/>
        <a:p>
          <a:endParaRPr lang="en-US"/>
        </a:p>
      </dgm:t>
    </dgm:pt>
    <dgm:pt modelId="{1E673DBF-4AE9-4CEC-8280-B1BEE61B5A79}" type="sibTrans" cxnId="{AD24E4CE-5FED-4177-AB8B-13BDFBE62BC1}">
      <dgm:prSet/>
      <dgm:spPr/>
      <dgm:t>
        <a:bodyPr/>
        <a:lstStyle/>
        <a:p>
          <a:endParaRPr lang="en-US"/>
        </a:p>
      </dgm:t>
    </dgm:pt>
    <dgm:pt modelId="{852345B2-711B-4850-872E-9B58E34ADF73}">
      <dgm:prSet/>
      <dgm:spPr/>
      <dgm:t>
        <a:bodyPr/>
        <a:lstStyle/>
        <a:p>
          <a:r>
            <a:rPr lang="en-US" b="1" dirty="0"/>
            <a:t>Viral metagenomics</a:t>
          </a:r>
          <a:endParaRPr lang="en-US" dirty="0"/>
        </a:p>
      </dgm:t>
    </dgm:pt>
    <dgm:pt modelId="{F10E3196-6E9B-455C-9BE9-18528D8FB3BB}" type="parTrans" cxnId="{333CAB2A-AA11-48A7-8839-1A9067573C59}">
      <dgm:prSet/>
      <dgm:spPr/>
      <dgm:t>
        <a:bodyPr/>
        <a:lstStyle/>
        <a:p>
          <a:endParaRPr lang="en-US"/>
        </a:p>
      </dgm:t>
    </dgm:pt>
    <dgm:pt modelId="{01F6C814-7B6E-441F-8FB0-7E17222B798C}" type="sibTrans" cxnId="{333CAB2A-AA11-48A7-8839-1A9067573C59}">
      <dgm:prSet/>
      <dgm:spPr/>
      <dgm:t>
        <a:bodyPr/>
        <a:lstStyle/>
        <a:p>
          <a:endParaRPr lang="en-US"/>
        </a:p>
      </dgm:t>
    </dgm:pt>
    <dgm:pt modelId="{869A99C9-2520-43DD-938E-EEC96D8ADDFB}">
      <dgm:prSet/>
      <dgm:spPr/>
      <dgm:t>
        <a:bodyPr/>
        <a:lstStyle/>
        <a:p>
          <a:r>
            <a:rPr lang="en-US" b="1"/>
            <a:t>Viral Proteomics</a:t>
          </a:r>
          <a:endParaRPr lang="en-US"/>
        </a:p>
      </dgm:t>
    </dgm:pt>
    <dgm:pt modelId="{C59B8FA3-DBF7-4D11-922B-75F5B5625699}" type="parTrans" cxnId="{8891C320-7150-4656-8EA0-93BAF5A4557C}">
      <dgm:prSet/>
      <dgm:spPr/>
      <dgm:t>
        <a:bodyPr/>
        <a:lstStyle/>
        <a:p>
          <a:endParaRPr lang="en-US"/>
        </a:p>
      </dgm:t>
    </dgm:pt>
    <dgm:pt modelId="{62229405-54BA-4920-B810-840A88443D6C}" type="sibTrans" cxnId="{8891C320-7150-4656-8EA0-93BAF5A4557C}">
      <dgm:prSet/>
      <dgm:spPr/>
      <dgm:t>
        <a:bodyPr/>
        <a:lstStyle/>
        <a:p>
          <a:endParaRPr lang="en-US"/>
        </a:p>
      </dgm:t>
    </dgm:pt>
    <dgm:pt modelId="{3AC11D40-51C3-4609-852B-14A61BEA090E}">
      <dgm:prSet/>
      <dgm:spPr/>
      <dgm:t>
        <a:bodyPr/>
        <a:lstStyle/>
        <a:p>
          <a:r>
            <a:rPr lang="en-US" b="1" dirty="0"/>
            <a:t>Host-virus interactions</a:t>
          </a:r>
          <a:endParaRPr lang="en-US" dirty="0"/>
        </a:p>
      </dgm:t>
    </dgm:pt>
    <dgm:pt modelId="{524CA048-F118-4A5A-A877-6048C87DD428}" type="parTrans" cxnId="{5D5DE230-CE0F-40D1-92BC-6ACD6B7F5831}">
      <dgm:prSet/>
      <dgm:spPr/>
      <dgm:t>
        <a:bodyPr/>
        <a:lstStyle/>
        <a:p>
          <a:endParaRPr lang="en-US"/>
        </a:p>
      </dgm:t>
    </dgm:pt>
    <dgm:pt modelId="{3CDD0147-7F2C-430A-B76C-8036719921B2}" type="sibTrans" cxnId="{5D5DE230-CE0F-40D1-92BC-6ACD6B7F5831}">
      <dgm:prSet/>
      <dgm:spPr/>
      <dgm:t>
        <a:bodyPr/>
        <a:lstStyle/>
        <a:p>
          <a:endParaRPr lang="en-US"/>
        </a:p>
      </dgm:t>
    </dgm:pt>
    <dgm:pt modelId="{CB5BEAC7-DFAB-4942-B55C-E955525F7CCE}" type="pres">
      <dgm:prSet presAssocID="{1081A73A-C1FD-4EDF-8E15-0E15891391F0}" presName="linear" presStyleCnt="0">
        <dgm:presLayoutVars>
          <dgm:animLvl val="lvl"/>
          <dgm:resizeHandles val="exact"/>
        </dgm:presLayoutVars>
      </dgm:prSet>
      <dgm:spPr/>
    </dgm:pt>
    <dgm:pt modelId="{9109EBD9-DB91-4BE6-AAC5-3FF076D0B140}" type="pres">
      <dgm:prSet presAssocID="{B68E3001-F611-49A5-98FD-F319FFEDA92F}" presName="parentText" presStyleLbl="node1" presStyleIdx="0" presStyleCnt="6">
        <dgm:presLayoutVars>
          <dgm:chMax val="0"/>
          <dgm:bulletEnabled val="1"/>
        </dgm:presLayoutVars>
      </dgm:prSet>
      <dgm:spPr/>
    </dgm:pt>
    <dgm:pt modelId="{CF124BC2-0AC7-441F-A1D3-761D564136B0}" type="pres">
      <dgm:prSet presAssocID="{ED7A2833-896A-40A4-9B4F-FC8956E79B7F}" presName="spacer" presStyleCnt="0"/>
      <dgm:spPr/>
    </dgm:pt>
    <dgm:pt modelId="{5110A5B0-B1FD-4DBD-B686-705063476D87}" type="pres">
      <dgm:prSet presAssocID="{2D2987CA-66B5-4519-A380-4DBE7C488DC5}" presName="parentText" presStyleLbl="node1" presStyleIdx="1" presStyleCnt="6">
        <dgm:presLayoutVars>
          <dgm:chMax val="0"/>
          <dgm:bulletEnabled val="1"/>
        </dgm:presLayoutVars>
      </dgm:prSet>
      <dgm:spPr/>
    </dgm:pt>
    <dgm:pt modelId="{93CADC13-CF32-4514-8061-3A200CFC6A2F}" type="pres">
      <dgm:prSet presAssocID="{065A6632-C0A9-4F17-9E35-6AF8C94BABC9}" presName="spacer" presStyleCnt="0"/>
      <dgm:spPr/>
    </dgm:pt>
    <dgm:pt modelId="{1577CE40-1066-4FCC-80FA-011A974DC2EA}" type="pres">
      <dgm:prSet presAssocID="{AF37BCFC-842E-4B7D-94F8-335F824D206D}" presName="parentText" presStyleLbl="node1" presStyleIdx="2" presStyleCnt="6">
        <dgm:presLayoutVars>
          <dgm:chMax val="0"/>
          <dgm:bulletEnabled val="1"/>
        </dgm:presLayoutVars>
      </dgm:prSet>
      <dgm:spPr/>
    </dgm:pt>
    <dgm:pt modelId="{CD3BD623-0677-4B1E-A7BC-4FE2480AE026}" type="pres">
      <dgm:prSet presAssocID="{1E673DBF-4AE9-4CEC-8280-B1BEE61B5A79}" presName="spacer" presStyleCnt="0"/>
      <dgm:spPr/>
    </dgm:pt>
    <dgm:pt modelId="{1A8F1137-7668-4E70-A613-544EC31D3E64}" type="pres">
      <dgm:prSet presAssocID="{852345B2-711B-4850-872E-9B58E34ADF73}" presName="parentText" presStyleLbl="node1" presStyleIdx="3" presStyleCnt="6">
        <dgm:presLayoutVars>
          <dgm:chMax val="0"/>
          <dgm:bulletEnabled val="1"/>
        </dgm:presLayoutVars>
      </dgm:prSet>
      <dgm:spPr/>
    </dgm:pt>
    <dgm:pt modelId="{5BBD9654-B640-4096-897E-895B21E78701}" type="pres">
      <dgm:prSet presAssocID="{01F6C814-7B6E-441F-8FB0-7E17222B798C}" presName="spacer" presStyleCnt="0"/>
      <dgm:spPr/>
    </dgm:pt>
    <dgm:pt modelId="{DEA6C6B6-013F-4747-B03F-2F4C985135A5}" type="pres">
      <dgm:prSet presAssocID="{869A99C9-2520-43DD-938E-EEC96D8ADDFB}" presName="parentText" presStyleLbl="node1" presStyleIdx="4" presStyleCnt="6">
        <dgm:presLayoutVars>
          <dgm:chMax val="0"/>
          <dgm:bulletEnabled val="1"/>
        </dgm:presLayoutVars>
      </dgm:prSet>
      <dgm:spPr/>
    </dgm:pt>
    <dgm:pt modelId="{FC40475A-6C1B-4A92-93B4-F1257684AB98}" type="pres">
      <dgm:prSet presAssocID="{62229405-54BA-4920-B810-840A88443D6C}" presName="spacer" presStyleCnt="0"/>
      <dgm:spPr/>
    </dgm:pt>
    <dgm:pt modelId="{5FC27AEE-D305-4632-AA5B-10940286912E}" type="pres">
      <dgm:prSet presAssocID="{3AC11D40-51C3-4609-852B-14A61BEA090E}" presName="parentText" presStyleLbl="node1" presStyleIdx="5" presStyleCnt="6">
        <dgm:presLayoutVars>
          <dgm:chMax val="0"/>
          <dgm:bulletEnabled val="1"/>
        </dgm:presLayoutVars>
      </dgm:prSet>
      <dgm:spPr/>
    </dgm:pt>
  </dgm:ptLst>
  <dgm:cxnLst>
    <dgm:cxn modelId="{58AD3016-02C5-45BD-86CB-00C635DAB3DB}" type="presOf" srcId="{3AC11D40-51C3-4609-852B-14A61BEA090E}" destId="{5FC27AEE-D305-4632-AA5B-10940286912E}" srcOrd="0" destOrd="0" presId="urn:microsoft.com/office/officeart/2005/8/layout/vList2"/>
    <dgm:cxn modelId="{8891C320-7150-4656-8EA0-93BAF5A4557C}" srcId="{1081A73A-C1FD-4EDF-8E15-0E15891391F0}" destId="{869A99C9-2520-43DD-938E-EEC96D8ADDFB}" srcOrd="4" destOrd="0" parTransId="{C59B8FA3-DBF7-4D11-922B-75F5B5625699}" sibTransId="{62229405-54BA-4920-B810-840A88443D6C}"/>
    <dgm:cxn modelId="{B2164023-042C-457F-9067-2B83430798DC}" type="presOf" srcId="{1081A73A-C1FD-4EDF-8E15-0E15891391F0}" destId="{CB5BEAC7-DFAB-4942-B55C-E955525F7CCE}" srcOrd="0" destOrd="0" presId="urn:microsoft.com/office/officeart/2005/8/layout/vList2"/>
    <dgm:cxn modelId="{333CAB2A-AA11-48A7-8839-1A9067573C59}" srcId="{1081A73A-C1FD-4EDF-8E15-0E15891391F0}" destId="{852345B2-711B-4850-872E-9B58E34ADF73}" srcOrd="3" destOrd="0" parTransId="{F10E3196-6E9B-455C-9BE9-18528D8FB3BB}" sibTransId="{01F6C814-7B6E-441F-8FB0-7E17222B798C}"/>
    <dgm:cxn modelId="{5D5DE230-CE0F-40D1-92BC-6ACD6B7F5831}" srcId="{1081A73A-C1FD-4EDF-8E15-0E15891391F0}" destId="{3AC11D40-51C3-4609-852B-14A61BEA090E}" srcOrd="5" destOrd="0" parTransId="{524CA048-F118-4A5A-A877-6048C87DD428}" sibTransId="{3CDD0147-7F2C-430A-B76C-8036719921B2}"/>
    <dgm:cxn modelId="{26FF6970-3B27-4146-A7C5-CA0DBF27DAC7}" type="presOf" srcId="{2D2987CA-66B5-4519-A380-4DBE7C488DC5}" destId="{5110A5B0-B1FD-4DBD-B686-705063476D87}" srcOrd="0" destOrd="0" presId="urn:microsoft.com/office/officeart/2005/8/layout/vList2"/>
    <dgm:cxn modelId="{241AB670-B1E6-4170-B993-48C16D25FD58}" type="presOf" srcId="{B68E3001-F611-49A5-98FD-F319FFEDA92F}" destId="{9109EBD9-DB91-4BE6-AAC5-3FF076D0B140}" srcOrd="0" destOrd="0" presId="urn:microsoft.com/office/officeart/2005/8/layout/vList2"/>
    <dgm:cxn modelId="{28691276-1C42-49C4-8CFC-B2D72BB40120}" type="presOf" srcId="{AF37BCFC-842E-4B7D-94F8-335F824D206D}" destId="{1577CE40-1066-4FCC-80FA-011A974DC2EA}" srcOrd="0" destOrd="0" presId="urn:microsoft.com/office/officeart/2005/8/layout/vList2"/>
    <dgm:cxn modelId="{CBADA776-55D6-44A9-BF80-A8573DDF168B}" type="presOf" srcId="{869A99C9-2520-43DD-938E-EEC96D8ADDFB}" destId="{DEA6C6B6-013F-4747-B03F-2F4C985135A5}" srcOrd="0" destOrd="0" presId="urn:microsoft.com/office/officeart/2005/8/layout/vList2"/>
    <dgm:cxn modelId="{B9EA4482-DD55-4855-A4B9-3E784B7F774B}" srcId="{1081A73A-C1FD-4EDF-8E15-0E15891391F0}" destId="{2D2987CA-66B5-4519-A380-4DBE7C488DC5}" srcOrd="1" destOrd="0" parTransId="{D6FF0F49-E0EE-4642-A78F-E8159711096D}" sibTransId="{065A6632-C0A9-4F17-9E35-6AF8C94BABC9}"/>
    <dgm:cxn modelId="{5F07DFA6-86DC-4EF4-A64C-BC6175D9B4DC}" srcId="{1081A73A-C1FD-4EDF-8E15-0E15891391F0}" destId="{B68E3001-F611-49A5-98FD-F319FFEDA92F}" srcOrd="0" destOrd="0" parTransId="{078C4934-033F-4995-8BB2-52290A4FC0D2}" sibTransId="{ED7A2833-896A-40A4-9B4F-FC8956E79B7F}"/>
    <dgm:cxn modelId="{ED7F04AD-A10B-4EAA-B0DC-9C83DCD875A7}" type="presOf" srcId="{852345B2-711B-4850-872E-9B58E34ADF73}" destId="{1A8F1137-7668-4E70-A613-544EC31D3E64}" srcOrd="0" destOrd="0" presId="urn:microsoft.com/office/officeart/2005/8/layout/vList2"/>
    <dgm:cxn modelId="{AD24E4CE-5FED-4177-AB8B-13BDFBE62BC1}" srcId="{1081A73A-C1FD-4EDF-8E15-0E15891391F0}" destId="{AF37BCFC-842E-4B7D-94F8-335F824D206D}" srcOrd="2" destOrd="0" parTransId="{E90B4538-A52F-46BD-B62A-C4FEAC67AD57}" sibTransId="{1E673DBF-4AE9-4CEC-8280-B1BEE61B5A79}"/>
    <dgm:cxn modelId="{3CBEA577-A251-47F7-9B0A-6CB262F558F7}" type="presParOf" srcId="{CB5BEAC7-DFAB-4942-B55C-E955525F7CCE}" destId="{9109EBD9-DB91-4BE6-AAC5-3FF076D0B140}" srcOrd="0" destOrd="0" presId="urn:microsoft.com/office/officeart/2005/8/layout/vList2"/>
    <dgm:cxn modelId="{02CE4758-9789-4581-B9CA-5CEF560DB347}" type="presParOf" srcId="{CB5BEAC7-DFAB-4942-B55C-E955525F7CCE}" destId="{CF124BC2-0AC7-441F-A1D3-761D564136B0}" srcOrd="1" destOrd="0" presId="urn:microsoft.com/office/officeart/2005/8/layout/vList2"/>
    <dgm:cxn modelId="{36FDC654-46F9-43DA-B0D2-66B6DFDD74BB}" type="presParOf" srcId="{CB5BEAC7-DFAB-4942-B55C-E955525F7CCE}" destId="{5110A5B0-B1FD-4DBD-B686-705063476D87}" srcOrd="2" destOrd="0" presId="urn:microsoft.com/office/officeart/2005/8/layout/vList2"/>
    <dgm:cxn modelId="{0DC59CF6-1331-48CC-9C50-F7673A1C7C9D}" type="presParOf" srcId="{CB5BEAC7-DFAB-4942-B55C-E955525F7CCE}" destId="{93CADC13-CF32-4514-8061-3A200CFC6A2F}" srcOrd="3" destOrd="0" presId="urn:microsoft.com/office/officeart/2005/8/layout/vList2"/>
    <dgm:cxn modelId="{3143ABB0-6240-4D4B-9229-49235D010A86}" type="presParOf" srcId="{CB5BEAC7-DFAB-4942-B55C-E955525F7CCE}" destId="{1577CE40-1066-4FCC-80FA-011A974DC2EA}" srcOrd="4" destOrd="0" presId="urn:microsoft.com/office/officeart/2005/8/layout/vList2"/>
    <dgm:cxn modelId="{2D4EA6CF-EB78-48CA-BC7C-8B2DF5570580}" type="presParOf" srcId="{CB5BEAC7-DFAB-4942-B55C-E955525F7CCE}" destId="{CD3BD623-0677-4B1E-A7BC-4FE2480AE026}" srcOrd="5" destOrd="0" presId="urn:microsoft.com/office/officeart/2005/8/layout/vList2"/>
    <dgm:cxn modelId="{BCDA7C05-EA5A-491F-9E25-17FC1C8A3984}" type="presParOf" srcId="{CB5BEAC7-DFAB-4942-B55C-E955525F7CCE}" destId="{1A8F1137-7668-4E70-A613-544EC31D3E64}" srcOrd="6" destOrd="0" presId="urn:microsoft.com/office/officeart/2005/8/layout/vList2"/>
    <dgm:cxn modelId="{1BE5EE07-E6EF-427D-9E82-7B59162D75C8}" type="presParOf" srcId="{CB5BEAC7-DFAB-4942-B55C-E955525F7CCE}" destId="{5BBD9654-B640-4096-897E-895B21E78701}" srcOrd="7" destOrd="0" presId="urn:microsoft.com/office/officeart/2005/8/layout/vList2"/>
    <dgm:cxn modelId="{6FF578CC-8182-4AE0-9EBA-6D8EC9FB7433}" type="presParOf" srcId="{CB5BEAC7-DFAB-4942-B55C-E955525F7CCE}" destId="{DEA6C6B6-013F-4747-B03F-2F4C985135A5}" srcOrd="8" destOrd="0" presId="urn:microsoft.com/office/officeart/2005/8/layout/vList2"/>
    <dgm:cxn modelId="{4E1A5364-4A4B-4139-A29F-E17B88079A2E}" type="presParOf" srcId="{CB5BEAC7-DFAB-4942-B55C-E955525F7CCE}" destId="{FC40475A-6C1B-4A92-93B4-F1257684AB98}" srcOrd="9" destOrd="0" presId="urn:microsoft.com/office/officeart/2005/8/layout/vList2"/>
    <dgm:cxn modelId="{38318533-625C-40C2-AE44-C20F641AB2C8}" type="presParOf" srcId="{CB5BEAC7-DFAB-4942-B55C-E955525F7CCE}" destId="{5FC27AEE-D305-4632-AA5B-10940286912E}"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8456C-3BE3-44B7-972E-4E9A73DFB461}"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41AA3F3-224D-485C-935B-9297E3DC4C35}">
      <dgm:prSet/>
      <dgm:spPr/>
      <dgm:t>
        <a:bodyPr/>
        <a:lstStyle/>
        <a:p>
          <a:pPr>
            <a:defRPr b="1"/>
          </a:pPr>
          <a:r>
            <a:rPr lang="en-US" b="0" i="0"/>
            <a:t>NIH/NIAID-funded free bioinformatics database online </a:t>
          </a:r>
          <a:endParaRPr lang="en-US"/>
        </a:p>
      </dgm:t>
    </dgm:pt>
    <dgm:pt modelId="{6BBE358C-EDC3-4088-BC21-3F74B65CFBF2}" type="parTrans" cxnId="{D3B6E40B-7DBC-402F-9535-101D7FF48444}">
      <dgm:prSet/>
      <dgm:spPr/>
      <dgm:t>
        <a:bodyPr/>
        <a:lstStyle/>
        <a:p>
          <a:endParaRPr lang="en-US"/>
        </a:p>
      </dgm:t>
    </dgm:pt>
    <dgm:pt modelId="{CEC29C7F-19E9-4AB4-BD42-3318AAEE5DE3}" type="sibTrans" cxnId="{D3B6E40B-7DBC-402F-9535-101D7FF48444}">
      <dgm:prSet/>
      <dgm:spPr/>
      <dgm:t>
        <a:bodyPr/>
        <a:lstStyle/>
        <a:p>
          <a:endParaRPr lang="en-US"/>
        </a:p>
      </dgm:t>
    </dgm:pt>
    <dgm:pt modelId="{24BE50E8-736D-4D48-B0BA-FD800F32EBC1}">
      <dgm:prSet/>
      <dgm:spPr/>
      <dgm:t>
        <a:bodyPr/>
        <a:lstStyle/>
        <a:p>
          <a:r>
            <a:rPr lang="en-US" b="0" i="0"/>
            <a:t>Bioinformatics Resource Centers (BRC) contract</a:t>
          </a:r>
          <a:endParaRPr lang="en-US"/>
        </a:p>
      </dgm:t>
    </dgm:pt>
    <dgm:pt modelId="{747CB131-C74A-48B9-B032-61EFE8B36D23}" type="parTrans" cxnId="{2D625258-274C-4FDF-A82D-C907B73B5642}">
      <dgm:prSet/>
      <dgm:spPr/>
      <dgm:t>
        <a:bodyPr/>
        <a:lstStyle/>
        <a:p>
          <a:endParaRPr lang="en-US"/>
        </a:p>
      </dgm:t>
    </dgm:pt>
    <dgm:pt modelId="{1B374FCD-7C46-4435-89EC-AA5375F0E758}" type="sibTrans" cxnId="{2D625258-274C-4FDF-A82D-C907B73B5642}">
      <dgm:prSet/>
      <dgm:spPr/>
      <dgm:t>
        <a:bodyPr/>
        <a:lstStyle/>
        <a:p>
          <a:endParaRPr lang="en-US"/>
        </a:p>
      </dgm:t>
    </dgm:pt>
    <dgm:pt modelId="{5F176047-78C7-4B06-AFCB-B8364992B27C}">
      <dgm:prSet/>
      <dgm:spPr/>
      <dgm:t>
        <a:bodyPr/>
        <a:lstStyle/>
        <a:p>
          <a:pPr>
            <a:defRPr b="1"/>
          </a:pPr>
          <a:r>
            <a:rPr lang="en-US" b="0" i="0"/>
            <a:t>Integrated data from various sources</a:t>
          </a:r>
          <a:endParaRPr lang="en-US"/>
        </a:p>
      </dgm:t>
    </dgm:pt>
    <dgm:pt modelId="{2D3FC632-F9A9-4E34-B2C6-0969A71E2798}" type="parTrans" cxnId="{98F865D7-EBEC-492A-B2E2-3CE236F929F8}">
      <dgm:prSet/>
      <dgm:spPr/>
      <dgm:t>
        <a:bodyPr/>
        <a:lstStyle/>
        <a:p>
          <a:endParaRPr lang="en-US"/>
        </a:p>
      </dgm:t>
    </dgm:pt>
    <dgm:pt modelId="{68D7949A-81A9-4939-90B9-55D81DC9BBD1}" type="sibTrans" cxnId="{98F865D7-EBEC-492A-B2E2-3CE236F929F8}">
      <dgm:prSet/>
      <dgm:spPr/>
      <dgm:t>
        <a:bodyPr/>
        <a:lstStyle/>
        <a:p>
          <a:endParaRPr lang="en-US"/>
        </a:p>
      </dgm:t>
    </dgm:pt>
    <dgm:pt modelId="{4D4C1677-6DFD-42B4-AABD-4FE20B64BCB3}">
      <dgm:prSet/>
      <dgm:spPr/>
      <dgm:t>
        <a:bodyPr/>
        <a:lstStyle/>
        <a:p>
          <a:pPr>
            <a:defRPr b="1"/>
          </a:pPr>
          <a:r>
            <a:rPr lang="en-US" b="0" i="0"/>
            <a:t>Suite of data analysis and visualization tools </a:t>
          </a:r>
          <a:endParaRPr lang="en-US"/>
        </a:p>
      </dgm:t>
    </dgm:pt>
    <dgm:pt modelId="{179AF253-8993-45BE-BBF3-F5B46263CD8C}" type="parTrans" cxnId="{DE885974-7441-4628-9EBD-A53ED8E556FC}">
      <dgm:prSet/>
      <dgm:spPr/>
      <dgm:t>
        <a:bodyPr/>
        <a:lstStyle/>
        <a:p>
          <a:endParaRPr lang="en-US"/>
        </a:p>
      </dgm:t>
    </dgm:pt>
    <dgm:pt modelId="{CF5AA412-D55E-46A8-B911-6EE53D816035}" type="sibTrans" cxnId="{DE885974-7441-4628-9EBD-A53ED8E556FC}">
      <dgm:prSet/>
      <dgm:spPr/>
      <dgm:t>
        <a:bodyPr/>
        <a:lstStyle/>
        <a:p>
          <a:endParaRPr lang="en-US"/>
        </a:p>
      </dgm:t>
    </dgm:pt>
    <dgm:pt modelId="{952B0BCE-ECE8-41C3-BC15-6CA1D3AD62B8}" type="pres">
      <dgm:prSet presAssocID="{DE48456C-3BE3-44B7-972E-4E9A73DFB461}" presName="root" presStyleCnt="0">
        <dgm:presLayoutVars>
          <dgm:dir/>
          <dgm:resizeHandles val="exact"/>
        </dgm:presLayoutVars>
      </dgm:prSet>
      <dgm:spPr/>
    </dgm:pt>
    <dgm:pt modelId="{9475CED4-B8F1-43FA-BCDE-5AB095E37532}" type="pres">
      <dgm:prSet presAssocID="{241AA3F3-224D-485C-935B-9297E3DC4C35}" presName="compNode" presStyleCnt="0"/>
      <dgm:spPr/>
    </dgm:pt>
    <dgm:pt modelId="{4C5335BE-1C10-44E9-9887-B06061019DA7}" type="pres">
      <dgm:prSet presAssocID="{241AA3F3-224D-485C-935B-9297E3DC4C3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eur"/>
        </a:ext>
      </dgm:extLst>
    </dgm:pt>
    <dgm:pt modelId="{C7A89523-3D8D-44F0-A28D-9D4093E12E6E}" type="pres">
      <dgm:prSet presAssocID="{241AA3F3-224D-485C-935B-9297E3DC4C35}" presName="iconSpace" presStyleCnt="0"/>
      <dgm:spPr/>
    </dgm:pt>
    <dgm:pt modelId="{F1E97AEA-B952-4834-A29E-F5A99D01268F}" type="pres">
      <dgm:prSet presAssocID="{241AA3F3-224D-485C-935B-9297E3DC4C35}" presName="parTx" presStyleLbl="revTx" presStyleIdx="0" presStyleCnt="6">
        <dgm:presLayoutVars>
          <dgm:chMax val="0"/>
          <dgm:chPref val="0"/>
        </dgm:presLayoutVars>
      </dgm:prSet>
      <dgm:spPr/>
    </dgm:pt>
    <dgm:pt modelId="{BD87DEBA-BC6D-499F-9917-BA3CC215E14E}" type="pres">
      <dgm:prSet presAssocID="{241AA3F3-224D-485C-935B-9297E3DC4C35}" presName="txSpace" presStyleCnt="0"/>
      <dgm:spPr/>
    </dgm:pt>
    <dgm:pt modelId="{AF8976B4-89B3-43A7-98BB-6F4490EAC6EF}" type="pres">
      <dgm:prSet presAssocID="{241AA3F3-224D-485C-935B-9297E3DC4C35}" presName="desTx" presStyleLbl="revTx" presStyleIdx="1" presStyleCnt="6">
        <dgm:presLayoutVars/>
      </dgm:prSet>
      <dgm:spPr/>
    </dgm:pt>
    <dgm:pt modelId="{5FADA58F-57E5-4E5B-8DC6-F6CEEA54A4E2}" type="pres">
      <dgm:prSet presAssocID="{CEC29C7F-19E9-4AB4-BD42-3318AAEE5DE3}" presName="sibTrans" presStyleCnt="0"/>
      <dgm:spPr/>
    </dgm:pt>
    <dgm:pt modelId="{53EC9F3A-0365-4114-8BEE-0C605B398580}" type="pres">
      <dgm:prSet presAssocID="{5F176047-78C7-4B06-AFCB-B8364992B27C}" presName="compNode" presStyleCnt="0"/>
      <dgm:spPr/>
    </dgm:pt>
    <dgm:pt modelId="{5807C8C8-0007-4E8D-B236-8F22B1691F42}" type="pres">
      <dgm:prSet presAssocID="{5F176047-78C7-4B06-AFCB-B8364992B27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se de données"/>
        </a:ext>
      </dgm:extLst>
    </dgm:pt>
    <dgm:pt modelId="{538DB81B-F90C-434B-B12C-16814FF5C91A}" type="pres">
      <dgm:prSet presAssocID="{5F176047-78C7-4B06-AFCB-B8364992B27C}" presName="iconSpace" presStyleCnt="0"/>
      <dgm:spPr/>
    </dgm:pt>
    <dgm:pt modelId="{5AEA2A1F-7A9B-48F4-96AD-1ED8716B9FD2}" type="pres">
      <dgm:prSet presAssocID="{5F176047-78C7-4B06-AFCB-B8364992B27C}" presName="parTx" presStyleLbl="revTx" presStyleIdx="2" presStyleCnt="6">
        <dgm:presLayoutVars>
          <dgm:chMax val="0"/>
          <dgm:chPref val="0"/>
        </dgm:presLayoutVars>
      </dgm:prSet>
      <dgm:spPr/>
    </dgm:pt>
    <dgm:pt modelId="{1D459391-5D1C-4237-AF87-96A2DB404289}" type="pres">
      <dgm:prSet presAssocID="{5F176047-78C7-4B06-AFCB-B8364992B27C}" presName="txSpace" presStyleCnt="0"/>
      <dgm:spPr/>
    </dgm:pt>
    <dgm:pt modelId="{1C4A8FE4-3BAA-4837-951A-4E5427B3288F}" type="pres">
      <dgm:prSet presAssocID="{5F176047-78C7-4B06-AFCB-B8364992B27C}" presName="desTx" presStyleLbl="revTx" presStyleIdx="3" presStyleCnt="6">
        <dgm:presLayoutVars/>
      </dgm:prSet>
      <dgm:spPr/>
    </dgm:pt>
    <dgm:pt modelId="{B23BBE3C-F531-4CF3-A1D2-A1C490439CFC}" type="pres">
      <dgm:prSet presAssocID="{68D7949A-81A9-4939-90B9-55D81DC9BBD1}" presName="sibTrans" presStyleCnt="0"/>
      <dgm:spPr/>
    </dgm:pt>
    <dgm:pt modelId="{14DA8865-930D-403E-BB85-D1B3D271C3A5}" type="pres">
      <dgm:prSet presAssocID="{4D4C1677-6DFD-42B4-AABD-4FE20B64BCB3}" presName="compNode" presStyleCnt="0"/>
      <dgm:spPr/>
    </dgm:pt>
    <dgm:pt modelId="{3D72AD7C-A76A-4C7E-A3C6-89640460F6F2}" type="pres">
      <dgm:prSet presAssocID="{4D4C1677-6DFD-42B4-AABD-4FE20B64BCB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7955B9B1-0960-44C5-AC67-D514F38EA63A}" type="pres">
      <dgm:prSet presAssocID="{4D4C1677-6DFD-42B4-AABD-4FE20B64BCB3}" presName="iconSpace" presStyleCnt="0"/>
      <dgm:spPr/>
    </dgm:pt>
    <dgm:pt modelId="{D1A21A4C-454D-4FDD-B7DD-2FA41057CAAA}" type="pres">
      <dgm:prSet presAssocID="{4D4C1677-6DFD-42B4-AABD-4FE20B64BCB3}" presName="parTx" presStyleLbl="revTx" presStyleIdx="4" presStyleCnt="6">
        <dgm:presLayoutVars>
          <dgm:chMax val="0"/>
          <dgm:chPref val="0"/>
        </dgm:presLayoutVars>
      </dgm:prSet>
      <dgm:spPr/>
    </dgm:pt>
    <dgm:pt modelId="{ED8F5C7C-8B09-4450-AEDE-CE1767B6ECAB}" type="pres">
      <dgm:prSet presAssocID="{4D4C1677-6DFD-42B4-AABD-4FE20B64BCB3}" presName="txSpace" presStyleCnt="0"/>
      <dgm:spPr/>
    </dgm:pt>
    <dgm:pt modelId="{1193FC9E-EAF4-4F95-BA81-0600356B00DE}" type="pres">
      <dgm:prSet presAssocID="{4D4C1677-6DFD-42B4-AABD-4FE20B64BCB3}" presName="desTx" presStyleLbl="revTx" presStyleIdx="5" presStyleCnt="6">
        <dgm:presLayoutVars/>
      </dgm:prSet>
      <dgm:spPr/>
    </dgm:pt>
  </dgm:ptLst>
  <dgm:cxnLst>
    <dgm:cxn modelId="{D3B6E40B-7DBC-402F-9535-101D7FF48444}" srcId="{DE48456C-3BE3-44B7-972E-4E9A73DFB461}" destId="{241AA3F3-224D-485C-935B-9297E3DC4C35}" srcOrd="0" destOrd="0" parTransId="{6BBE358C-EDC3-4088-BC21-3F74B65CFBF2}" sibTransId="{CEC29C7F-19E9-4AB4-BD42-3318AAEE5DE3}"/>
    <dgm:cxn modelId="{23B89230-F99F-45B3-8943-AA3F101F8F62}" type="presOf" srcId="{241AA3F3-224D-485C-935B-9297E3DC4C35}" destId="{F1E97AEA-B952-4834-A29E-F5A99D01268F}" srcOrd="0" destOrd="0" presId="urn:microsoft.com/office/officeart/2018/2/layout/IconLabelDescriptionList"/>
    <dgm:cxn modelId="{138A7338-D8C8-4EC8-9649-F90699D92B46}" type="presOf" srcId="{5F176047-78C7-4B06-AFCB-B8364992B27C}" destId="{5AEA2A1F-7A9B-48F4-96AD-1ED8716B9FD2}" srcOrd="0" destOrd="0" presId="urn:microsoft.com/office/officeart/2018/2/layout/IconLabelDescriptionList"/>
    <dgm:cxn modelId="{DE885974-7441-4628-9EBD-A53ED8E556FC}" srcId="{DE48456C-3BE3-44B7-972E-4E9A73DFB461}" destId="{4D4C1677-6DFD-42B4-AABD-4FE20B64BCB3}" srcOrd="2" destOrd="0" parTransId="{179AF253-8993-45BE-BBF3-F5B46263CD8C}" sibTransId="{CF5AA412-D55E-46A8-B911-6EE53D816035}"/>
    <dgm:cxn modelId="{2D625258-274C-4FDF-A82D-C907B73B5642}" srcId="{241AA3F3-224D-485C-935B-9297E3DC4C35}" destId="{24BE50E8-736D-4D48-B0BA-FD800F32EBC1}" srcOrd="0" destOrd="0" parTransId="{747CB131-C74A-48B9-B032-61EFE8B36D23}" sibTransId="{1B374FCD-7C46-4435-89EC-AA5375F0E758}"/>
    <dgm:cxn modelId="{6EC91980-6ECC-434F-A6B1-5D408EBFB383}" type="presOf" srcId="{4D4C1677-6DFD-42B4-AABD-4FE20B64BCB3}" destId="{D1A21A4C-454D-4FDD-B7DD-2FA41057CAAA}" srcOrd="0" destOrd="0" presId="urn:microsoft.com/office/officeart/2018/2/layout/IconLabelDescriptionList"/>
    <dgm:cxn modelId="{A70E18A4-88E1-4EE1-8DCC-E4FDAD63585D}" type="presOf" srcId="{DE48456C-3BE3-44B7-972E-4E9A73DFB461}" destId="{952B0BCE-ECE8-41C3-BC15-6CA1D3AD62B8}" srcOrd="0" destOrd="0" presId="urn:microsoft.com/office/officeart/2018/2/layout/IconLabelDescriptionList"/>
    <dgm:cxn modelId="{6DD174C7-8435-4DF0-89A5-52D247D90102}" type="presOf" srcId="{24BE50E8-736D-4D48-B0BA-FD800F32EBC1}" destId="{AF8976B4-89B3-43A7-98BB-6F4490EAC6EF}" srcOrd="0" destOrd="0" presId="urn:microsoft.com/office/officeart/2018/2/layout/IconLabelDescriptionList"/>
    <dgm:cxn modelId="{98F865D7-EBEC-492A-B2E2-3CE236F929F8}" srcId="{DE48456C-3BE3-44B7-972E-4E9A73DFB461}" destId="{5F176047-78C7-4B06-AFCB-B8364992B27C}" srcOrd="1" destOrd="0" parTransId="{2D3FC632-F9A9-4E34-B2C6-0969A71E2798}" sibTransId="{68D7949A-81A9-4939-90B9-55D81DC9BBD1}"/>
    <dgm:cxn modelId="{D8972B10-2345-401C-BB45-556E45507B99}" type="presParOf" srcId="{952B0BCE-ECE8-41C3-BC15-6CA1D3AD62B8}" destId="{9475CED4-B8F1-43FA-BCDE-5AB095E37532}" srcOrd="0" destOrd="0" presId="urn:microsoft.com/office/officeart/2018/2/layout/IconLabelDescriptionList"/>
    <dgm:cxn modelId="{B511EB68-2888-4071-8E7A-388BC4993612}" type="presParOf" srcId="{9475CED4-B8F1-43FA-BCDE-5AB095E37532}" destId="{4C5335BE-1C10-44E9-9887-B06061019DA7}" srcOrd="0" destOrd="0" presId="urn:microsoft.com/office/officeart/2018/2/layout/IconLabelDescriptionList"/>
    <dgm:cxn modelId="{12C5164B-0F58-495C-9F33-F94452ECDE7F}" type="presParOf" srcId="{9475CED4-B8F1-43FA-BCDE-5AB095E37532}" destId="{C7A89523-3D8D-44F0-A28D-9D4093E12E6E}" srcOrd="1" destOrd="0" presId="urn:microsoft.com/office/officeart/2018/2/layout/IconLabelDescriptionList"/>
    <dgm:cxn modelId="{0CB82F7C-5DBF-40EC-8205-F4AA2546E942}" type="presParOf" srcId="{9475CED4-B8F1-43FA-BCDE-5AB095E37532}" destId="{F1E97AEA-B952-4834-A29E-F5A99D01268F}" srcOrd="2" destOrd="0" presId="urn:microsoft.com/office/officeart/2018/2/layout/IconLabelDescriptionList"/>
    <dgm:cxn modelId="{8425E4BD-33F2-4CF1-B3C4-21EB26C0C823}" type="presParOf" srcId="{9475CED4-B8F1-43FA-BCDE-5AB095E37532}" destId="{BD87DEBA-BC6D-499F-9917-BA3CC215E14E}" srcOrd="3" destOrd="0" presId="urn:microsoft.com/office/officeart/2018/2/layout/IconLabelDescriptionList"/>
    <dgm:cxn modelId="{266F5F7E-AFAA-4EEB-8AB3-4E5361D4A41C}" type="presParOf" srcId="{9475CED4-B8F1-43FA-BCDE-5AB095E37532}" destId="{AF8976B4-89B3-43A7-98BB-6F4490EAC6EF}" srcOrd="4" destOrd="0" presId="urn:microsoft.com/office/officeart/2018/2/layout/IconLabelDescriptionList"/>
    <dgm:cxn modelId="{9CDB4E24-B5F2-455F-A36C-919EBE7BB76C}" type="presParOf" srcId="{952B0BCE-ECE8-41C3-BC15-6CA1D3AD62B8}" destId="{5FADA58F-57E5-4E5B-8DC6-F6CEEA54A4E2}" srcOrd="1" destOrd="0" presId="urn:microsoft.com/office/officeart/2018/2/layout/IconLabelDescriptionList"/>
    <dgm:cxn modelId="{E53A7F80-DACA-4663-9F8F-4B6991E0C5E6}" type="presParOf" srcId="{952B0BCE-ECE8-41C3-BC15-6CA1D3AD62B8}" destId="{53EC9F3A-0365-4114-8BEE-0C605B398580}" srcOrd="2" destOrd="0" presId="urn:microsoft.com/office/officeart/2018/2/layout/IconLabelDescriptionList"/>
    <dgm:cxn modelId="{639F66E7-769A-456B-9D1B-C602376BE8DE}" type="presParOf" srcId="{53EC9F3A-0365-4114-8BEE-0C605B398580}" destId="{5807C8C8-0007-4E8D-B236-8F22B1691F42}" srcOrd="0" destOrd="0" presId="urn:microsoft.com/office/officeart/2018/2/layout/IconLabelDescriptionList"/>
    <dgm:cxn modelId="{5DA71E34-67B4-448D-94F6-DCEEBB160B84}" type="presParOf" srcId="{53EC9F3A-0365-4114-8BEE-0C605B398580}" destId="{538DB81B-F90C-434B-B12C-16814FF5C91A}" srcOrd="1" destOrd="0" presId="urn:microsoft.com/office/officeart/2018/2/layout/IconLabelDescriptionList"/>
    <dgm:cxn modelId="{9DCAD74B-C3C5-4DF6-80F5-F506F4D60574}" type="presParOf" srcId="{53EC9F3A-0365-4114-8BEE-0C605B398580}" destId="{5AEA2A1F-7A9B-48F4-96AD-1ED8716B9FD2}" srcOrd="2" destOrd="0" presId="urn:microsoft.com/office/officeart/2018/2/layout/IconLabelDescriptionList"/>
    <dgm:cxn modelId="{1BCD9C63-51F9-468C-9B4A-9A7A3C9AD8CE}" type="presParOf" srcId="{53EC9F3A-0365-4114-8BEE-0C605B398580}" destId="{1D459391-5D1C-4237-AF87-96A2DB404289}" srcOrd="3" destOrd="0" presId="urn:microsoft.com/office/officeart/2018/2/layout/IconLabelDescriptionList"/>
    <dgm:cxn modelId="{ED6C4E24-1FB8-4FC2-89E4-6C82B9BC6A1E}" type="presParOf" srcId="{53EC9F3A-0365-4114-8BEE-0C605B398580}" destId="{1C4A8FE4-3BAA-4837-951A-4E5427B3288F}" srcOrd="4" destOrd="0" presId="urn:microsoft.com/office/officeart/2018/2/layout/IconLabelDescriptionList"/>
    <dgm:cxn modelId="{5C60827E-5FC1-44B8-BE22-5D2EA9D948EF}" type="presParOf" srcId="{952B0BCE-ECE8-41C3-BC15-6CA1D3AD62B8}" destId="{B23BBE3C-F531-4CF3-A1D2-A1C490439CFC}" srcOrd="3" destOrd="0" presId="urn:microsoft.com/office/officeart/2018/2/layout/IconLabelDescriptionList"/>
    <dgm:cxn modelId="{3CF93725-04CA-421A-A356-79E3F5A2A324}" type="presParOf" srcId="{952B0BCE-ECE8-41C3-BC15-6CA1D3AD62B8}" destId="{14DA8865-930D-403E-BB85-D1B3D271C3A5}" srcOrd="4" destOrd="0" presId="urn:microsoft.com/office/officeart/2018/2/layout/IconLabelDescriptionList"/>
    <dgm:cxn modelId="{24A1C608-FB19-49F4-AF58-87327697A3A9}" type="presParOf" srcId="{14DA8865-930D-403E-BB85-D1B3D271C3A5}" destId="{3D72AD7C-A76A-4C7E-A3C6-89640460F6F2}" srcOrd="0" destOrd="0" presId="urn:microsoft.com/office/officeart/2018/2/layout/IconLabelDescriptionList"/>
    <dgm:cxn modelId="{FF8C9F97-99AB-40A8-9C21-9C83DBE4D8D8}" type="presParOf" srcId="{14DA8865-930D-403E-BB85-D1B3D271C3A5}" destId="{7955B9B1-0960-44C5-AC67-D514F38EA63A}" srcOrd="1" destOrd="0" presId="urn:microsoft.com/office/officeart/2018/2/layout/IconLabelDescriptionList"/>
    <dgm:cxn modelId="{49FF11F2-5577-4EB9-BE28-746AA89C7AC0}" type="presParOf" srcId="{14DA8865-930D-403E-BB85-D1B3D271C3A5}" destId="{D1A21A4C-454D-4FDD-B7DD-2FA41057CAAA}" srcOrd="2" destOrd="0" presId="urn:microsoft.com/office/officeart/2018/2/layout/IconLabelDescriptionList"/>
    <dgm:cxn modelId="{683FE0A3-1ADE-46B9-B9DC-1536D2DE2742}" type="presParOf" srcId="{14DA8865-930D-403E-BB85-D1B3D271C3A5}" destId="{ED8F5C7C-8B09-4450-AEDE-CE1767B6ECAB}" srcOrd="3" destOrd="0" presId="urn:microsoft.com/office/officeart/2018/2/layout/IconLabelDescriptionList"/>
    <dgm:cxn modelId="{B92DE415-240F-4B07-9E69-A1F3E464A8CB}" type="presParOf" srcId="{14DA8865-930D-403E-BB85-D1B3D271C3A5}" destId="{1193FC9E-EAF4-4F95-BA81-0600356B00DE}"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4D9FF8-1A18-46BF-B71B-F7334523C88F}"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B03A7C2-BA1A-4583-9A01-248723D3DC13}">
      <dgm:prSet/>
      <dgm:spPr/>
      <dgm:t>
        <a:bodyPr/>
        <a:lstStyle/>
        <a:p>
          <a:pPr>
            <a:lnSpc>
              <a:spcPct val="100000"/>
            </a:lnSpc>
            <a:defRPr b="1"/>
          </a:pPr>
          <a:r>
            <a:rPr lang="en-US"/>
            <a:t>Free and open access with no use restrictions</a:t>
          </a:r>
        </a:p>
      </dgm:t>
    </dgm:pt>
    <dgm:pt modelId="{FBD1AC29-DB45-4C93-A741-054FF0D28AC2}" type="parTrans" cxnId="{59364E43-1B3D-4999-8DBF-B9BF3A95BD76}">
      <dgm:prSet/>
      <dgm:spPr/>
      <dgm:t>
        <a:bodyPr/>
        <a:lstStyle/>
        <a:p>
          <a:endParaRPr lang="en-US"/>
        </a:p>
      </dgm:t>
    </dgm:pt>
    <dgm:pt modelId="{4100EE92-0F78-44F0-856F-A8985CE64E78}" type="sibTrans" cxnId="{59364E43-1B3D-4999-8DBF-B9BF3A95BD76}">
      <dgm:prSet/>
      <dgm:spPr/>
      <dgm:t>
        <a:bodyPr/>
        <a:lstStyle/>
        <a:p>
          <a:endParaRPr lang="en-US"/>
        </a:p>
      </dgm:t>
    </dgm:pt>
    <dgm:pt modelId="{951D8DA4-A2FB-4E75-9F15-7E3667D07EA8}">
      <dgm:prSet/>
      <dgm:spPr/>
      <dgm:t>
        <a:bodyPr/>
        <a:lstStyle/>
        <a:p>
          <a:pPr>
            <a:lnSpc>
              <a:spcPct val="100000"/>
            </a:lnSpc>
            <a:defRPr b="1"/>
          </a:pPr>
          <a:r>
            <a:rPr lang="en-US"/>
            <a:t>Developed by a team of research scientists, bioinformaticians and professional software developers</a:t>
          </a:r>
        </a:p>
      </dgm:t>
    </dgm:pt>
    <dgm:pt modelId="{A6AB165E-036A-44B3-840A-4FAC61F2285E}" type="parTrans" cxnId="{80B956F5-8BA6-43B7-AB2D-7C124E7B13B4}">
      <dgm:prSet/>
      <dgm:spPr/>
      <dgm:t>
        <a:bodyPr/>
        <a:lstStyle/>
        <a:p>
          <a:endParaRPr lang="en-US"/>
        </a:p>
      </dgm:t>
    </dgm:pt>
    <dgm:pt modelId="{6304444C-9B0C-4B7C-9DFC-CAFF0C026DB4}" type="sibTrans" cxnId="{80B956F5-8BA6-43B7-AB2D-7C124E7B13B4}">
      <dgm:prSet/>
      <dgm:spPr/>
      <dgm:t>
        <a:bodyPr/>
        <a:lstStyle/>
        <a:p>
          <a:endParaRPr lang="en-US"/>
        </a:p>
      </dgm:t>
    </dgm:pt>
    <dgm:pt modelId="{C6F9EC37-39D3-45AE-8B54-666F99EE371D}">
      <dgm:prSet/>
      <dgm:spPr/>
      <dgm:t>
        <a:bodyPr/>
        <a:lstStyle/>
        <a:p>
          <a:pPr>
            <a:lnSpc>
              <a:spcPct val="100000"/>
            </a:lnSpc>
            <a:defRPr b="1"/>
          </a:pPr>
          <a:r>
            <a:rPr lang="en-US"/>
            <a:t>Comprehensive collection of public data</a:t>
          </a:r>
        </a:p>
      </dgm:t>
    </dgm:pt>
    <dgm:pt modelId="{441A119C-2354-454E-9007-D7C8E6C34F27}" type="parTrans" cxnId="{50A0208F-CF17-4AEE-8845-B94872A353E2}">
      <dgm:prSet/>
      <dgm:spPr/>
      <dgm:t>
        <a:bodyPr/>
        <a:lstStyle/>
        <a:p>
          <a:endParaRPr lang="en-US"/>
        </a:p>
      </dgm:t>
    </dgm:pt>
    <dgm:pt modelId="{D2EF068C-9AE2-4CF9-806A-895EDB3289AC}" type="sibTrans" cxnId="{50A0208F-CF17-4AEE-8845-B94872A353E2}">
      <dgm:prSet/>
      <dgm:spPr/>
      <dgm:t>
        <a:bodyPr/>
        <a:lstStyle/>
        <a:p>
          <a:endParaRPr lang="en-US"/>
        </a:p>
      </dgm:t>
    </dgm:pt>
    <dgm:pt modelId="{9C675273-3597-4E1F-8C15-E615BBAC0729}">
      <dgm:prSet/>
      <dgm:spPr/>
      <dgm:t>
        <a:bodyPr/>
        <a:lstStyle/>
        <a:p>
          <a:pPr>
            <a:lnSpc>
              <a:spcPct val="100000"/>
            </a:lnSpc>
            <a:defRPr b="1"/>
          </a:pPr>
          <a:r>
            <a:rPr lang="en-US"/>
            <a:t>Novel derived data, novel analytical tools, unique functions</a:t>
          </a:r>
        </a:p>
      </dgm:t>
    </dgm:pt>
    <dgm:pt modelId="{B5ADC41C-AED1-446D-8B7D-5DA54D46C1A6}" type="parTrans" cxnId="{CCCAF501-FB15-489A-A51A-9292C28F531B}">
      <dgm:prSet/>
      <dgm:spPr/>
      <dgm:t>
        <a:bodyPr/>
        <a:lstStyle/>
        <a:p>
          <a:endParaRPr lang="en-US"/>
        </a:p>
      </dgm:t>
    </dgm:pt>
    <dgm:pt modelId="{AF97147E-A919-4AF8-A5B6-ED753813E5C5}" type="sibTrans" cxnId="{CCCAF501-FB15-489A-A51A-9292C28F531B}">
      <dgm:prSet/>
      <dgm:spPr/>
      <dgm:t>
        <a:bodyPr/>
        <a:lstStyle/>
        <a:p>
          <a:endParaRPr lang="en-US"/>
        </a:p>
      </dgm:t>
    </dgm:pt>
    <dgm:pt modelId="{524C0DD0-A06A-4EE8-A659-0410C9A34A05}">
      <dgm:prSet/>
      <dgm:spPr/>
      <dgm:t>
        <a:bodyPr/>
        <a:lstStyle/>
        <a:p>
          <a:pPr>
            <a:lnSpc>
              <a:spcPct val="100000"/>
            </a:lnSpc>
          </a:pPr>
          <a:r>
            <a:rPr lang="en-US"/>
            <a:t>New tools and new data driven by user requests</a:t>
          </a:r>
        </a:p>
      </dgm:t>
    </dgm:pt>
    <dgm:pt modelId="{EA6F7517-B4F9-408D-A255-33486640B120}" type="parTrans" cxnId="{017E08D4-ED69-4B7B-8816-C9AD636227A1}">
      <dgm:prSet/>
      <dgm:spPr/>
      <dgm:t>
        <a:bodyPr/>
        <a:lstStyle/>
        <a:p>
          <a:endParaRPr lang="en-US"/>
        </a:p>
      </dgm:t>
    </dgm:pt>
    <dgm:pt modelId="{90FE0882-CD43-417F-9593-6778459A792F}" type="sibTrans" cxnId="{017E08D4-ED69-4B7B-8816-C9AD636227A1}">
      <dgm:prSet/>
      <dgm:spPr/>
      <dgm:t>
        <a:bodyPr/>
        <a:lstStyle/>
        <a:p>
          <a:endParaRPr lang="en-US"/>
        </a:p>
      </dgm:t>
    </dgm:pt>
    <dgm:pt modelId="{A6B17445-85C8-4AC7-8CAE-004998C05F2E}">
      <dgm:prSet/>
      <dgm:spPr/>
      <dgm:t>
        <a:bodyPr/>
        <a:lstStyle/>
        <a:p>
          <a:pPr>
            <a:lnSpc>
              <a:spcPct val="100000"/>
            </a:lnSpc>
            <a:defRPr b="1"/>
          </a:pPr>
          <a:r>
            <a:rPr lang="en-US"/>
            <a:t>Training and support</a:t>
          </a:r>
        </a:p>
      </dgm:t>
    </dgm:pt>
    <dgm:pt modelId="{69758C71-596A-40AD-9FE0-C72027CE7A59}" type="parTrans" cxnId="{C30985FF-2AD0-450F-8D18-C4B11B44F1AB}">
      <dgm:prSet/>
      <dgm:spPr/>
      <dgm:t>
        <a:bodyPr/>
        <a:lstStyle/>
        <a:p>
          <a:endParaRPr lang="en-US"/>
        </a:p>
      </dgm:t>
    </dgm:pt>
    <dgm:pt modelId="{EFDEEBC3-DAA7-4F5E-861C-19DD2BB1849F}" type="sibTrans" cxnId="{C30985FF-2AD0-450F-8D18-C4B11B44F1AB}">
      <dgm:prSet/>
      <dgm:spPr/>
      <dgm:t>
        <a:bodyPr/>
        <a:lstStyle/>
        <a:p>
          <a:endParaRPr lang="en-US"/>
        </a:p>
      </dgm:t>
    </dgm:pt>
    <dgm:pt modelId="{91E53C16-000A-4143-B713-F805D33E101E}" type="pres">
      <dgm:prSet presAssocID="{874D9FF8-1A18-46BF-B71B-F7334523C88F}" presName="root" presStyleCnt="0">
        <dgm:presLayoutVars>
          <dgm:dir/>
          <dgm:resizeHandles val="exact"/>
        </dgm:presLayoutVars>
      </dgm:prSet>
      <dgm:spPr/>
    </dgm:pt>
    <dgm:pt modelId="{0EC7D730-96F1-46DD-8EEA-BB58D07D22B7}" type="pres">
      <dgm:prSet presAssocID="{6B03A7C2-BA1A-4583-9A01-248723D3DC13}" presName="compNode" presStyleCnt="0"/>
      <dgm:spPr/>
    </dgm:pt>
    <dgm:pt modelId="{BD45BE2D-AF2C-4C27-998F-1BEF55F377BC}" type="pres">
      <dgm:prSet presAssocID="{6B03A7C2-BA1A-4583-9A01-248723D3DC1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o sign"/>
        </a:ext>
      </dgm:extLst>
    </dgm:pt>
    <dgm:pt modelId="{FB1068A2-546A-44D2-AFFA-EE7C3CFA71C3}" type="pres">
      <dgm:prSet presAssocID="{6B03A7C2-BA1A-4583-9A01-248723D3DC13}" presName="iconSpace" presStyleCnt="0"/>
      <dgm:spPr/>
    </dgm:pt>
    <dgm:pt modelId="{233D23B5-CBA9-4851-A0DE-16A831B08662}" type="pres">
      <dgm:prSet presAssocID="{6B03A7C2-BA1A-4583-9A01-248723D3DC13}" presName="parTx" presStyleLbl="revTx" presStyleIdx="0" presStyleCnt="10">
        <dgm:presLayoutVars>
          <dgm:chMax val="0"/>
          <dgm:chPref val="0"/>
        </dgm:presLayoutVars>
      </dgm:prSet>
      <dgm:spPr/>
    </dgm:pt>
    <dgm:pt modelId="{802EA78B-8602-4F0C-96D2-E19FC02E2043}" type="pres">
      <dgm:prSet presAssocID="{6B03A7C2-BA1A-4583-9A01-248723D3DC13}" presName="txSpace" presStyleCnt="0"/>
      <dgm:spPr/>
    </dgm:pt>
    <dgm:pt modelId="{7C1799B5-E87D-4802-B77D-D11051450701}" type="pres">
      <dgm:prSet presAssocID="{6B03A7C2-BA1A-4583-9A01-248723D3DC13}" presName="desTx" presStyleLbl="revTx" presStyleIdx="1" presStyleCnt="10">
        <dgm:presLayoutVars/>
      </dgm:prSet>
      <dgm:spPr/>
    </dgm:pt>
    <dgm:pt modelId="{5AAF53C1-038F-4664-962F-319E204B3640}" type="pres">
      <dgm:prSet presAssocID="{4100EE92-0F78-44F0-856F-A8985CE64E78}" presName="sibTrans" presStyleCnt="0"/>
      <dgm:spPr/>
    </dgm:pt>
    <dgm:pt modelId="{89385ACB-DD4F-4468-A957-4A2B125FE89B}" type="pres">
      <dgm:prSet presAssocID="{951D8DA4-A2FB-4E75-9F15-7E3667D07EA8}" presName="compNode" presStyleCnt="0"/>
      <dgm:spPr/>
    </dgm:pt>
    <dgm:pt modelId="{CECECEE6-8562-41CB-9EE0-C658B43B42A6}" type="pres">
      <dgm:prSet presAssocID="{951D8DA4-A2FB-4E75-9F15-7E3667D07EA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ientifique"/>
        </a:ext>
      </dgm:extLst>
    </dgm:pt>
    <dgm:pt modelId="{E2DA36F7-3E86-42EE-9715-75C4DDD1A024}" type="pres">
      <dgm:prSet presAssocID="{951D8DA4-A2FB-4E75-9F15-7E3667D07EA8}" presName="iconSpace" presStyleCnt="0"/>
      <dgm:spPr/>
    </dgm:pt>
    <dgm:pt modelId="{C648F87F-63FA-4E3D-83A8-23C2FA724083}" type="pres">
      <dgm:prSet presAssocID="{951D8DA4-A2FB-4E75-9F15-7E3667D07EA8}" presName="parTx" presStyleLbl="revTx" presStyleIdx="2" presStyleCnt="10">
        <dgm:presLayoutVars>
          <dgm:chMax val="0"/>
          <dgm:chPref val="0"/>
        </dgm:presLayoutVars>
      </dgm:prSet>
      <dgm:spPr/>
    </dgm:pt>
    <dgm:pt modelId="{C12C6D8D-4255-452F-BA0B-A5833D4E77B6}" type="pres">
      <dgm:prSet presAssocID="{951D8DA4-A2FB-4E75-9F15-7E3667D07EA8}" presName="txSpace" presStyleCnt="0"/>
      <dgm:spPr/>
    </dgm:pt>
    <dgm:pt modelId="{28010E47-3853-46DF-9D7E-D1B89E38D320}" type="pres">
      <dgm:prSet presAssocID="{951D8DA4-A2FB-4E75-9F15-7E3667D07EA8}" presName="desTx" presStyleLbl="revTx" presStyleIdx="3" presStyleCnt="10">
        <dgm:presLayoutVars/>
      </dgm:prSet>
      <dgm:spPr/>
    </dgm:pt>
    <dgm:pt modelId="{F680BCCB-5769-4589-927A-ADCFA1303661}" type="pres">
      <dgm:prSet presAssocID="{6304444C-9B0C-4B7C-9DFC-CAFF0C026DB4}" presName="sibTrans" presStyleCnt="0"/>
      <dgm:spPr/>
    </dgm:pt>
    <dgm:pt modelId="{82CEB040-1069-47F1-A982-87A0E6C47C66}" type="pres">
      <dgm:prSet presAssocID="{C6F9EC37-39D3-45AE-8B54-666F99EE371D}" presName="compNode" presStyleCnt="0"/>
      <dgm:spPr/>
    </dgm:pt>
    <dgm:pt modelId="{4543BB73-FE9C-45F6-8E75-5FF1E3534E37}" type="pres">
      <dgm:prSet presAssocID="{C6F9EC37-39D3-45AE-8B54-666F99EE371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A4B66D8C-1542-4BF4-8B00-F3E164751DD1}" type="pres">
      <dgm:prSet presAssocID="{C6F9EC37-39D3-45AE-8B54-666F99EE371D}" presName="iconSpace" presStyleCnt="0"/>
      <dgm:spPr/>
    </dgm:pt>
    <dgm:pt modelId="{23786D6F-64BA-45CE-8953-C7899C98547B}" type="pres">
      <dgm:prSet presAssocID="{C6F9EC37-39D3-45AE-8B54-666F99EE371D}" presName="parTx" presStyleLbl="revTx" presStyleIdx="4" presStyleCnt="10">
        <dgm:presLayoutVars>
          <dgm:chMax val="0"/>
          <dgm:chPref val="0"/>
        </dgm:presLayoutVars>
      </dgm:prSet>
      <dgm:spPr/>
    </dgm:pt>
    <dgm:pt modelId="{6EEA47E8-71A8-40FD-90A0-F83A12DFCF9D}" type="pres">
      <dgm:prSet presAssocID="{C6F9EC37-39D3-45AE-8B54-666F99EE371D}" presName="txSpace" presStyleCnt="0"/>
      <dgm:spPr/>
    </dgm:pt>
    <dgm:pt modelId="{C50AC54E-8AB7-4A51-B830-377C3D48F957}" type="pres">
      <dgm:prSet presAssocID="{C6F9EC37-39D3-45AE-8B54-666F99EE371D}" presName="desTx" presStyleLbl="revTx" presStyleIdx="5" presStyleCnt="10">
        <dgm:presLayoutVars/>
      </dgm:prSet>
      <dgm:spPr/>
    </dgm:pt>
    <dgm:pt modelId="{95C83425-3122-4D2A-981F-423F0B7B4E6A}" type="pres">
      <dgm:prSet presAssocID="{D2EF068C-9AE2-4CF9-806A-895EDB3289AC}" presName="sibTrans" presStyleCnt="0"/>
      <dgm:spPr/>
    </dgm:pt>
    <dgm:pt modelId="{C1A81BA9-2281-4933-ACC6-1EB10151CBC5}" type="pres">
      <dgm:prSet presAssocID="{9C675273-3597-4E1F-8C15-E615BBAC0729}" presName="compNode" presStyleCnt="0"/>
      <dgm:spPr/>
    </dgm:pt>
    <dgm:pt modelId="{B1340DE7-C06A-42D2-97BF-6D261B95D722}" type="pres">
      <dgm:prSet presAssocID="{9C675273-3597-4E1F-8C15-E615BBAC072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se de données"/>
        </a:ext>
      </dgm:extLst>
    </dgm:pt>
    <dgm:pt modelId="{BFED9761-9953-4ED0-85A4-41B6E80DAAEC}" type="pres">
      <dgm:prSet presAssocID="{9C675273-3597-4E1F-8C15-E615BBAC0729}" presName="iconSpace" presStyleCnt="0"/>
      <dgm:spPr/>
    </dgm:pt>
    <dgm:pt modelId="{34B24D6D-4D4B-4CAE-9E1D-043726505C78}" type="pres">
      <dgm:prSet presAssocID="{9C675273-3597-4E1F-8C15-E615BBAC0729}" presName="parTx" presStyleLbl="revTx" presStyleIdx="6" presStyleCnt="10">
        <dgm:presLayoutVars>
          <dgm:chMax val="0"/>
          <dgm:chPref val="0"/>
        </dgm:presLayoutVars>
      </dgm:prSet>
      <dgm:spPr/>
    </dgm:pt>
    <dgm:pt modelId="{3CC2E7C6-8E43-41EC-9504-A9E0FADCE2E3}" type="pres">
      <dgm:prSet presAssocID="{9C675273-3597-4E1F-8C15-E615BBAC0729}" presName="txSpace" presStyleCnt="0"/>
      <dgm:spPr/>
    </dgm:pt>
    <dgm:pt modelId="{1A818407-E9DB-45EB-8CB8-9E05680F84AB}" type="pres">
      <dgm:prSet presAssocID="{9C675273-3597-4E1F-8C15-E615BBAC0729}" presName="desTx" presStyleLbl="revTx" presStyleIdx="7" presStyleCnt="10">
        <dgm:presLayoutVars/>
      </dgm:prSet>
      <dgm:spPr/>
    </dgm:pt>
    <dgm:pt modelId="{8BF750FE-DF1E-4F03-AEB0-5B9538965A55}" type="pres">
      <dgm:prSet presAssocID="{AF97147E-A919-4AF8-A5B6-ED753813E5C5}" presName="sibTrans" presStyleCnt="0"/>
      <dgm:spPr/>
    </dgm:pt>
    <dgm:pt modelId="{9BA89FDA-46DB-4B68-B922-C6E407B99327}" type="pres">
      <dgm:prSet presAssocID="{A6B17445-85C8-4AC7-8CAE-004998C05F2E}" presName="compNode" presStyleCnt="0"/>
      <dgm:spPr/>
    </dgm:pt>
    <dgm:pt modelId="{02794403-0640-4FC5-8F4E-88139A836BB1}" type="pres">
      <dgm:prSet presAssocID="{A6B17445-85C8-4AC7-8CAE-004998C05F2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Enseignant"/>
        </a:ext>
      </dgm:extLst>
    </dgm:pt>
    <dgm:pt modelId="{3994323D-5B30-4865-9536-21EB5C0F0014}" type="pres">
      <dgm:prSet presAssocID="{A6B17445-85C8-4AC7-8CAE-004998C05F2E}" presName="iconSpace" presStyleCnt="0"/>
      <dgm:spPr/>
    </dgm:pt>
    <dgm:pt modelId="{94A679E7-62A3-448E-8D2C-DBED0DD86B04}" type="pres">
      <dgm:prSet presAssocID="{A6B17445-85C8-4AC7-8CAE-004998C05F2E}" presName="parTx" presStyleLbl="revTx" presStyleIdx="8" presStyleCnt="10">
        <dgm:presLayoutVars>
          <dgm:chMax val="0"/>
          <dgm:chPref val="0"/>
        </dgm:presLayoutVars>
      </dgm:prSet>
      <dgm:spPr/>
    </dgm:pt>
    <dgm:pt modelId="{C2566668-722E-4F5B-8EA5-268B7E42730A}" type="pres">
      <dgm:prSet presAssocID="{A6B17445-85C8-4AC7-8CAE-004998C05F2E}" presName="txSpace" presStyleCnt="0"/>
      <dgm:spPr/>
    </dgm:pt>
    <dgm:pt modelId="{695E38FB-96B3-41C0-B752-2AAA0592FF03}" type="pres">
      <dgm:prSet presAssocID="{A6B17445-85C8-4AC7-8CAE-004998C05F2E}" presName="desTx" presStyleLbl="revTx" presStyleIdx="9" presStyleCnt="10">
        <dgm:presLayoutVars/>
      </dgm:prSet>
      <dgm:spPr/>
    </dgm:pt>
  </dgm:ptLst>
  <dgm:cxnLst>
    <dgm:cxn modelId="{CCCAF501-FB15-489A-A51A-9292C28F531B}" srcId="{874D9FF8-1A18-46BF-B71B-F7334523C88F}" destId="{9C675273-3597-4E1F-8C15-E615BBAC0729}" srcOrd="3" destOrd="0" parTransId="{B5ADC41C-AED1-446D-8B7D-5DA54D46C1A6}" sibTransId="{AF97147E-A919-4AF8-A5B6-ED753813E5C5}"/>
    <dgm:cxn modelId="{781C0E08-A37A-417C-967D-1CE147F46CF5}" type="presOf" srcId="{6B03A7C2-BA1A-4583-9A01-248723D3DC13}" destId="{233D23B5-CBA9-4851-A0DE-16A831B08662}" srcOrd="0" destOrd="0" presId="urn:microsoft.com/office/officeart/2018/5/layout/CenteredIconLabelDescriptionList"/>
    <dgm:cxn modelId="{8EE14A28-0A61-42BB-BBBA-64674C61D90B}" type="presOf" srcId="{9C675273-3597-4E1F-8C15-E615BBAC0729}" destId="{34B24D6D-4D4B-4CAE-9E1D-043726505C78}" srcOrd="0" destOrd="0" presId="urn:microsoft.com/office/officeart/2018/5/layout/CenteredIconLabelDescriptionList"/>
    <dgm:cxn modelId="{59364E43-1B3D-4999-8DBF-B9BF3A95BD76}" srcId="{874D9FF8-1A18-46BF-B71B-F7334523C88F}" destId="{6B03A7C2-BA1A-4583-9A01-248723D3DC13}" srcOrd="0" destOrd="0" parTransId="{FBD1AC29-DB45-4C93-A741-054FF0D28AC2}" sibTransId="{4100EE92-0F78-44F0-856F-A8985CE64E78}"/>
    <dgm:cxn modelId="{58729165-BB09-4DB9-9071-B41F85CB0230}" type="presOf" srcId="{C6F9EC37-39D3-45AE-8B54-666F99EE371D}" destId="{23786D6F-64BA-45CE-8953-C7899C98547B}" srcOrd="0" destOrd="0" presId="urn:microsoft.com/office/officeart/2018/5/layout/CenteredIconLabelDescriptionList"/>
    <dgm:cxn modelId="{EAD54983-E4F6-4899-93C4-6D23BF86E48C}" type="presOf" srcId="{A6B17445-85C8-4AC7-8CAE-004998C05F2E}" destId="{94A679E7-62A3-448E-8D2C-DBED0DD86B04}" srcOrd="0" destOrd="0" presId="urn:microsoft.com/office/officeart/2018/5/layout/CenteredIconLabelDescriptionList"/>
    <dgm:cxn modelId="{3A398989-4F13-4591-BD65-5D20CD59ED82}" type="presOf" srcId="{874D9FF8-1A18-46BF-B71B-F7334523C88F}" destId="{91E53C16-000A-4143-B713-F805D33E101E}" srcOrd="0" destOrd="0" presId="urn:microsoft.com/office/officeart/2018/5/layout/CenteredIconLabelDescriptionList"/>
    <dgm:cxn modelId="{50A0208F-CF17-4AEE-8845-B94872A353E2}" srcId="{874D9FF8-1A18-46BF-B71B-F7334523C88F}" destId="{C6F9EC37-39D3-45AE-8B54-666F99EE371D}" srcOrd="2" destOrd="0" parTransId="{441A119C-2354-454E-9007-D7C8E6C34F27}" sibTransId="{D2EF068C-9AE2-4CF9-806A-895EDB3289AC}"/>
    <dgm:cxn modelId="{B607C2D2-BA04-4381-821C-3102A8B17752}" type="presOf" srcId="{951D8DA4-A2FB-4E75-9F15-7E3667D07EA8}" destId="{C648F87F-63FA-4E3D-83A8-23C2FA724083}" srcOrd="0" destOrd="0" presId="urn:microsoft.com/office/officeart/2018/5/layout/CenteredIconLabelDescriptionList"/>
    <dgm:cxn modelId="{017E08D4-ED69-4B7B-8816-C9AD636227A1}" srcId="{9C675273-3597-4E1F-8C15-E615BBAC0729}" destId="{524C0DD0-A06A-4EE8-A659-0410C9A34A05}" srcOrd="0" destOrd="0" parTransId="{EA6F7517-B4F9-408D-A255-33486640B120}" sibTransId="{90FE0882-CD43-417F-9593-6778459A792F}"/>
    <dgm:cxn modelId="{80B956F5-8BA6-43B7-AB2D-7C124E7B13B4}" srcId="{874D9FF8-1A18-46BF-B71B-F7334523C88F}" destId="{951D8DA4-A2FB-4E75-9F15-7E3667D07EA8}" srcOrd="1" destOrd="0" parTransId="{A6AB165E-036A-44B3-840A-4FAC61F2285E}" sibTransId="{6304444C-9B0C-4B7C-9DFC-CAFF0C026DB4}"/>
    <dgm:cxn modelId="{C26FABFD-7DF7-4AAE-8918-5CA42D8F0BA8}" type="presOf" srcId="{524C0DD0-A06A-4EE8-A659-0410C9A34A05}" destId="{1A818407-E9DB-45EB-8CB8-9E05680F84AB}" srcOrd="0" destOrd="0" presId="urn:microsoft.com/office/officeart/2018/5/layout/CenteredIconLabelDescriptionList"/>
    <dgm:cxn modelId="{C30985FF-2AD0-450F-8D18-C4B11B44F1AB}" srcId="{874D9FF8-1A18-46BF-B71B-F7334523C88F}" destId="{A6B17445-85C8-4AC7-8CAE-004998C05F2E}" srcOrd="4" destOrd="0" parTransId="{69758C71-596A-40AD-9FE0-C72027CE7A59}" sibTransId="{EFDEEBC3-DAA7-4F5E-861C-19DD2BB1849F}"/>
    <dgm:cxn modelId="{EF3FBD11-3194-4A75-B6FB-751570573A26}" type="presParOf" srcId="{91E53C16-000A-4143-B713-F805D33E101E}" destId="{0EC7D730-96F1-46DD-8EEA-BB58D07D22B7}" srcOrd="0" destOrd="0" presId="urn:microsoft.com/office/officeart/2018/5/layout/CenteredIconLabelDescriptionList"/>
    <dgm:cxn modelId="{EE43AEEE-C2DC-49FA-8CA0-3AA6E6A33FFE}" type="presParOf" srcId="{0EC7D730-96F1-46DD-8EEA-BB58D07D22B7}" destId="{BD45BE2D-AF2C-4C27-998F-1BEF55F377BC}" srcOrd="0" destOrd="0" presId="urn:microsoft.com/office/officeart/2018/5/layout/CenteredIconLabelDescriptionList"/>
    <dgm:cxn modelId="{248DD894-E015-4866-93A8-9DA5AC2422DC}" type="presParOf" srcId="{0EC7D730-96F1-46DD-8EEA-BB58D07D22B7}" destId="{FB1068A2-546A-44D2-AFFA-EE7C3CFA71C3}" srcOrd="1" destOrd="0" presId="urn:microsoft.com/office/officeart/2018/5/layout/CenteredIconLabelDescriptionList"/>
    <dgm:cxn modelId="{4EF02BD8-4C0A-46B4-9AF6-4FA8F1D34050}" type="presParOf" srcId="{0EC7D730-96F1-46DD-8EEA-BB58D07D22B7}" destId="{233D23B5-CBA9-4851-A0DE-16A831B08662}" srcOrd="2" destOrd="0" presId="urn:microsoft.com/office/officeart/2018/5/layout/CenteredIconLabelDescriptionList"/>
    <dgm:cxn modelId="{EFD54FD5-6CEA-4A22-A450-1645B6A6D77A}" type="presParOf" srcId="{0EC7D730-96F1-46DD-8EEA-BB58D07D22B7}" destId="{802EA78B-8602-4F0C-96D2-E19FC02E2043}" srcOrd="3" destOrd="0" presId="urn:microsoft.com/office/officeart/2018/5/layout/CenteredIconLabelDescriptionList"/>
    <dgm:cxn modelId="{AF8FC9FA-4DF1-49A7-A154-75D7DADF5424}" type="presParOf" srcId="{0EC7D730-96F1-46DD-8EEA-BB58D07D22B7}" destId="{7C1799B5-E87D-4802-B77D-D11051450701}" srcOrd="4" destOrd="0" presId="urn:microsoft.com/office/officeart/2018/5/layout/CenteredIconLabelDescriptionList"/>
    <dgm:cxn modelId="{4B1488CB-2083-40EA-A1CE-1D7DDB3D84CF}" type="presParOf" srcId="{91E53C16-000A-4143-B713-F805D33E101E}" destId="{5AAF53C1-038F-4664-962F-319E204B3640}" srcOrd="1" destOrd="0" presId="urn:microsoft.com/office/officeart/2018/5/layout/CenteredIconLabelDescriptionList"/>
    <dgm:cxn modelId="{D3A17626-BA3D-43A7-91F1-3ED5B03A35E4}" type="presParOf" srcId="{91E53C16-000A-4143-B713-F805D33E101E}" destId="{89385ACB-DD4F-4468-A957-4A2B125FE89B}" srcOrd="2" destOrd="0" presId="urn:microsoft.com/office/officeart/2018/5/layout/CenteredIconLabelDescriptionList"/>
    <dgm:cxn modelId="{2FFE711F-0B40-4987-A554-63C2200387DB}" type="presParOf" srcId="{89385ACB-DD4F-4468-A957-4A2B125FE89B}" destId="{CECECEE6-8562-41CB-9EE0-C658B43B42A6}" srcOrd="0" destOrd="0" presId="urn:microsoft.com/office/officeart/2018/5/layout/CenteredIconLabelDescriptionList"/>
    <dgm:cxn modelId="{423A0493-8D6E-4570-B3D4-70EE7F6768E9}" type="presParOf" srcId="{89385ACB-DD4F-4468-A957-4A2B125FE89B}" destId="{E2DA36F7-3E86-42EE-9715-75C4DDD1A024}" srcOrd="1" destOrd="0" presId="urn:microsoft.com/office/officeart/2018/5/layout/CenteredIconLabelDescriptionList"/>
    <dgm:cxn modelId="{15DADED6-679B-4F33-831B-556D2A3370FB}" type="presParOf" srcId="{89385ACB-DD4F-4468-A957-4A2B125FE89B}" destId="{C648F87F-63FA-4E3D-83A8-23C2FA724083}" srcOrd="2" destOrd="0" presId="urn:microsoft.com/office/officeart/2018/5/layout/CenteredIconLabelDescriptionList"/>
    <dgm:cxn modelId="{AD0152F0-026D-43EA-96AD-2A75A2FF42E7}" type="presParOf" srcId="{89385ACB-DD4F-4468-A957-4A2B125FE89B}" destId="{C12C6D8D-4255-452F-BA0B-A5833D4E77B6}" srcOrd="3" destOrd="0" presId="urn:microsoft.com/office/officeart/2018/5/layout/CenteredIconLabelDescriptionList"/>
    <dgm:cxn modelId="{1292CC78-8292-455E-8253-BCA3981160C1}" type="presParOf" srcId="{89385ACB-DD4F-4468-A957-4A2B125FE89B}" destId="{28010E47-3853-46DF-9D7E-D1B89E38D320}" srcOrd="4" destOrd="0" presId="urn:microsoft.com/office/officeart/2018/5/layout/CenteredIconLabelDescriptionList"/>
    <dgm:cxn modelId="{41A52920-6D41-4A9C-B722-F06FD2702DB3}" type="presParOf" srcId="{91E53C16-000A-4143-B713-F805D33E101E}" destId="{F680BCCB-5769-4589-927A-ADCFA1303661}" srcOrd="3" destOrd="0" presId="urn:microsoft.com/office/officeart/2018/5/layout/CenteredIconLabelDescriptionList"/>
    <dgm:cxn modelId="{FB61E980-587F-4D86-95CF-CD1C45BB8FBD}" type="presParOf" srcId="{91E53C16-000A-4143-B713-F805D33E101E}" destId="{82CEB040-1069-47F1-A982-87A0E6C47C66}" srcOrd="4" destOrd="0" presId="urn:microsoft.com/office/officeart/2018/5/layout/CenteredIconLabelDescriptionList"/>
    <dgm:cxn modelId="{DD6F893A-FBC7-4BC8-B5D5-E4FA4DF3DB72}" type="presParOf" srcId="{82CEB040-1069-47F1-A982-87A0E6C47C66}" destId="{4543BB73-FE9C-45F6-8E75-5FF1E3534E37}" srcOrd="0" destOrd="0" presId="urn:microsoft.com/office/officeart/2018/5/layout/CenteredIconLabelDescriptionList"/>
    <dgm:cxn modelId="{114FCDCA-3CCE-43F9-84F8-5AA0B624E576}" type="presParOf" srcId="{82CEB040-1069-47F1-A982-87A0E6C47C66}" destId="{A4B66D8C-1542-4BF4-8B00-F3E164751DD1}" srcOrd="1" destOrd="0" presId="urn:microsoft.com/office/officeart/2018/5/layout/CenteredIconLabelDescriptionList"/>
    <dgm:cxn modelId="{42FFA73D-260C-423E-84B4-45D5B4B550CA}" type="presParOf" srcId="{82CEB040-1069-47F1-A982-87A0E6C47C66}" destId="{23786D6F-64BA-45CE-8953-C7899C98547B}" srcOrd="2" destOrd="0" presId="urn:microsoft.com/office/officeart/2018/5/layout/CenteredIconLabelDescriptionList"/>
    <dgm:cxn modelId="{0020E2B0-0B26-423C-8F5C-1F2F8B76E8E1}" type="presParOf" srcId="{82CEB040-1069-47F1-A982-87A0E6C47C66}" destId="{6EEA47E8-71A8-40FD-90A0-F83A12DFCF9D}" srcOrd="3" destOrd="0" presId="urn:microsoft.com/office/officeart/2018/5/layout/CenteredIconLabelDescriptionList"/>
    <dgm:cxn modelId="{36F82882-B8A9-4FE0-B87A-88BDA0E917E5}" type="presParOf" srcId="{82CEB040-1069-47F1-A982-87A0E6C47C66}" destId="{C50AC54E-8AB7-4A51-B830-377C3D48F957}" srcOrd="4" destOrd="0" presId="urn:microsoft.com/office/officeart/2018/5/layout/CenteredIconLabelDescriptionList"/>
    <dgm:cxn modelId="{913DAF17-ECD0-4540-AB45-8DDE6C14801F}" type="presParOf" srcId="{91E53C16-000A-4143-B713-F805D33E101E}" destId="{95C83425-3122-4D2A-981F-423F0B7B4E6A}" srcOrd="5" destOrd="0" presId="urn:microsoft.com/office/officeart/2018/5/layout/CenteredIconLabelDescriptionList"/>
    <dgm:cxn modelId="{754B8DD2-E66F-48F0-9CA3-020BC0D7BAFD}" type="presParOf" srcId="{91E53C16-000A-4143-B713-F805D33E101E}" destId="{C1A81BA9-2281-4933-ACC6-1EB10151CBC5}" srcOrd="6" destOrd="0" presId="urn:microsoft.com/office/officeart/2018/5/layout/CenteredIconLabelDescriptionList"/>
    <dgm:cxn modelId="{F304CFB1-A02E-43DF-B5CE-1F4D944D18C2}" type="presParOf" srcId="{C1A81BA9-2281-4933-ACC6-1EB10151CBC5}" destId="{B1340DE7-C06A-42D2-97BF-6D261B95D722}" srcOrd="0" destOrd="0" presId="urn:microsoft.com/office/officeart/2018/5/layout/CenteredIconLabelDescriptionList"/>
    <dgm:cxn modelId="{7EEEFE24-9260-45B5-A3CA-90AA1B0007B7}" type="presParOf" srcId="{C1A81BA9-2281-4933-ACC6-1EB10151CBC5}" destId="{BFED9761-9953-4ED0-85A4-41B6E80DAAEC}" srcOrd="1" destOrd="0" presId="urn:microsoft.com/office/officeart/2018/5/layout/CenteredIconLabelDescriptionList"/>
    <dgm:cxn modelId="{4DB00365-B780-4428-8189-95BA6A8478EB}" type="presParOf" srcId="{C1A81BA9-2281-4933-ACC6-1EB10151CBC5}" destId="{34B24D6D-4D4B-4CAE-9E1D-043726505C78}" srcOrd="2" destOrd="0" presId="urn:microsoft.com/office/officeart/2018/5/layout/CenteredIconLabelDescriptionList"/>
    <dgm:cxn modelId="{E2865FB3-FC69-4E38-8866-4F5FD2656734}" type="presParOf" srcId="{C1A81BA9-2281-4933-ACC6-1EB10151CBC5}" destId="{3CC2E7C6-8E43-41EC-9504-A9E0FADCE2E3}" srcOrd="3" destOrd="0" presId="urn:microsoft.com/office/officeart/2018/5/layout/CenteredIconLabelDescriptionList"/>
    <dgm:cxn modelId="{446ADB9E-4550-42EE-B0E5-23FBF37C0CDA}" type="presParOf" srcId="{C1A81BA9-2281-4933-ACC6-1EB10151CBC5}" destId="{1A818407-E9DB-45EB-8CB8-9E05680F84AB}" srcOrd="4" destOrd="0" presId="urn:microsoft.com/office/officeart/2018/5/layout/CenteredIconLabelDescriptionList"/>
    <dgm:cxn modelId="{164CB6A6-C3AF-4D29-9E73-EEE89DF6F508}" type="presParOf" srcId="{91E53C16-000A-4143-B713-F805D33E101E}" destId="{8BF750FE-DF1E-4F03-AEB0-5B9538965A55}" srcOrd="7" destOrd="0" presId="urn:microsoft.com/office/officeart/2018/5/layout/CenteredIconLabelDescriptionList"/>
    <dgm:cxn modelId="{98AEB42D-7AE5-45C4-8406-BFD09308E4F2}" type="presParOf" srcId="{91E53C16-000A-4143-B713-F805D33E101E}" destId="{9BA89FDA-46DB-4B68-B922-C6E407B99327}" srcOrd="8" destOrd="0" presId="urn:microsoft.com/office/officeart/2018/5/layout/CenteredIconLabelDescriptionList"/>
    <dgm:cxn modelId="{5F6D87BE-5629-4B4B-BD12-74A0FEB89D91}" type="presParOf" srcId="{9BA89FDA-46DB-4B68-B922-C6E407B99327}" destId="{02794403-0640-4FC5-8F4E-88139A836BB1}" srcOrd="0" destOrd="0" presId="urn:microsoft.com/office/officeart/2018/5/layout/CenteredIconLabelDescriptionList"/>
    <dgm:cxn modelId="{1EA8C5A2-A0ED-4E72-86CE-AE78D5217695}" type="presParOf" srcId="{9BA89FDA-46DB-4B68-B922-C6E407B99327}" destId="{3994323D-5B30-4865-9536-21EB5C0F0014}" srcOrd="1" destOrd="0" presId="urn:microsoft.com/office/officeart/2018/5/layout/CenteredIconLabelDescriptionList"/>
    <dgm:cxn modelId="{923C0E87-9C2F-49CD-BB91-77A60FDF7881}" type="presParOf" srcId="{9BA89FDA-46DB-4B68-B922-C6E407B99327}" destId="{94A679E7-62A3-448E-8D2C-DBED0DD86B04}" srcOrd="2" destOrd="0" presId="urn:microsoft.com/office/officeart/2018/5/layout/CenteredIconLabelDescriptionList"/>
    <dgm:cxn modelId="{81FC54A2-FB58-4420-AFA1-54C8BC0C75A6}" type="presParOf" srcId="{9BA89FDA-46DB-4B68-B922-C6E407B99327}" destId="{C2566668-722E-4F5B-8EA5-268B7E42730A}" srcOrd="3" destOrd="0" presId="urn:microsoft.com/office/officeart/2018/5/layout/CenteredIconLabelDescriptionList"/>
    <dgm:cxn modelId="{E7DE7DC3-4CD1-4B43-9635-E96ACF7876F3}" type="presParOf" srcId="{9BA89FDA-46DB-4B68-B922-C6E407B99327}" destId="{695E38FB-96B3-41C0-B752-2AAA0592FF03}"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081A73A-C1FD-4EDF-8E15-0E15891391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68E3001-F611-49A5-98FD-F319FFEDA92F}">
      <dgm:prSet/>
      <dgm:spPr/>
      <dgm:t>
        <a:bodyPr/>
        <a:lstStyle/>
        <a:p>
          <a:r>
            <a:rPr lang="en-US" b="1" dirty="0"/>
            <a:t>Generalities</a:t>
          </a:r>
          <a:endParaRPr lang="en-US" dirty="0"/>
        </a:p>
      </dgm:t>
    </dgm:pt>
    <dgm:pt modelId="{078C4934-033F-4995-8BB2-52290A4FC0D2}" type="parTrans" cxnId="{5F07DFA6-86DC-4EF4-A64C-BC6175D9B4DC}">
      <dgm:prSet/>
      <dgm:spPr/>
      <dgm:t>
        <a:bodyPr/>
        <a:lstStyle/>
        <a:p>
          <a:endParaRPr lang="en-US"/>
        </a:p>
      </dgm:t>
    </dgm:pt>
    <dgm:pt modelId="{ED7A2833-896A-40A4-9B4F-FC8956E79B7F}" type="sibTrans" cxnId="{5F07DFA6-86DC-4EF4-A64C-BC6175D9B4DC}">
      <dgm:prSet/>
      <dgm:spPr/>
      <dgm:t>
        <a:bodyPr/>
        <a:lstStyle/>
        <a:p>
          <a:endParaRPr lang="en-US"/>
        </a:p>
      </dgm:t>
    </dgm:pt>
    <dgm:pt modelId="{2D2987CA-66B5-4519-A380-4DBE7C488DC5}">
      <dgm:prSet/>
      <dgm:spPr/>
      <dgm:t>
        <a:bodyPr/>
        <a:lstStyle/>
        <a:p>
          <a:r>
            <a:rPr lang="en-US" b="1"/>
            <a:t>Virus resources/database</a:t>
          </a:r>
          <a:endParaRPr lang="en-US"/>
        </a:p>
      </dgm:t>
    </dgm:pt>
    <dgm:pt modelId="{D6FF0F49-E0EE-4642-A78F-E8159711096D}" type="parTrans" cxnId="{B9EA4482-DD55-4855-A4B9-3E784B7F774B}">
      <dgm:prSet/>
      <dgm:spPr/>
      <dgm:t>
        <a:bodyPr/>
        <a:lstStyle/>
        <a:p>
          <a:endParaRPr lang="en-US"/>
        </a:p>
      </dgm:t>
    </dgm:pt>
    <dgm:pt modelId="{065A6632-C0A9-4F17-9E35-6AF8C94BABC9}" type="sibTrans" cxnId="{B9EA4482-DD55-4855-A4B9-3E784B7F774B}">
      <dgm:prSet/>
      <dgm:spPr/>
      <dgm:t>
        <a:bodyPr/>
        <a:lstStyle/>
        <a:p>
          <a:endParaRPr lang="en-US"/>
        </a:p>
      </dgm:t>
    </dgm:pt>
    <dgm:pt modelId="{AF37BCFC-842E-4B7D-94F8-335F824D206D}">
      <dgm:prSet/>
      <dgm:spPr>
        <a:solidFill>
          <a:srgbClr val="C00000"/>
        </a:solidFill>
      </dgm:spPr>
      <dgm:t>
        <a:bodyPr/>
        <a:lstStyle/>
        <a:p>
          <a:r>
            <a:rPr lang="en-US" b="1"/>
            <a:t>Viral genomics</a:t>
          </a:r>
          <a:endParaRPr lang="en-US"/>
        </a:p>
      </dgm:t>
    </dgm:pt>
    <dgm:pt modelId="{E90B4538-A52F-46BD-B62A-C4FEAC67AD57}" type="parTrans" cxnId="{AD24E4CE-5FED-4177-AB8B-13BDFBE62BC1}">
      <dgm:prSet/>
      <dgm:spPr/>
      <dgm:t>
        <a:bodyPr/>
        <a:lstStyle/>
        <a:p>
          <a:endParaRPr lang="en-US"/>
        </a:p>
      </dgm:t>
    </dgm:pt>
    <dgm:pt modelId="{1E673DBF-4AE9-4CEC-8280-B1BEE61B5A79}" type="sibTrans" cxnId="{AD24E4CE-5FED-4177-AB8B-13BDFBE62BC1}">
      <dgm:prSet/>
      <dgm:spPr/>
      <dgm:t>
        <a:bodyPr/>
        <a:lstStyle/>
        <a:p>
          <a:endParaRPr lang="en-US"/>
        </a:p>
      </dgm:t>
    </dgm:pt>
    <dgm:pt modelId="{852345B2-711B-4850-872E-9B58E34ADF73}">
      <dgm:prSet/>
      <dgm:spPr/>
      <dgm:t>
        <a:bodyPr/>
        <a:lstStyle/>
        <a:p>
          <a:r>
            <a:rPr lang="en-US" b="1" dirty="0"/>
            <a:t>Viral metagenomics</a:t>
          </a:r>
          <a:endParaRPr lang="en-US" dirty="0"/>
        </a:p>
      </dgm:t>
    </dgm:pt>
    <dgm:pt modelId="{F10E3196-6E9B-455C-9BE9-18528D8FB3BB}" type="parTrans" cxnId="{333CAB2A-AA11-48A7-8839-1A9067573C59}">
      <dgm:prSet/>
      <dgm:spPr/>
      <dgm:t>
        <a:bodyPr/>
        <a:lstStyle/>
        <a:p>
          <a:endParaRPr lang="en-US"/>
        </a:p>
      </dgm:t>
    </dgm:pt>
    <dgm:pt modelId="{01F6C814-7B6E-441F-8FB0-7E17222B798C}" type="sibTrans" cxnId="{333CAB2A-AA11-48A7-8839-1A9067573C59}">
      <dgm:prSet/>
      <dgm:spPr/>
      <dgm:t>
        <a:bodyPr/>
        <a:lstStyle/>
        <a:p>
          <a:endParaRPr lang="en-US"/>
        </a:p>
      </dgm:t>
    </dgm:pt>
    <dgm:pt modelId="{869A99C9-2520-43DD-938E-EEC96D8ADDFB}">
      <dgm:prSet/>
      <dgm:spPr/>
      <dgm:t>
        <a:bodyPr/>
        <a:lstStyle/>
        <a:p>
          <a:r>
            <a:rPr lang="en-US" b="1"/>
            <a:t>Viral Proteomics</a:t>
          </a:r>
          <a:endParaRPr lang="en-US"/>
        </a:p>
      </dgm:t>
    </dgm:pt>
    <dgm:pt modelId="{C59B8FA3-DBF7-4D11-922B-75F5B5625699}" type="parTrans" cxnId="{8891C320-7150-4656-8EA0-93BAF5A4557C}">
      <dgm:prSet/>
      <dgm:spPr/>
      <dgm:t>
        <a:bodyPr/>
        <a:lstStyle/>
        <a:p>
          <a:endParaRPr lang="en-US"/>
        </a:p>
      </dgm:t>
    </dgm:pt>
    <dgm:pt modelId="{62229405-54BA-4920-B810-840A88443D6C}" type="sibTrans" cxnId="{8891C320-7150-4656-8EA0-93BAF5A4557C}">
      <dgm:prSet/>
      <dgm:spPr/>
      <dgm:t>
        <a:bodyPr/>
        <a:lstStyle/>
        <a:p>
          <a:endParaRPr lang="en-US"/>
        </a:p>
      </dgm:t>
    </dgm:pt>
    <dgm:pt modelId="{3AC11D40-51C3-4609-852B-14A61BEA090E}">
      <dgm:prSet/>
      <dgm:spPr/>
      <dgm:t>
        <a:bodyPr/>
        <a:lstStyle/>
        <a:p>
          <a:r>
            <a:rPr lang="en-US" b="1" dirty="0"/>
            <a:t>Host-virus interactions</a:t>
          </a:r>
          <a:endParaRPr lang="en-US" dirty="0"/>
        </a:p>
      </dgm:t>
    </dgm:pt>
    <dgm:pt modelId="{524CA048-F118-4A5A-A877-6048C87DD428}" type="parTrans" cxnId="{5D5DE230-CE0F-40D1-92BC-6ACD6B7F5831}">
      <dgm:prSet/>
      <dgm:spPr/>
      <dgm:t>
        <a:bodyPr/>
        <a:lstStyle/>
        <a:p>
          <a:endParaRPr lang="en-US"/>
        </a:p>
      </dgm:t>
    </dgm:pt>
    <dgm:pt modelId="{3CDD0147-7F2C-430A-B76C-8036719921B2}" type="sibTrans" cxnId="{5D5DE230-CE0F-40D1-92BC-6ACD6B7F5831}">
      <dgm:prSet/>
      <dgm:spPr/>
      <dgm:t>
        <a:bodyPr/>
        <a:lstStyle/>
        <a:p>
          <a:endParaRPr lang="en-US"/>
        </a:p>
      </dgm:t>
    </dgm:pt>
    <dgm:pt modelId="{CB5BEAC7-DFAB-4942-B55C-E955525F7CCE}" type="pres">
      <dgm:prSet presAssocID="{1081A73A-C1FD-4EDF-8E15-0E15891391F0}" presName="linear" presStyleCnt="0">
        <dgm:presLayoutVars>
          <dgm:animLvl val="lvl"/>
          <dgm:resizeHandles val="exact"/>
        </dgm:presLayoutVars>
      </dgm:prSet>
      <dgm:spPr/>
    </dgm:pt>
    <dgm:pt modelId="{9109EBD9-DB91-4BE6-AAC5-3FF076D0B140}" type="pres">
      <dgm:prSet presAssocID="{B68E3001-F611-49A5-98FD-F319FFEDA92F}" presName="parentText" presStyleLbl="node1" presStyleIdx="0" presStyleCnt="6">
        <dgm:presLayoutVars>
          <dgm:chMax val="0"/>
          <dgm:bulletEnabled val="1"/>
        </dgm:presLayoutVars>
      </dgm:prSet>
      <dgm:spPr/>
    </dgm:pt>
    <dgm:pt modelId="{CF124BC2-0AC7-441F-A1D3-761D564136B0}" type="pres">
      <dgm:prSet presAssocID="{ED7A2833-896A-40A4-9B4F-FC8956E79B7F}" presName="spacer" presStyleCnt="0"/>
      <dgm:spPr/>
    </dgm:pt>
    <dgm:pt modelId="{5110A5B0-B1FD-4DBD-B686-705063476D87}" type="pres">
      <dgm:prSet presAssocID="{2D2987CA-66B5-4519-A380-4DBE7C488DC5}" presName="parentText" presStyleLbl="node1" presStyleIdx="1" presStyleCnt="6">
        <dgm:presLayoutVars>
          <dgm:chMax val="0"/>
          <dgm:bulletEnabled val="1"/>
        </dgm:presLayoutVars>
      </dgm:prSet>
      <dgm:spPr/>
    </dgm:pt>
    <dgm:pt modelId="{93CADC13-CF32-4514-8061-3A200CFC6A2F}" type="pres">
      <dgm:prSet presAssocID="{065A6632-C0A9-4F17-9E35-6AF8C94BABC9}" presName="spacer" presStyleCnt="0"/>
      <dgm:spPr/>
    </dgm:pt>
    <dgm:pt modelId="{1577CE40-1066-4FCC-80FA-011A974DC2EA}" type="pres">
      <dgm:prSet presAssocID="{AF37BCFC-842E-4B7D-94F8-335F824D206D}" presName="parentText" presStyleLbl="node1" presStyleIdx="2" presStyleCnt="6">
        <dgm:presLayoutVars>
          <dgm:chMax val="0"/>
          <dgm:bulletEnabled val="1"/>
        </dgm:presLayoutVars>
      </dgm:prSet>
      <dgm:spPr/>
    </dgm:pt>
    <dgm:pt modelId="{CD3BD623-0677-4B1E-A7BC-4FE2480AE026}" type="pres">
      <dgm:prSet presAssocID="{1E673DBF-4AE9-4CEC-8280-B1BEE61B5A79}" presName="spacer" presStyleCnt="0"/>
      <dgm:spPr/>
    </dgm:pt>
    <dgm:pt modelId="{1A8F1137-7668-4E70-A613-544EC31D3E64}" type="pres">
      <dgm:prSet presAssocID="{852345B2-711B-4850-872E-9B58E34ADF73}" presName="parentText" presStyleLbl="node1" presStyleIdx="3" presStyleCnt="6">
        <dgm:presLayoutVars>
          <dgm:chMax val="0"/>
          <dgm:bulletEnabled val="1"/>
        </dgm:presLayoutVars>
      </dgm:prSet>
      <dgm:spPr/>
    </dgm:pt>
    <dgm:pt modelId="{5BBD9654-B640-4096-897E-895B21E78701}" type="pres">
      <dgm:prSet presAssocID="{01F6C814-7B6E-441F-8FB0-7E17222B798C}" presName="spacer" presStyleCnt="0"/>
      <dgm:spPr/>
    </dgm:pt>
    <dgm:pt modelId="{DEA6C6B6-013F-4747-B03F-2F4C985135A5}" type="pres">
      <dgm:prSet presAssocID="{869A99C9-2520-43DD-938E-EEC96D8ADDFB}" presName="parentText" presStyleLbl="node1" presStyleIdx="4" presStyleCnt="6">
        <dgm:presLayoutVars>
          <dgm:chMax val="0"/>
          <dgm:bulletEnabled val="1"/>
        </dgm:presLayoutVars>
      </dgm:prSet>
      <dgm:spPr/>
    </dgm:pt>
    <dgm:pt modelId="{FC40475A-6C1B-4A92-93B4-F1257684AB98}" type="pres">
      <dgm:prSet presAssocID="{62229405-54BA-4920-B810-840A88443D6C}" presName="spacer" presStyleCnt="0"/>
      <dgm:spPr/>
    </dgm:pt>
    <dgm:pt modelId="{5FC27AEE-D305-4632-AA5B-10940286912E}" type="pres">
      <dgm:prSet presAssocID="{3AC11D40-51C3-4609-852B-14A61BEA090E}" presName="parentText" presStyleLbl="node1" presStyleIdx="5" presStyleCnt="6">
        <dgm:presLayoutVars>
          <dgm:chMax val="0"/>
          <dgm:bulletEnabled val="1"/>
        </dgm:presLayoutVars>
      </dgm:prSet>
      <dgm:spPr/>
    </dgm:pt>
  </dgm:ptLst>
  <dgm:cxnLst>
    <dgm:cxn modelId="{58AD3016-02C5-45BD-86CB-00C635DAB3DB}" type="presOf" srcId="{3AC11D40-51C3-4609-852B-14A61BEA090E}" destId="{5FC27AEE-D305-4632-AA5B-10940286912E}" srcOrd="0" destOrd="0" presId="urn:microsoft.com/office/officeart/2005/8/layout/vList2"/>
    <dgm:cxn modelId="{8891C320-7150-4656-8EA0-93BAF5A4557C}" srcId="{1081A73A-C1FD-4EDF-8E15-0E15891391F0}" destId="{869A99C9-2520-43DD-938E-EEC96D8ADDFB}" srcOrd="4" destOrd="0" parTransId="{C59B8FA3-DBF7-4D11-922B-75F5B5625699}" sibTransId="{62229405-54BA-4920-B810-840A88443D6C}"/>
    <dgm:cxn modelId="{B2164023-042C-457F-9067-2B83430798DC}" type="presOf" srcId="{1081A73A-C1FD-4EDF-8E15-0E15891391F0}" destId="{CB5BEAC7-DFAB-4942-B55C-E955525F7CCE}" srcOrd="0" destOrd="0" presId="urn:microsoft.com/office/officeart/2005/8/layout/vList2"/>
    <dgm:cxn modelId="{333CAB2A-AA11-48A7-8839-1A9067573C59}" srcId="{1081A73A-C1FD-4EDF-8E15-0E15891391F0}" destId="{852345B2-711B-4850-872E-9B58E34ADF73}" srcOrd="3" destOrd="0" parTransId="{F10E3196-6E9B-455C-9BE9-18528D8FB3BB}" sibTransId="{01F6C814-7B6E-441F-8FB0-7E17222B798C}"/>
    <dgm:cxn modelId="{5D5DE230-CE0F-40D1-92BC-6ACD6B7F5831}" srcId="{1081A73A-C1FD-4EDF-8E15-0E15891391F0}" destId="{3AC11D40-51C3-4609-852B-14A61BEA090E}" srcOrd="5" destOrd="0" parTransId="{524CA048-F118-4A5A-A877-6048C87DD428}" sibTransId="{3CDD0147-7F2C-430A-B76C-8036719921B2}"/>
    <dgm:cxn modelId="{26FF6970-3B27-4146-A7C5-CA0DBF27DAC7}" type="presOf" srcId="{2D2987CA-66B5-4519-A380-4DBE7C488DC5}" destId="{5110A5B0-B1FD-4DBD-B686-705063476D87}" srcOrd="0" destOrd="0" presId="urn:microsoft.com/office/officeart/2005/8/layout/vList2"/>
    <dgm:cxn modelId="{241AB670-B1E6-4170-B993-48C16D25FD58}" type="presOf" srcId="{B68E3001-F611-49A5-98FD-F319FFEDA92F}" destId="{9109EBD9-DB91-4BE6-AAC5-3FF076D0B140}" srcOrd="0" destOrd="0" presId="urn:microsoft.com/office/officeart/2005/8/layout/vList2"/>
    <dgm:cxn modelId="{28691276-1C42-49C4-8CFC-B2D72BB40120}" type="presOf" srcId="{AF37BCFC-842E-4B7D-94F8-335F824D206D}" destId="{1577CE40-1066-4FCC-80FA-011A974DC2EA}" srcOrd="0" destOrd="0" presId="urn:microsoft.com/office/officeart/2005/8/layout/vList2"/>
    <dgm:cxn modelId="{CBADA776-55D6-44A9-BF80-A8573DDF168B}" type="presOf" srcId="{869A99C9-2520-43DD-938E-EEC96D8ADDFB}" destId="{DEA6C6B6-013F-4747-B03F-2F4C985135A5}" srcOrd="0" destOrd="0" presId="urn:microsoft.com/office/officeart/2005/8/layout/vList2"/>
    <dgm:cxn modelId="{B9EA4482-DD55-4855-A4B9-3E784B7F774B}" srcId="{1081A73A-C1FD-4EDF-8E15-0E15891391F0}" destId="{2D2987CA-66B5-4519-A380-4DBE7C488DC5}" srcOrd="1" destOrd="0" parTransId="{D6FF0F49-E0EE-4642-A78F-E8159711096D}" sibTransId="{065A6632-C0A9-4F17-9E35-6AF8C94BABC9}"/>
    <dgm:cxn modelId="{5F07DFA6-86DC-4EF4-A64C-BC6175D9B4DC}" srcId="{1081A73A-C1FD-4EDF-8E15-0E15891391F0}" destId="{B68E3001-F611-49A5-98FD-F319FFEDA92F}" srcOrd="0" destOrd="0" parTransId="{078C4934-033F-4995-8BB2-52290A4FC0D2}" sibTransId="{ED7A2833-896A-40A4-9B4F-FC8956E79B7F}"/>
    <dgm:cxn modelId="{ED7F04AD-A10B-4EAA-B0DC-9C83DCD875A7}" type="presOf" srcId="{852345B2-711B-4850-872E-9B58E34ADF73}" destId="{1A8F1137-7668-4E70-A613-544EC31D3E64}" srcOrd="0" destOrd="0" presId="urn:microsoft.com/office/officeart/2005/8/layout/vList2"/>
    <dgm:cxn modelId="{AD24E4CE-5FED-4177-AB8B-13BDFBE62BC1}" srcId="{1081A73A-C1FD-4EDF-8E15-0E15891391F0}" destId="{AF37BCFC-842E-4B7D-94F8-335F824D206D}" srcOrd="2" destOrd="0" parTransId="{E90B4538-A52F-46BD-B62A-C4FEAC67AD57}" sibTransId="{1E673DBF-4AE9-4CEC-8280-B1BEE61B5A79}"/>
    <dgm:cxn modelId="{3CBEA577-A251-47F7-9B0A-6CB262F558F7}" type="presParOf" srcId="{CB5BEAC7-DFAB-4942-B55C-E955525F7CCE}" destId="{9109EBD9-DB91-4BE6-AAC5-3FF076D0B140}" srcOrd="0" destOrd="0" presId="urn:microsoft.com/office/officeart/2005/8/layout/vList2"/>
    <dgm:cxn modelId="{02CE4758-9789-4581-B9CA-5CEF560DB347}" type="presParOf" srcId="{CB5BEAC7-DFAB-4942-B55C-E955525F7CCE}" destId="{CF124BC2-0AC7-441F-A1D3-761D564136B0}" srcOrd="1" destOrd="0" presId="urn:microsoft.com/office/officeart/2005/8/layout/vList2"/>
    <dgm:cxn modelId="{36FDC654-46F9-43DA-B0D2-66B6DFDD74BB}" type="presParOf" srcId="{CB5BEAC7-DFAB-4942-B55C-E955525F7CCE}" destId="{5110A5B0-B1FD-4DBD-B686-705063476D87}" srcOrd="2" destOrd="0" presId="urn:microsoft.com/office/officeart/2005/8/layout/vList2"/>
    <dgm:cxn modelId="{0DC59CF6-1331-48CC-9C50-F7673A1C7C9D}" type="presParOf" srcId="{CB5BEAC7-DFAB-4942-B55C-E955525F7CCE}" destId="{93CADC13-CF32-4514-8061-3A200CFC6A2F}" srcOrd="3" destOrd="0" presId="urn:microsoft.com/office/officeart/2005/8/layout/vList2"/>
    <dgm:cxn modelId="{3143ABB0-6240-4D4B-9229-49235D010A86}" type="presParOf" srcId="{CB5BEAC7-DFAB-4942-B55C-E955525F7CCE}" destId="{1577CE40-1066-4FCC-80FA-011A974DC2EA}" srcOrd="4" destOrd="0" presId="urn:microsoft.com/office/officeart/2005/8/layout/vList2"/>
    <dgm:cxn modelId="{2D4EA6CF-EB78-48CA-BC7C-8B2DF5570580}" type="presParOf" srcId="{CB5BEAC7-DFAB-4942-B55C-E955525F7CCE}" destId="{CD3BD623-0677-4B1E-A7BC-4FE2480AE026}" srcOrd="5" destOrd="0" presId="urn:microsoft.com/office/officeart/2005/8/layout/vList2"/>
    <dgm:cxn modelId="{BCDA7C05-EA5A-491F-9E25-17FC1C8A3984}" type="presParOf" srcId="{CB5BEAC7-DFAB-4942-B55C-E955525F7CCE}" destId="{1A8F1137-7668-4E70-A613-544EC31D3E64}" srcOrd="6" destOrd="0" presId="urn:microsoft.com/office/officeart/2005/8/layout/vList2"/>
    <dgm:cxn modelId="{1BE5EE07-E6EF-427D-9E82-7B59162D75C8}" type="presParOf" srcId="{CB5BEAC7-DFAB-4942-B55C-E955525F7CCE}" destId="{5BBD9654-B640-4096-897E-895B21E78701}" srcOrd="7" destOrd="0" presId="urn:microsoft.com/office/officeart/2005/8/layout/vList2"/>
    <dgm:cxn modelId="{6FF578CC-8182-4AE0-9EBA-6D8EC9FB7433}" type="presParOf" srcId="{CB5BEAC7-DFAB-4942-B55C-E955525F7CCE}" destId="{DEA6C6B6-013F-4747-B03F-2F4C985135A5}" srcOrd="8" destOrd="0" presId="urn:microsoft.com/office/officeart/2005/8/layout/vList2"/>
    <dgm:cxn modelId="{4E1A5364-4A4B-4139-A29F-E17B88079A2E}" type="presParOf" srcId="{CB5BEAC7-DFAB-4942-B55C-E955525F7CCE}" destId="{FC40475A-6C1B-4A92-93B4-F1257684AB98}" srcOrd="9" destOrd="0" presId="urn:microsoft.com/office/officeart/2005/8/layout/vList2"/>
    <dgm:cxn modelId="{38318533-625C-40C2-AE44-C20F641AB2C8}" type="presParOf" srcId="{CB5BEAC7-DFAB-4942-B55C-E955525F7CCE}" destId="{5FC27AEE-D305-4632-AA5B-10940286912E}"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2F35F36-7174-4CCD-AF31-70F4A462B797}"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B21E4B45-99DF-46D8-B3B8-B3893D6CCD17}">
      <dgm:prSet/>
      <dgm:spPr/>
      <dgm:t>
        <a:bodyPr/>
        <a:lstStyle/>
        <a:p>
          <a:r>
            <a:rPr lang="en-US" b="1"/>
            <a:t>Genetic drift: </a:t>
          </a:r>
          <a:endParaRPr lang="en-US"/>
        </a:p>
      </dgm:t>
    </dgm:pt>
    <dgm:pt modelId="{B5B06DAC-984E-4A7E-A62B-19756F41D60E}" type="parTrans" cxnId="{F199D691-1495-40C5-BF87-14A41C37888E}">
      <dgm:prSet/>
      <dgm:spPr/>
      <dgm:t>
        <a:bodyPr/>
        <a:lstStyle/>
        <a:p>
          <a:endParaRPr lang="en-US"/>
        </a:p>
      </dgm:t>
    </dgm:pt>
    <dgm:pt modelId="{36B8279A-1983-4A43-A340-75098A5DA6D5}" type="sibTrans" cxnId="{F199D691-1495-40C5-BF87-14A41C37888E}">
      <dgm:prSet/>
      <dgm:spPr/>
      <dgm:t>
        <a:bodyPr/>
        <a:lstStyle/>
        <a:p>
          <a:endParaRPr lang="en-US"/>
        </a:p>
      </dgm:t>
    </dgm:pt>
    <dgm:pt modelId="{58CF3DBF-5383-41E5-9FB3-FFA845227F9A}">
      <dgm:prSet/>
      <dgm:spPr/>
      <dgm:t>
        <a:bodyPr/>
        <a:lstStyle/>
        <a:p>
          <a:r>
            <a:rPr lang="en-US"/>
            <a:t>Random mutation by replication error </a:t>
          </a:r>
        </a:p>
      </dgm:t>
    </dgm:pt>
    <dgm:pt modelId="{6ADA9390-5EEC-45BB-8C52-34BA7A092769}" type="parTrans" cxnId="{B498A36A-4435-4162-9D02-BDBBA3CE78FD}">
      <dgm:prSet/>
      <dgm:spPr/>
      <dgm:t>
        <a:bodyPr/>
        <a:lstStyle/>
        <a:p>
          <a:endParaRPr lang="en-US"/>
        </a:p>
      </dgm:t>
    </dgm:pt>
    <dgm:pt modelId="{491D95AE-03AB-42CF-B31A-91EA67CEF8DE}" type="sibTrans" cxnId="{B498A36A-4435-4162-9D02-BDBBA3CE78FD}">
      <dgm:prSet/>
      <dgm:spPr/>
      <dgm:t>
        <a:bodyPr/>
        <a:lstStyle/>
        <a:p>
          <a:endParaRPr lang="en-US"/>
        </a:p>
      </dgm:t>
    </dgm:pt>
    <dgm:pt modelId="{CB068F3B-8C58-430C-9C94-102C059979C2}">
      <dgm:prSet/>
      <dgm:spPr/>
      <dgm:t>
        <a:bodyPr/>
        <a:lstStyle/>
        <a:p>
          <a:r>
            <a:rPr lang="en-US"/>
            <a:t>Nucleic acid damage</a:t>
          </a:r>
        </a:p>
      </dgm:t>
    </dgm:pt>
    <dgm:pt modelId="{FC5441AC-B59B-4F9A-AA96-E5EEB7635EFE}" type="parTrans" cxnId="{97249FD7-A7F6-4138-8444-EBA3E903002F}">
      <dgm:prSet/>
      <dgm:spPr/>
      <dgm:t>
        <a:bodyPr/>
        <a:lstStyle/>
        <a:p>
          <a:endParaRPr lang="en-US"/>
        </a:p>
      </dgm:t>
    </dgm:pt>
    <dgm:pt modelId="{887790E4-0E4D-4ACA-94FA-2538D796E2C7}" type="sibTrans" cxnId="{97249FD7-A7F6-4138-8444-EBA3E903002F}">
      <dgm:prSet/>
      <dgm:spPr/>
      <dgm:t>
        <a:bodyPr/>
        <a:lstStyle/>
        <a:p>
          <a:endParaRPr lang="en-US"/>
        </a:p>
      </dgm:t>
    </dgm:pt>
    <dgm:pt modelId="{66CB06F3-DBA4-4679-9F52-8505B8134BA2}">
      <dgm:prSet/>
      <dgm:spPr/>
      <dgm:t>
        <a:bodyPr/>
        <a:lstStyle/>
        <a:p>
          <a:r>
            <a:rPr lang="en-US"/>
            <a:t>Cellular editing</a:t>
          </a:r>
        </a:p>
      </dgm:t>
    </dgm:pt>
    <dgm:pt modelId="{FCE1F0C8-3EF4-4DF9-8E6E-C1EC7E32BD31}" type="parTrans" cxnId="{A0B401C7-5D3E-4462-8370-A356B5082E8D}">
      <dgm:prSet/>
      <dgm:spPr/>
      <dgm:t>
        <a:bodyPr/>
        <a:lstStyle/>
        <a:p>
          <a:endParaRPr lang="en-US"/>
        </a:p>
      </dgm:t>
    </dgm:pt>
    <dgm:pt modelId="{FE1CF425-521F-4381-9E33-461B8659F3A5}" type="sibTrans" cxnId="{A0B401C7-5D3E-4462-8370-A356B5082E8D}">
      <dgm:prSet/>
      <dgm:spPr/>
      <dgm:t>
        <a:bodyPr/>
        <a:lstStyle/>
        <a:p>
          <a:endParaRPr lang="en-US"/>
        </a:p>
      </dgm:t>
    </dgm:pt>
    <dgm:pt modelId="{DF080E49-5B4E-40B8-B27C-7B68775D367D}">
      <dgm:prSet/>
      <dgm:spPr/>
      <dgm:t>
        <a:bodyPr/>
        <a:lstStyle/>
        <a:p>
          <a:r>
            <a:rPr lang="en-US" b="1"/>
            <a:t>Genetic shift:</a:t>
          </a:r>
          <a:endParaRPr lang="en-US"/>
        </a:p>
      </dgm:t>
    </dgm:pt>
    <dgm:pt modelId="{B6CBC587-A991-4A19-B329-6FFC1C194213}" type="parTrans" cxnId="{F112C820-94EB-43EC-A4FE-D166437A0C06}">
      <dgm:prSet/>
      <dgm:spPr/>
      <dgm:t>
        <a:bodyPr/>
        <a:lstStyle/>
        <a:p>
          <a:endParaRPr lang="en-US"/>
        </a:p>
      </dgm:t>
    </dgm:pt>
    <dgm:pt modelId="{C0C7FF00-2B12-419A-9D9D-8BE87CFC4546}" type="sibTrans" cxnId="{F112C820-94EB-43EC-A4FE-D166437A0C06}">
      <dgm:prSet/>
      <dgm:spPr/>
      <dgm:t>
        <a:bodyPr/>
        <a:lstStyle/>
        <a:p>
          <a:endParaRPr lang="en-US"/>
        </a:p>
      </dgm:t>
    </dgm:pt>
    <dgm:pt modelId="{CF19E36B-87F9-4EAD-ADD6-A923BE177BCD}">
      <dgm:prSet/>
      <dgm:spPr/>
      <dgm:t>
        <a:bodyPr/>
        <a:lstStyle/>
        <a:p>
          <a:r>
            <a:rPr lang="en-US"/>
            <a:t>Recombination by crossing over </a:t>
          </a:r>
        </a:p>
      </dgm:t>
    </dgm:pt>
    <dgm:pt modelId="{970BB57B-94A7-41D8-BB55-AD5A74D7A253}" type="parTrans" cxnId="{17DFBBC8-0901-441C-8510-3A99F7E8EF75}">
      <dgm:prSet/>
      <dgm:spPr/>
      <dgm:t>
        <a:bodyPr/>
        <a:lstStyle/>
        <a:p>
          <a:endParaRPr lang="en-US"/>
        </a:p>
      </dgm:t>
    </dgm:pt>
    <dgm:pt modelId="{98E107A4-42B9-428B-AE6F-4DE0866413AD}" type="sibTrans" cxnId="{17DFBBC8-0901-441C-8510-3A99F7E8EF75}">
      <dgm:prSet/>
      <dgm:spPr/>
      <dgm:t>
        <a:bodyPr/>
        <a:lstStyle/>
        <a:p>
          <a:endParaRPr lang="en-US"/>
        </a:p>
      </dgm:t>
    </dgm:pt>
    <dgm:pt modelId="{82F275D6-3DED-4B53-88D0-8D5E98384D6B}">
      <dgm:prSet/>
      <dgm:spPr/>
      <dgm:t>
        <a:bodyPr/>
        <a:lstStyle/>
        <a:p>
          <a:r>
            <a:rPr lang="en-US"/>
            <a:t>Reassortment (segmented virus)</a:t>
          </a:r>
        </a:p>
      </dgm:t>
    </dgm:pt>
    <dgm:pt modelId="{3878E9F8-8590-4A2C-960F-439916B2AC54}" type="parTrans" cxnId="{B1B3EA7B-C50B-484A-B3BA-5C8C92182818}">
      <dgm:prSet/>
      <dgm:spPr/>
      <dgm:t>
        <a:bodyPr/>
        <a:lstStyle/>
        <a:p>
          <a:endParaRPr lang="en-US"/>
        </a:p>
      </dgm:t>
    </dgm:pt>
    <dgm:pt modelId="{7B9B4445-6B51-4DE4-86E4-54387F3ECB22}" type="sibTrans" cxnId="{B1B3EA7B-C50B-484A-B3BA-5C8C92182818}">
      <dgm:prSet/>
      <dgm:spPr/>
      <dgm:t>
        <a:bodyPr/>
        <a:lstStyle/>
        <a:p>
          <a:endParaRPr lang="en-US"/>
        </a:p>
      </dgm:t>
    </dgm:pt>
    <dgm:pt modelId="{B608FD6A-BDD3-4604-AE95-4B15EA0EECDF}" type="pres">
      <dgm:prSet presAssocID="{62F35F36-7174-4CCD-AF31-70F4A462B797}" presName="Name0" presStyleCnt="0">
        <dgm:presLayoutVars>
          <dgm:dir/>
          <dgm:animLvl val="lvl"/>
          <dgm:resizeHandles val="exact"/>
        </dgm:presLayoutVars>
      </dgm:prSet>
      <dgm:spPr/>
    </dgm:pt>
    <dgm:pt modelId="{BB138DF5-7515-4599-8E98-775CCC99B34B}" type="pres">
      <dgm:prSet presAssocID="{B21E4B45-99DF-46D8-B3B8-B3893D6CCD17}" presName="linNode" presStyleCnt="0"/>
      <dgm:spPr/>
    </dgm:pt>
    <dgm:pt modelId="{0E6666AC-6EFB-463C-8943-CFF1D98ABD10}" type="pres">
      <dgm:prSet presAssocID="{B21E4B45-99DF-46D8-B3B8-B3893D6CCD17}" presName="parentText" presStyleLbl="node1" presStyleIdx="0" presStyleCnt="2">
        <dgm:presLayoutVars>
          <dgm:chMax val="1"/>
          <dgm:bulletEnabled val="1"/>
        </dgm:presLayoutVars>
      </dgm:prSet>
      <dgm:spPr/>
    </dgm:pt>
    <dgm:pt modelId="{48ACB53D-2013-4C2B-8F05-60768CCC8027}" type="pres">
      <dgm:prSet presAssocID="{B21E4B45-99DF-46D8-B3B8-B3893D6CCD17}" presName="descendantText" presStyleLbl="alignAccFollowNode1" presStyleIdx="0" presStyleCnt="2">
        <dgm:presLayoutVars>
          <dgm:bulletEnabled val="1"/>
        </dgm:presLayoutVars>
      </dgm:prSet>
      <dgm:spPr/>
    </dgm:pt>
    <dgm:pt modelId="{A00C1F7B-2B9B-4229-AFAD-197B6FB83ADA}" type="pres">
      <dgm:prSet presAssocID="{36B8279A-1983-4A43-A340-75098A5DA6D5}" presName="sp" presStyleCnt="0"/>
      <dgm:spPr/>
    </dgm:pt>
    <dgm:pt modelId="{772D1F96-E066-4699-BD74-FE84D9588403}" type="pres">
      <dgm:prSet presAssocID="{DF080E49-5B4E-40B8-B27C-7B68775D367D}" presName="linNode" presStyleCnt="0"/>
      <dgm:spPr/>
    </dgm:pt>
    <dgm:pt modelId="{E467ACEF-B325-415B-ACA7-07047FC1F1B7}" type="pres">
      <dgm:prSet presAssocID="{DF080E49-5B4E-40B8-B27C-7B68775D367D}" presName="parentText" presStyleLbl="node1" presStyleIdx="1" presStyleCnt="2">
        <dgm:presLayoutVars>
          <dgm:chMax val="1"/>
          <dgm:bulletEnabled val="1"/>
        </dgm:presLayoutVars>
      </dgm:prSet>
      <dgm:spPr/>
    </dgm:pt>
    <dgm:pt modelId="{2F08647D-63B3-4F6C-8352-F51C7D60D28A}" type="pres">
      <dgm:prSet presAssocID="{DF080E49-5B4E-40B8-B27C-7B68775D367D}" presName="descendantText" presStyleLbl="alignAccFollowNode1" presStyleIdx="1" presStyleCnt="2">
        <dgm:presLayoutVars>
          <dgm:bulletEnabled val="1"/>
        </dgm:presLayoutVars>
      </dgm:prSet>
      <dgm:spPr/>
    </dgm:pt>
  </dgm:ptLst>
  <dgm:cxnLst>
    <dgm:cxn modelId="{AA41B30B-F44A-498B-8FE3-B07A4A3A4C70}" type="presOf" srcId="{B21E4B45-99DF-46D8-B3B8-B3893D6CCD17}" destId="{0E6666AC-6EFB-463C-8943-CFF1D98ABD10}" srcOrd="0" destOrd="0" presId="urn:microsoft.com/office/officeart/2005/8/layout/vList5"/>
    <dgm:cxn modelId="{70190617-56AC-44C0-B93F-09C9E916239B}" type="presOf" srcId="{58CF3DBF-5383-41E5-9FB3-FFA845227F9A}" destId="{48ACB53D-2013-4C2B-8F05-60768CCC8027}" srcOrd="0" destOrd="0" presId="urn:microsoft.com/office/officeart/2005/8/layout/vList5"/>
    <dgm:cxn modelId="{1F9D9318-F0A3-445D-896E-222F2C9A9053}" type="presOf" srcId="{CF19E36B-87F9-4EAD-ADD6-A923BE177BCD}" destId="{2F08647D-63B3-4F6C-8352-F51C7D60D28A}" srcOrd="0" destOrd="0" presId="urn:microsoft.com/office/officeart/2005/8/layout/vList5"/>
    <dgm:cxn modelId="{F112C820-94EB-43EC-A4FE-D166437A0C06}" srcId="{62F35F36-7174-4CCD-AF31-70F4A462B797}" destId="{DF080E49-5B4E-40B8-B27C-7B68775D367D}" srcOrd="1" destOrd="0" parTransId="{B6CBC587-A991-4A19-B329-6FFC1C194213}" sibTransId="{C0C7FF00-2B12-419A-9D9D-8BE87CFC4546}"/>
    <dgm:cxn modelId="{DE40D748-1898-4AF9-ADE2-FC9EB02240ED}" type="presOf" srcId="{66CB06F3-DBA4-4679-9F52-8505B8134BA2}" destId="{48ACB53D-2013-4C2B-8F05-60768CCC8027}" srcOrd="0" destOrd="2" presId="urn:microsoft.com/office/officeart/2005/8/layout/vList5"/>
    <dgm:cxn modelId="{31DDC769-1F01-4632-823A-411537A929A7}" type="presOf" srcId="{62F35F36-7174-4CCD-AF31-70F4A462B797}" destId="{B608FD6A-BDD3-4604-AE95-4B15EA0EECDF}" srcOrd="0" destOrd="0" presId="urn:microsoft.com/office/officeart/2005/8/layout/vList5"/>
    <dgm:cxn modelId="{B498A36A-4435-4162-9D02-BDBBA3CE78FD}" srcId="{B21E4B45-99DF-46D8-B3B8-B3893D6CCD17}" destId="{58CF3DBF-5383-41E5-9FB3-FFA845227F9A}" srcOrd="0" destOrd="0" parTransId="{6ADA9390-5EEC-45BB-8C52-34BA7A092769}" sibTransId="{491D95AE-03AB-42CF-B31A-91EA67CEF8DE}"/>
    <dgm:cxn modelId="{B1B3EA7B-C50B-484A-B3BA-5C8C92182818}" srcId="{DF080E49-5B4E-40B8-B27C-7B68775D367D}" destId="{82F275D6-3DED-4B53-88D0-8D5E98384D6B}" srcOrd="1" destOrd="0" parTransId="{3878E9F8-8590-4A2C-960F-439916B2AC54}" sibTransId="{7B9B4445-6B51-4DE4-86E4-54387F3ECB22}"/>
    <dgm:cxn modelId="{2AF0DF85-ED25-481D-B0E0-60D25378FBDE}" type="presOf" srcId="{82F275D6-3DED-4B53-88D0-8D5E98384D6B}" destId="{2F08647D-63B3-4F6C-8352-F51C7D60D28A}" srcOrd="0" destOrd="1" presId="urn:microsoft.com/office/officeart/2005/8/layout/vList5"/>
    <dgm:cxn modelId="{D1752886-9343-4685-AEFA-1BEA2F385C41}" type="presOf" srcId="{DF080E49-5B4E-40B8-B27C-7B68775D367D}" destId="{E467ACEF-B325-415B-ACA7-07047FC1F1B7}" srcOrd="0" destOrd="0" presId="urn:microsoft.com/office/officeart/2005/8/layout/vList5"/>
    <dgm:cxn modelId="{F199D691-1495-40C5-BF87-14A41C37888E}" srcId="{62F35F36-7174-4CCD-AF31-70F4A462B797}" destId="{B21E4B45-99DF-46D8-B3B8-B3893D6CCD17}" srcOrd="0" destOrd="0" parTransId="{B5B06DAC-984E-4A7E-A62B-19756F41D60E}" sibTransId="{36B8279A-1983-4A43-A340-75098A5DA6D5}"/>
    <dgm:cxn modelId="{AD1DDAA2-14BB-42AF-888B-9DCA566A5508}" type="presOf" srcId="{CB068F3B-8C58-430C-9C94-102C059979C2}" destId="{48ACB53D-2013-4C2B-8F05-60768CCC8027}" srcOrd="0" destOrd="1" presId="urn:microsoft.com/office/officeart/2005/8/layout/vList5"/>
    <dgm:cxn modelId="{A0B401C7-5D3E-4462-8370-A356B5082E8D}" srcId="{B21E4B45-99DF-46D8-B3B8-B3893D6CCD17}" destId="{66CB06F3-DBA4-4679-9F52-8505B8134BA2}" srcOrd="2" destOrd="0" parTransId="{FCE1F0C8-3EF4-4DF9-8E6E-C1EC7E32BD31}" sibTransId="{FE1CF425-521F-4381-9E33-461B8659F3A5}"/>
    <dgm:cxn modelId="{17DFBBC8-0901-441C-8510-3A99F7E8EF75}" srcId="{DF080E49-5B4E-40B8-B27C-7B68775D367D}" destId="{CF19E36B-87F9-4EAD-ADD6-A923BE177BCD}" srcOrd="0" destOrd="0" parTransId="{970BB57B-94A7-41D8-BB55-AD5A74D7A253}" sibTransId="{98E107A4-42B9-428B-AE6F-4DE0866413AD}"/>
    <dgm:cxn modelId="{97249FD7-A7F6-4138-8444-EBA3E903002F}" srcId="{B21E4B45-99DF-46D8-B3B8-B3893D6CCD17}" destId="{CB068F3B-8C58-430C-9C94-102C059979C2}" srcOrd="1" destOrd="0" parTransId="{FC5441AC-B59B-4F9A-AA96-E5EEB7635EFE}" sibTransId="{887790E4-0E4D-4ACA-94FA-2538D796E2C7}"/>
    <dgm:cxn modelId="{1C427D77-C171-4E87-AA1B-A7E96E5F842D}" type="presParOf" srcId="{B608FD6A-BDD3-4604-AE95-4B15EA0EECDF}" destId="{BB138DF5-7515-4599-8E98-775CCC99B34B}" srcOrd="0" destOrd="0" presId="urn:microsoft.com/office/officeart/2005/8/layout/vList5"/>
    <dgm:cxn modelId="{2D4B8841-24D2-4B0F-92CA-328501C8FCBD}" type="presParOf" srcId="{BB138DF5-7515-4599-8E98-775CCC99B34B}" destId="{0E6666AC-6EFB-463C-8943-CFF1D98ABD10}" srcOrd="0" destOrd="0" presId="urn:microsoft.com/office/officeart/2005/8/layout/vList5"/>
    <dgm:cxn modelId="{32660D4D-5DA6-4F57-8BAD-952380161C02}" type="presParOf" srcId="{BB138DF5-7515-4599-8E98-775CCC99B34B}" destId="{48ACB53D-2013-4C2B-8F05-60768CCC8027}" srcOrd="1" destOrd="0" presId="urn:microsoft.com/office/officeart/2005/8/layout/vList5"/>
    <dgm:cxn modelId="{6B77CDDD-4D2A-4A7A-8E0E-E77201392440}" type="presParOf" srcId="{B608FD6A-BDD3-4604-AE95-4B15EA0EECDF}" destId="{A00C1F7B-2B9B-4229-AFAD-197B6FB83ADA}" srcOrd="1" destOrd="0" presId="urn:microsoft.com/office/officeart/2005/8/layout/vList5"/>
    <dgm:cxn modelId="{4EEA7F41-6B2F-4C29-8F84-DE792B65C48F}" type="presParOf" srcId="{B608FD6A-BDD3-4604-AE95-4B15EA0EECDF}" destId="{772D1F96-E066-4699-BD74-FE84D9588403}" srcOrd="2" destOrd="0" presId="urn:microsoft.com/office/officeart/2005/8/layout/vList5"/>
    <dgm:cxn modelId="{71403319-576E-4ADB-9E47-3C8558EB395F}" type="presParOf" srcId="{772D1F96-E066-4699-BD74-FE84D9588403}" destId="{E467ACEF-B325-415B-ACA7-07047FC1F1B7}" srcOrd="0" destOrd="0" presId="urn:microsoft.com/office/officeart/2005/8/layout/vList5"/>
    <dgm:cxn modelId="{3CB40AAA-3D6F-4352-82DD-93167266DC76}" type="presParOf" srcId="{772D1F96-E066-4699-BD74-FE84D9588403}" destId="{2F08647D-63B3-4F6C-8352-F51C7D60D28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081A73A-C1FD-4EDF-8E15-0E15891391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68E3001-F611-49A5-98FD-F319FFEDA92F}">
      <dgm:prSet/>
      <dgm:spPr/>
      <dgm:t>
        <a:bodyPr/>
        <a:lstStyle/>
        <a:p>
          <a:r>
            <a:rPr lang="en-US" b="1" dirty="0"/>
            <a:t>Generalities</a:t>
          </a:r>
          <a:endParaRPr lang="en-US" dirty="0"/>
        </a:p>
      </dgm:t>
    </dgm:pt>
    <dgm:pt modelId="{078C4934-033F-4995-8BB2-52290A4FC0D2}" type="parTrans" cxnId="{5F07DFA6-86DC-4EF4-A64C-BC6175D9B4DC}">
      <dgm:prSet/>
      <dgm:spPr/>
      <dgm:t>
        <a:bodyPr/>
        <a:lstStyle/>
        <a:p>
          <a:endParaRPr lang="en-US"/>
        </a:p>
      </dgm:t>
    </dgm:pt>
    <dgm:pt modelId="{ED7A2833-896A-40A4-9B4F-FC8956E79B7F}" type="sibTrans" cxnId="{5F07DFA6-86DC-4EF4-A64C-BC6175D9B4DC}">
      <dgm:prSet/>
      <dgm:spPr/>
      <dgm:t>
        <a:bodyPr/>
        <a:lstStyle/>
        <a:p>
          <a:endParaRPr lang="en-US"/>
        </a:p>
      </dgm:t>
    </dgm:pt>
    <dgm:pt modelId="{2D2987CA-66B5-4519-A380-4DBE7C488DC5}">
      <dgm:prSet/>
      <dgm:spPr/>
      <dgm:t>
        <a:bodyPr/>
        <a:lstStyle/>
        <a:p>
          <a:r>
            <a:rPr lang="en-US" b="1"/>
            <a:t>Virus resources/database</a:t>
          </a:r>
          <a:endParaRPr lang="en-US"/>
        </a:p>
      </dgm:t>
    </dgm:pt>
    <dgm:pt modelId="{D6FF0F49-E0EE-4642-A78F-E8159711096D}" type="parTrans" cxnId="{B9EA4482-DD55-4855-A4B9-3E784B7F774B}">
      <dgm:prSet/>
      <dgm:spPr/>
      <dgm:t>
        <a:bodyPr/>
        <a:lstStyle/>
        <a:p>
          <a:endParaRPr lang="en-US"/>
        </a:p>
      </dgm:t>
    </dgm:pt>
    <dgm:pt modelId="{065A6632-C0A9-4F17-9E35-6AF8C94BABC9}" type="sibTrans" cxnId="{B9EA4482-DD55-4855-A4B9-3E784B7F774B}">
      <dgm:prSet/>
      <dgm:spPr/>
      <dgm:t>
        <a:bodyPr/>
        <a:lstStyle/>
        <a:p>
          <a:endParaRPr lang="en-US"/>
        </a:p>
      </dgm:t>
    </dgm:pt>
    <dgm:pt modelId="{AF37BCFC-842E-4B7D-94F8-335F824D206D}">
      <dgm:prSet/>
      <dgm:spPr/>
      <dgm:t>
        <a:bodyPr/>
        <a:lstStyle/>
        <a:p>
          <a:r>
            <a:rPr lang="en-US" b="1"/>
            <a:t>Viral genomics</a:t>
          </a:r>
          <a:endParaRPr lang="en-US"/>
        </a:p>
      </dgm:t>
    </dgm:pt>
    <dgm:pt modelId="{E90B4538-A52F-46BD-B62A-C4FEAC67AD57}" type="parTrans" cxnId="{AD24E4CE-5FED-4177-AB8B-13BDFBE62BC1}">
      <dgm:prSet/>
      <dgm:spPr/>
      <dgm:t>
        <a:bodyPr/>
        <a:lstStyle/>
        <a:p>
          <a:endParaRPr lang="en-US"/>
        </a:p>
      </dgm:t>
    </dgm:pt>
    <dgm:pt modelId="{1E673DBF-4AE9-4CEC-8280-B1BEE61B5A79}" type="sibTrans" cxnId="{AD24E4CE-5FED-4177-AB8B-13BDFBE62BC1}">
      <dgm:prSet/>
      <dgm:spPr/>
      <dgm:t>
        <a:bodyPr/>
        <a:lstStyle/>
        <a:p>
          <a:endParaRPr lang="en-US"/>
        </a:p>
      </dgm:t>
    </dgm:pt>
    <dgm:pt modelId="{852345B2-711B-4850-872E-9B58E34ADF73}">
      <dgm:prSet/>
      <dgm:spPr>
        <a:solidFill>
          <a:srgbClr val="C00000"/>
        </a:solidFill>
      </dgm:spPr>
      <dgm:t>
        <a:bodyPr/>
        <a:lstStyle/>
        <a:p>
          <a:r>
            <a:rPr lang="en-US" b="1" dirty="0"/>
            <a:t>Viral metagenomics</a:t>
          </a:r>
          <a:endParaRPr lang="en-US" dirty="0"/>
        </a:p>
      </dgm:t>
    </dgm:pt>
    <dgm:pt modelId="{F10E3196-6E9B-455C-9BE9-18528D8FB3BB}" type="parTrans" cxnId="{333CAB2A-AA11-48A7-8839-1A9067573C59}">
      <dgm:prSet/>
      <dgm:spPr/>
      <dgm:t>
        <a:bodyPr/>
        <a:lstStyle/>
        <a:p>
          <a:endParaRPr lang="en-US"/>
        </a:p>
      </dgm:t>
    </dgm:pt>
    <dgm:pt modelId="{01F6C814-7B6E-441F-8FB0-7E17222B798C}" type="sibTrans" cxnId="{333CAB2A-AA11-48A7-8839-1A9067573C59}">
      <dgm:prSet/>
      <dgm:spPr/>
      <dgm:t>
        <a:bodyPr/>
        <a:lstStyle/>
        <a:p>
          <a:endParaRPr lang="en-US"/>
        </a:p>
      </dgm:t>
    </dgm:pt>
    <dgm:pt modelId="{869A99C9-2520-43DD-938E-EEC96D8ADDFB}">
      <dgm:prSet/>
      <dgm:spPr/>
      <dgm:t>
        <a:bodyPr/>
        <a:lstStyle/>
        <a:p>
          <a:r>
            <a:rPr lang="en-US" b="1"/>
            <a:t>Viral Proteomics</a:t>
          </a:r>
          <a:endParaRPr lang="en-US"/>
        </a:p>
      </dgm:t>
    </dgm:pt>
    <dgm:pt modelId="{C59B8FA3-DBF7-4D11-922B-75F5B5625699}" type="parTrans" cxnId="{8891C320-7150-4656-8EA0-93BAF5A4557C}">
      <dgm:prSet/>
      <dgm:spPr/>
      <dgm:t>
        <a:bodyPr/>
        <a:lstStyle/>
        <a:p>
          <a:endParaRPr lang="en-US"/>
        </a:p>
      </dgm:t>
    </dgm:pt>
    <dgm:pt modelId="{62229405-54BA-4920-B810-840A88443D6C}" type="sibTrans" cxnId="{8891C320-7150-4656-8EA0-93BAF5A4557C}">
      <dgm:prSet/>
      <dgm:spPr/>
      <dgm:t>
        <a:bodyPr/>
        <a:lstStyle/>
        <a:p>
          <a:endParaRPr lang="en-US"/>
        </a:p>
      </dgm:t>
    </dgm:pt>
    <dgm:pt modelId="{3AC11D40-51C3-4609-852B-14A61BEA090E}">
      <dgm:prSet/>
      <dgm:spPr/>
      <dgm:t>
        <a:bodyPr/>
        <a:lstStyle/>
        <a:p>
          <a:r>
            <a:rPr lang="en-US" b="1" dirty="0"/>
            <a:t>Host-virus interactions</a:t>
          </a:r>
          <a:endParaRPr lang="en-US" dirty="0"/>
        </a:p>
      </dgm:t>
    </dgm:pt>
    <dgm:pt modelId="{524CA048-F118-4A5A-A877-6048C87DD428}" type="parTrans" cxnId="{5D5DE230-CE0F-40D1-92BC-6ACD6B7F5831}">
      <dgm:prSet/>
      <dgm:spPr/>
      <dgm:t>
        <a:bodyPr/>
        <a:lstStyle/>
        <a:p>
          <a:endParaRPr lang="en-US"/>
        </a:p>
      </dgm:t>
    </dgm:pt>
    <dgm:pt modelId="{3CDD0147-7F2C-430A-B76C-8036719921B2}" type="sibTrans" cxnId="{5D5DE230-CE0F-40D1-92BC-6ACD6B7F5831}">
      <dgm:prSet/>
      <dgm:spPr/>
      <dgm:t>
        <a:bodyPr/>
        <a:lstStyle/>
        <a:p>
          <a:endParaRPr lang="en-US"/>
        </a:p>
      </dgm:t>
    </dgm:pt>
    <dgm:pt modelId="{CB5BEAC7-DFAB-4942-B55C-E955525F7CCE}" type="pres">
      <dgm:prSet presAssocID="{1081A73A-C1FD-4EDF-8E15-0E15891391F0}" presName="linear" presStyleCnt="0">
        <dgm:presLayoutVars>
          <dgm:animLvl val="lvl"/>
          <dgm:resizeHandles val="exact"/>
        </dgm:presLayoutVars>
      </dgm:prSet>
      <dgm:spPr/>
    </dgm:pt>
    <dgm:pt modelId="{9109EBD9-DB91-4BE6-AAC5-3FF076D0B140}" type="pres">
      <dgm:prSet presAssocID="{B68E3001-F611-49A5-98FD-F319FFEDA92F}" presName="parentText" presStyleLbl="node1" presStyleIdx="0" presStyleCnt="6">
        <dgm:presLayoutVars>
          <dgm:chMax val="0"/>
          <dgm:bulletEnabled val="1"/>
        </dgm:presLayoutVars>
      </dgm:prSet>
      <dgm:spPr/>
    </dgm:pt>
    <dgm:pt modelId="{CF124BC2-0AC7-441F-A1D3-761D564136B0}" type="pres">
      <dgm:prSet presAssocID="{ED7A2833-896A-40A4-9B4F-FC8956E79B7F}" presName="spacer" presStyleCnt="0"/>
      <dgm:spPr/>
    </dgm:pt>
    <dgm:pt modelId="{5110A5B0-B1FD-4DBD-B686-705063476D87}" type="pres">
      <dgm:prSet presAssocID="{2D2987CA-66B5-4519-A380-4DBE7C488DC5}" presName="parentText" presStyleLbl="node1" presStyleIdx="1" presStyleCnt="6">
        <dgm:presLayoutVars>
          <dgm:chMax val="0"/>
          <dgm:bulletEnabled val="1"/>
        </dgm:presLayoutVars>
      </dgm:prSet>
      <dgm:spPr/>
    </dgm:pt>
    <dgm:pt modelId="{93CADC13-CF32-4514-8061-3A200CFC6A2F}" type="pres">
      <dgm:prSet presAssocID="{065A6632-C0A9-4F17-9E35-6AF8C94BABC9}" presName="spacer" presStyleCnt="0"/>
      <dgm:spPr/>
    </dgm:pt>
    <dgm:pt modelId="{1577CE40-1066-4FCC-80FA-011A974DC2EA}" type="pres">
      <dgm:prSet presAssocID="{AF37BCFC-842E-4B7D-94F8-335F824D206D}" presName="parentText" presStyleLbl="node1" presStyleIdx="2" presStyleCnt="6">
        <dgm:presLayoutVars>
          <dgm:chMax val="0"/>
          <dgm:bulletEnabled val="1"/>
        </dgm:presLayoutVars>
      </dgm:prSet>
      <dgm:spPr/>
    </dgm:pt>
    <dgm:pt modelId="{CD3BD623-0677-4B1E-A7BC-4FE2480AE026}" type="pres">
      <dgm:prSet presAssocID="{1E673DBF-4AE9-4CEC-8280-B1BEE61B5A79}" presName="spacer" presStyleCnt="0"/>
      <dgm:spPr/>
    </dgm:pt>
    <dgm:pt modelId="{1A8F1137-7668-4E70-A613-544EC31D3E64}" type="pres">
      <dgm:prSet presAssocID="{852345B2-711B-4850-872E-9B58E34ADF73}" presName="parentText" presStyleLbl="node1" presStyleIdx="3" presStyleCnt="6">
        <dgm:presLayoutVars>
          <dgm:chMax val="0"/>
          <dgm:bulletEnabled val="1"/>
        </dgm:presLayoutVars>
      </dgm:prSet>
      <dgm:spPr/>
    </dgm:pt>
    <dgm:pt modelId="{5BBD9654-B640-4096-897E-895B21E78701}" type="pres">
      <dgm:prSet presAssocID="{01F6C814-7B6E-441F-8FB0-7E17222B798C}" presName="spacer" presStyleCnt="0"/>
      <dgm:spPr/>
    </dgm:pt>
    <dgm:pt modelId="{DEA6C6B6-013F-4747-B03F-2F4C985135A5}" type="pres">
      <dgm:prSet presAssocID="{869A99C9-2520-43DD-938E-EEC96D8ADDFB}" presName="parentText" presStyleLbl="node1" presStyleIdx="4" presStyleCnt="6">
        <dgm:presLayoutVars>
          <dgm:chMax val="0"/>
          <dgm:bulletEnabled val="1"/>
        </dgm:presLayoutVars>
      </dgm:prSet>
      <dgm:spPr/>
    </dgm:pt>
    <dgm:pt modelId="{FC40475A-6C1B-4A92-93B4-F1257684AB98}" type="pres">
      <dgm:prSet presAssocID="{62229405-54BA-4920-B810-840A88443D6C}" presName="spacer" presStyleCnt="0"/>
      <dgm:spPr/>
    </dgm:pt>
    <dgm:pt modelId="{5FC27AEE-D305-4632-AA5B-10940286912E}" type="pres">
      <dgm:prSet presAssocID="{3AC11D40-51C3-4609-852B-14A61BEA090E}" presName="parentText" presStyleLbl="node1" presStyleIdx="5" presStyleCnt="6">
        <dgm:presLayoutVars>
          <dgm:chMax val="0"/>
          <dgm:bulletEnabled val="1"/>
        </dgm:presLayoutVars>
      </dgm:prSet>
      <dgm:spPr/>
    </dgm:pt>
  </dgm:ptLst>
  <dgm:cxnLst>
    <dgm:cxn modelId="{58AD3016-02C5-45BD-86CB-00C635DAB3DB}" type="presOf" srcId="{3AC11D40-51C3-4609-852B-14A61BEA090E}" destId="{5FC27AEE-D305-4632-AA5B-10940286912E}" srcOrd="0" destOrd="0" presId="urn:microsoft.com/office/officeart/2005/8/layout/vList2"/>
    <dgm:cxn modelId="{8891C320-7150-4656-8EA0-93BAF5A4557C}" srcId="{1081A73A-C1FD-4EDF-8E15-0E15891391F0}" destId="{869A99C9-2520-43DD-938E-EEC96D8ADDFB}" srcOrd="4" destOrd="0" parTransId="{C59B8FA3-DBF7-4D11-922B-75F5B5625699}" sibTransId="{62229405-54BA-4920-B810-840A88443D6C}"/>
    <dgm:cxn modelId="{B2164023-042C-457F-9067-2B83430798DC}" type="presOf" srcId="{1081A73A-C1FD-4EDF-8E15-0E15891391F0}" destId="{CB5BEAC7-DFAB-4942-B55C-E955525F7CCE}" srcOrd="0" destOrd="0" presId="urn:microsoft.com/office/officeart/2005/8/layout/vList2"/>
    <dgm:cxn modelId="{333CAB2A-AA11-48A7-8839-1A9067573C59}" srcId="{1081A73A-C1FD-4EDF-8E15-0E15891391F0}" destId="{852345B2-711B-4850-872E-9B58E34ADF73}" srcOrd="3" destOrd="0" parTransId="{F10E3196-6E9B-455C-9BE9-18528D8FB3BB}" sibTransId="{01F6C814-7B6E-441F-8FB0-7E17222B798C}"/>
    <dgm:cxn modelId="{5D5DE230-CE0F-40D1-92BC-6ACD6B7F5831}" srcId="{1081A73A-C1FD-4EDF-8E15-0E15891391F0}" destId="{3AC11D40-51C3-4609-852B-14A61BEA090E}" srcOrd="5" destOrd="0" parTransId="{524CA048-F118-4A5A-A877-6048C87DD428}" sibTransId="{3CDD0147-7F2C-430A-B76C-8036719921B2}"/>
    <dgm:cxn modelId="{26FF6970-3B27-4146-A7C5-CA0DBF27DAC7}" type="presOf" srcId="{2D2987CA-66B5-4519-A380-4DBE7C488DC5}" destId="{5110A5B0-B1FD-4DBD-B686-705063476D87}" srcOrd="0" destOrd="0" presId="urn:microsoft.com/office/officeart/2005/8/layout/vList2"/>
    <dgm:cxn modelId="{241AB670-B1E6-4170-B993-48C16D25FD58}" type="presOf" srcId="{B68E3001-F611-49A5-98FD-F319FFEDA92F}" destId="{9109EBD9-DB91-4BE6-AAC5-3FF076D0B140}" srcOrd="0" destOrd="0" presId="urn:microsoft.com/office/officeart/2005/8/layout/vList2"/>
    <dgm:cxn modelId="{28691276-1C42-49C4-8CFC-B2D72BB40120}" type="presOf" srcId="{AF37BCFC-842E-4B7D-94F8-335F824D206D}" destId="{1577CE40-1066-4FCC-80FA-011A974DC2EA}" srcOrd="0" destOrd="0" presId="urn:microsoft.com/office/officeart/2005/8/layout/vList2"/>
    <dgm:cxn modelId="{CBADA776-55D6-44A9-BF80-A8573DDF168B}" type="presOf" srcId="{869A99C9-2520-43DD-938E-EEC96D8ADDFB}" destId="{DEA6C6B6-013F-4747-B03F-2F4C985135A5}" srcOrd="0" destOrd="0" presId="urn:microsoft.com/office/officeart/2005/8/layout/vList2"/>
    <dgm:cxn modelId="{B9EA4482-DD55-4855-A4B9-3E784B7F774B}" srcId="{1081A73A-C1FD-4EDF-8E15-0E15891391F0}" destId="{2D2987CA-66B5-4519-A380-4DBE7C488DC5}" srcOrd="1" destOrd="0" parTransId="{D6FF0F49-E0EE-4642-A78F-E8159711096D}" sibTransId="{065A6632-C0A9-4F17-9E35-6AF8C94BABC9}"/>
    <dgm:cxn modelId="{5F07DFA6-86DC-4EF4-A64C-BC6175D9B4DC}" srcId="{1081A73A-C1FD-4EDF-8E15-0E15891391F0}" destId="{B68E3001-F611-49A5-98FD-F319FFEDA92F}" srcOrd="0" destOrd="0" parTransId="{078C4934-033F-4995-8BB2-52290A4FC0D2}" sibTransId="{ED7A2833-896A-40A4-9B4F-FC8956E79B7F}"/>
    <dgm:cxn modelId="{ED7F04AD-A10B-4EAA-B0DC-9C83DCD875A7}" type="presOf" srcId="{852345B2-711B-4850-872E-9B58E34ADF73}" destId="{1A8F1137-7668-4E70-A613-544EC31D3E64}" srcOrd="0" destOrd="0" presId="urn:microsoft.com/office/officeart/2005/8/layout/vList2"/>
    <dgm:cxn modelId="{AD24E4CE-5FED-4177-AB8B-13BDFBE62BC1}" srcId="{1081A73A-C1FD-4EDF-8E15-0E15891391F0}" destId="{AF37BCFC-842E-4B7D-94F8-335F824D206D}" srcOrd="2" destOrd="0" parTransId="{E90B4538-A52F-46BD-B62A-C4FEAC67AD57}" sibTransId="{1E673DBF-4AE9-4CEC-8280-B1BEE61B5A79}"/>
    <dgm:cxn modelId="{3CBEA577-A251-47F7-9B0A-6CB262F558F7}" type="presParOf" srcId="{CB5BEAC7-DFAB-4942-B55C-E955525F7CCE}" destId="{9109EBD9-DB91-4BE6-AAC5-3FF076D0B140}" srcOrd="0" destOrd="0" presId="urn:microsoft.com/office/officeart/2005/8/layout/vList2"/>
    <dgm:cxn modelId="{02CE4758-9789-4581-B9CA-5CEF560DB347}" type="presParOf" srcId="{CB5BEAC7-DFAB-4942-B55C-E955525F7CCE}" destId="{CF124BC2-0AC7-441F-A1D3-761D564136B0}" srcOrd="1" destOrd="0" presId="urn:microsoft.com/office/officeart/2005/8/layout/vList2"/>
    <dgm:cxn modelId="{36FDC654-46F9-43DA-B0D2-66B6DFDD74BB}" type="presParOf" srcId="{CB5BEAC7-DFAB-4942-B55C-E955525F7CCE}" destId="{5110A5B0-B1FD-4DBD-B686-705063476D87}" srcOrd="2" destOrd="0" presId="urn:microsoft.com/office/officeart/2005/8/layout/vList2"/>
    <dgm:cxn modelId="{0DC59CF6-1331-48CC-9C50-F7673A1C7C9D}" type="presParOf" srcId="{CB5BEAC7-DFAB-4942-B55C-E955525F7CCE}" destId="{93CADC13-CF32-4514-8061-3A200CFC6A2F}" srcOrd="3" destOrd="0" presId="urn:microsoft.com/office/officeart/2005/8/layout/vList2"/>
    <dgm:cxn modelId="{3143ABB0-6240-4D4B-9229-49235D010A86}" type="presParOf" srcId="{CB5BEAC7-DFAB-4942-B55C-E955525F7CCE}" destId="{1577CE40-1066-4FCC-80FA-011A974DC2EA}" srcOrd="4" destOrd="0" presId="urn:microsoft.com/office/officeart/2005/8/layout/vList2"/>
    <dgm:cxn modelId="{2D4EA6CF-EB78-48CA-BC7C-8B2DF5570580}" type="presParOf" srcId="{CB5BEAC7-DFAB-4942-B55C-E955525F7CCE}" destId="{CD3BD623-0677-4B1E-A7BC-4FE2480AE026}" srcOrd="5" destOrd="0" presId="urn:microsoft.com/office/officeart/2005/8/layout/vList2"/>
    <dgm:cxn modelId="{BCDA7C05-EA5A-491F-9E25-17FC1C8A3984}" type="presParOf" srcId="{CB5BEAC7-DFAB-4942-B55C-E955525F7CCE}" destId="{1A8F1137-7668-4E70-A613-544EC31D3E64}" srcOrd="6" destOrd="0" presId="urn:microsoft.com/office/officeart/2005/8/layout/vList2"/>
    <dgm:cxn modelId="{1BE5EE07-E6EF-427D-9E82-7B59162D75C8}" type="presParOf" srcId="{CB5BEAC7-DFAB-4942-B55C-E955525F7CCE}" destId="{5BBD9654-B640-4096-897E-895B21E78701}" srcOrd="7" destOrd="0" presId="urn:microsoft.com/office/officeart/2005/8/layout/vList2"/>
    <dgm:cxn modelId="{6FF578CC-8182-4AE0-9EBA-6D8EC9FB7433}" type="presParOf" srcId="{CB5BEAC7-DFAB-4942-B55C-E955525F7CCE}" destId="{DEA6C6B6-013F-4747-B03F-2F4C985135A5}" srcOrd="8" destOrd="0" presId="urn:microsoft.com/office/officeart/2005/8/layout/vList2"/>
    <dgm:cxn modelId="{4E1A5364-4A4B-4139-A29F-E17B88079A2E}" type="presParOf" srcId="{CB5BEAC7-DFAB-4942-B55C-E955525F7CCE}" destId="{FC40475A-6C1B-4A92-93B4-F1257684AB98}" srcOrd="9" destOrd="0" presId="urn:microsoft.com/office/officeart/2005/8/layout/vList2"/>
    <dgm:cxn modelId="{38318533-625C-40C2-AE44-C20F641AB2C8}" type="presParOf" srcId="{CB5BEAC7-DFAB-4942-B55C-E955525F7CCE}" destId="{5FC27AEE-D305-4632-AA5B-10940286912E}"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C4DD042-08FA-4957-8163-C648BA045E2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17FE8FC7-F2EF-4354-B8F6-DD36AB85FDD7}">
      <dgm:prSet/>
      <dgm:spPr/>
      <dgm:t>
        <a:bodyPr/>
        <a:lstStyle/>
        <a:p>
          <a:r>
            <a:rPr lang="fr-CH"/>
            <a:t>Reads mapped againts curated database provide accurate results.</a:t>
          </a:r>
          <a:endParaRPr lang="en-US"/>
        </a:p>
      </dgm:t>
    </dgm:pt>
    <dgm:pt modelId="{93D589ED-C494-4816-82F8-2ED2EBCDD775}" type="parTrans" cxnId="{38610831-FA44-4333-916F-2703F898021A}">
      <dgm:prSet/>
      <dgm:spPr/>
      <dgm:t>
        <a:bodyPr/>
        <a:lstStyle/>
        <a:p>
          <a:endParaRPr lang="en-US"/>
        </a:p>
      </dgm:t>
    </dgm:pt>
    <dgm:pt modelId="{D1C718DA-0C0A-4976-901C-8AF472A762BE}" type="sibTrans" cxnId="{38610831-FA44-4333-916F-2703F898021A}">
      <dgm:prSet/>
      <dgm:spPr/>
      <dgm:t>
        <a:bodyPr/>
        <a:lstStyle/>
        <a:p>
          <a:endParaRPr lang="en-US"/>
        </a:p>
      </dgm:t>
    </dgm:pt>
    <dgm:pt modelId="{BB62C898-02F2-4D3D-94B6-D0417F409119}">
      <dgm:prSet/>
      <dgm:spPr/>
      <dgm:t>
        <a:bodyPr/>
        <a:lstStyle/>
        <a:p>
          <a:r>
            <a:rPr lang="en-US"/>
            <a:t>Although more time-consuming, a de novo approach is recommended in virus discovery</a:t>
          </a:r>
        </a:p>
      </dgm:t>
    </dgm:pt>
    <dgm:pt modelId="{B95D0EA2-16C4-49B6-BD8E-36C89BE642B4}" type="parTrans" cxnId="{879C1EC9-91E1-46D2-AF1A-DCCB3DFB89DE}">
      <dgm:prSet/>
      <dgm:spPr/>
      <dgm:t>
        <a:bodyPr/>
        <a:lstStyle/>
        <a:p>
          <a:endParaRPr lang="en-US"/>
        </a:p>
      </dgm:t>
    </dgm:pt>
    <dgm:pt modelId="{261DB439-C96E-407B-90C0-55F302D55D74}" type="sibTrans" cxnId="{879C1EC9-91E1-46D2-AF1A-DCCB3DFB89DE}">
      <dgm:prSet/>
      <dgm:spPr/>
      <dgm:t>
        <a:bodyPr/>
        <a:lstStyle/>
        <a:p>
          <a:endParaRPr lang="en-US"/>
        </a:p>
      </dgm:t>
    </dgm:pt>
    <dgm:pt modelId="{7E167833-B1BA-4F62-8F21-EC8633C875FF}">
      <dgm:prSet/>
      <dgm:spPr/>
      <dgm:t>
        <a:bodyPr/>
        <a:lstStyle/>
        <a:p>
          <a:r>
            <a:rPr lang="fr-CH"/>
            <a:t>Clinical metagenomics may reveal new human virus entities</a:t>
          </a:r>
          <a:endParaRPr lang="en-US"/>
        </a:p>
      </dgm:t>
    </dgm:pt>
    <dgm:pt modelId="{5C6417FD-2566-4762-A590-289A3C16B022}" type="parTrans" cxnId="{D0BB5412-2905-4232-A31C-6B598A7A5D55}">
      <dgm:prSet/>
      <dgm:spPr/>
      <dgm:t>
        <a:bodyPr/>
        <a:lstStyle/>
        <a:p>
          <a:endParaRPr lang="en-US"/>
        </a:p>
      </dgm:t>
    </dgm:pt>
    <dgm:pt modelId="{0E34D195-6C8C-440D-9954-0906A7C0A799}" type="sibTrans" cxnId="{D0BB5412-2905-4232-A31C-6B598A7A5D55}">
      <dgm:prSet/>
      <dgm:spPr/>
      <dgm:t>
        <a:bodyPr/>
        <a:lstStyle/>
        <a:p>
          <a:endParaRPr lang="en-US"/>
        </a:p>
      </dgm:t>
    </dgm:pt>
    <dgm:pt modelId="{7C463162-58EC-489E-9645-42F7798C5C27}" type="pres">
      <dgm:prSet presAssocID="{2C4DD042-08FA-4957-8163-C648BA045E2D}" presName="linear" presStyleCnt="0">
        <dgm:presLayoutVars>
          <dgm:animLvl val="lvl"/>
          <dgm:resizeHandles val="exact"/>
        </dgm:presLayoutVars>
      </dgm:prSet>
      <dgm:spPr/>
    </dgm:pt>
    <dgm:pt modelId="{441C9DB1-825B-4AD8-B4BB-D99419B5417D}" type="pres">
      <dgm:prSet presAssocID="{17FE8FC7-F2EF-4354-B8F6-DD36AB85FDD7}" presName="parentText" presStyleLbl="node1" presStyleIdx="0" presStyleCnt="3">
        <dgm:presLayoutVars>
          <dgm:chMax val="0"/>
          <dgm:bulletEnabled val="1"/>
        </dgm:presLayoutVars>
      </dgm:prSet>
      <dgm:spPr/>
    </dgm:pt>
    <dgm:pt modelId="{5B94347B-EDBD-40D6-A7A0-5F23BB7DF493}" type="pres">
      <dgm:prSet presAssocID="{D1C718DA-0C0A-4976-901C-8AF472A762BE}" presName="spacer" presStyleCnt="0"/>
      <dgm:spPr/>
    </dgm:pt>
    <dgm:pt modelId="{AF756BFD-33AF-4764-A3A3-7BB15D89F202}" type="pres">
      <dgm:prSet presAssocID="{BB62C898-02F2-4D3D-94B6-D0417F409119}" presName="parentText" presStyleLbl="node1" presStyleIdx="1" presStyleCnt="3">
        <dgm:presLayoutVars>
          <dgm:chMax val="0"/>
          <dgm:bulletEnabled val="1"/>
        </dgm:presLayoutVars>
      </dgm:prSet>
      <dgm:spPr/>
    </dgm:pt>
    <dgm:pt modelId="{AA89ED56-4F9C-4733-9693-DC399EA05E9A}" type="pres">
      <dgm:prSet presAssocID="{261DB439-C96E-407B-90C0-55F302D55D74}" presName="spacer" presStyleCnt="0"/>
      <dgm:spPr/>
    </dgm:pt>
    <dgm:pt modelId="{7F160988-921A-47C4-B92B-D15C5896EB88}" type="pres">
      <dgm:prSet presAssocID="{7E167833-B1BA-4F62-8F21-EC8633C875FF}" presName="parentText" presStyleLbl="node1" presStyleIdx="2" presStyleCnt="3">
        <dgm:presLayoutVars>
          <dgm:chMax val="0"/>
          <dgm:bulletEnabled val="1"/>
        </dgm:presLayoutVars>
      </dgm:prSet>
      <dgm:spPr/>
    </dgm:pt>
  </dgm:ptLst>
  <dgm:cxnLst>
    <dgm:cxn modelId="{AD6CFB0C-FD0C-433B-952E-83D2372DECA9}" type="presOf" srcId="{BB62C898-02F2-4D3D-94B6-D0417F409119}" destId="{AF756BFD-33AF-4764-A3A3-7BB15D89F202}" srcOrd="0" destOrd="0" presId="urn:microsoft.com/office/officeart/2005/8/layout/vList2"/>
    <dgm:cxn modelId="{D0BB5412-2905-4232-A31C-6B598A7A5D55}" srcId="{2C4DD042-08FA-4957-8163-C648BA045E2D}" destId="{7E167833-B1BA-4F62-8F21-EC8633C875FF}" srcOrd="2" destOrd="0" parTransId="{5C6417FD-2566-4762-A590-289A3C16B022}" sibTransId="{0E34D195-6C8C-440D-9954-0906A7C0A799}"/>
    <dgm:cxn modelId="{38610831-FA44-4333-916F-2703F898021A}" srcId="{2C4DD042-08FA-4957-8163-C648BA045E2D}" destId="{17FE8FC7-F2EF-4354-B8F6-DD36AB85FDD7}" srcOrd="0" destOrd="0" parTransId="{93D589ED-C494-4816-82F8-2ED2EBCDD775}" sibTransId="{D1C718DA-0C0A-4976-901C-8AF472A762BE}"/>
    <dgm:cxn modelId="{A5D10C51-23B8-4326-AF93-4720713CC526}" type="presOf" srcId="{2C4DD042-08FA-4957-8163-C648BA045E2D}" destId="{7C463162-58EC-489E-9645-42F7798C5C27}" srcOrd="0" destOrd="0" presId="urn:microsoft.com/office/officeart/2005/8/layout/vList2"/>
    <dgm:cxn modelId="{EF9C2C84-D16F-4203-9AE7-C5E1AD2F056B}" type="presOf" srcId="{17FE8FC7-F2EF-4354-B8F6-DD36AB85FDD7}" destId="{441C9DB1-825B-4AD8-B4BB-D99419B5417D}" srcOrd="0" destOrd="0" presId="urn:microsoft.com/office/officeart/2005/8/layout/vList2"/>
    <dgm:cxn modelId="{7A6AD298-1323-4704-8353-B7E60A0DC047}" type="presOf" srcId="{7E167833-B1BA-4F62-8F21-EC8633C875FF}" destId="{7F160988-921A-47C4-B92B-D15C5896EB88}" srcOrd="0" destOrd="0" presId="urn:microsoft.com/office/officeart/2005/8/layout/vList2"/>
    <dgm:cxn modelId="{879C1EC9-91E1-46D2-AF1A-DCCB3DFB89DE}" srcId="{2C4DD042-08FA-4957-8163-C648BA045E2D}" destId="{BB62C898-02F2-4D3D-94B6-D0417F409119}" srcOrd="1" destOrd="0" parTransId="{B95D0EA2-16C4-49B6-BD8E-36C89BE642B4}" sibTransId="{261DB439-C96E-407B-90C0-55F302D55D74}"/>
    <dgm:cxn modelId="{1521A5A7-FA1C-4FE2-9A25-B16427F6A7D9}" type="presParOf" srcId="{7C463162-58EC-489E-9645-42F7798C5C27}" destId="{441C9DB1-825B-4AD8-B4BB-D99419B5417D}" srcOrd="0" destOrd="0" presId="urn:microsoft.com/office/officeart/2005/8/layout/vList2"/>
    <dgm:cxn modelId="{FD04DC29-D36D-412C-A36C-224FC19B8F88}" type="presParOf" srcId="{7C463162-58EC-489E-9645-42F7798C5C27}" destId="{5B94347B-EDBD-40D6-A7A0-5F23BB7DF493}" srcOrd="1" destOrd="0" presId="urn:microsoft.com/office/officeart/2005/8/layout/vList2"/>
    <dgm:cxn modelId="{442E7597-D74A-4EF0-9CD9-6900B977B3CE}" type="presParOf" srcId="{7C463162-58EC-489E-9645-42F7798C5C27}" destId="{AF756BFD-33AF-4764-A3A3-7BB15D89F202}" srcOrd="2" destOrd="0" presId="urn:microsoft.com/office/officeart/2005/8/layout/vList2"/>
    <dgm:cxn modelId="{F682CDED-FECD-4BD3-B013-DB72BA8F0D54}" type="presParOf" srcId="{7C463162-58EC-489E-9645-42F7798C5C27}" destId="{AA89ED56-4F9C-4733-9693-DC399EA05E9A}" srcOrd="3" destOrd="0" presId="urn:microsoft.com/office/officeart/2005/8/layout/vList2"/>
    <dgm:cxn modelId="{0F62AF3A-3A0F-46B4-9F2E-3B97F06A3C90}" type="presParOf" srcId="{7C463162-58EC-489E-9645-42F7798C5C27}" destId="{7F160988-921A-47C4-B92B-D15C5896EB8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081A73A-C1FD-4EDF-8E15-0E15891391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68E3001-F611-49A5-98FD-F319FFEDA92F}">
      <dgm:prSet/>
      <dgm:spPr/>
      <dgm:t>
        <a:bodyPr/>
        <a:lstStyle/>
        <a:p>
          <a:r>
            <a:rPr lang="en-US" b="1" dirty="0"/>
            <a:t>Generalities</a:t>
          </a:r>
          <a:endParaRPr lang="en-US" dirty="0"/>
        </a:p>
      </dgm:t>
    </dgm:pt>
    <dgm:pt modelId="{078C4934-033F-4995-8BB2-52290A4FC0D2}" type="parTrans" cxnId="{5F07DFA6-86DC-4EF4-A64C-BC6175D9B4DC}">
      <dgm:prSet/>
      <dgm:spPr/>
      <dgm:t>
        <a:bodyPr/>
        <a:lstStyle/>
        <a:p>
          <a:endParaRPr lang="en-US"/>
        </a:p>
      </dgm:t>
    </dgm:pt>
    <dgm:pt modelId="{ED7A2833-896A-40A4-9B4F-FC8956E79B7F}" type="sibTrans" cxnId="{5F07DFA6-86DC-4EF4-A64C-BC6175D9B4DC}">
      <dgm:prSet/>
      <dgm:spPr/>
      <dgm:t>
        <a:bodyPr/>
        <a:lstStyle/>
        <a:p>
          <a:endParaRPr lang="en-US"/>
        </a:p>
      </dgm:t>
    </dgm:pt>
    <dgm:pt modelId="{2D2987CA-66B5-4519-A380-4DBE7C488DC5}">
      <dgm:prSet/>
      <dgm:spPr/>
      <dgm:t>
        <a:bodyPr/>
        <a:lstStyle/>
        <a:p>
          <a:r>
            <a:rPr lang="en-US" b="1"/>
            <a:t>Virus resources/database</a:t>
          </a:r>
          <a:endParaRPr lang="en-US"/>
        </a:p>
      </dgm:t>
    </dgm:pt>
    <dgm:pt modelId="{D6FF0F49-E0EE-4642-A78F-E8159711096D}" type="parTrans" cxnId="{B9EA4482-DD55-4855-A4B9-3E784B7F774B}">
      <dgm:prSet/>
      <dgm:spPr/>
      <dgm:t>
        <a:bodyPr/>
        <a:lstStyle/>
        <a:p>
          <a:endParaRPr lang="en-US"/>
        </a:p>
      </dgm:t>
    </dgm:pt>
    <dgm:pt modelId="{065A6632-C0A9-4F17-9E35-6AF8C94BABC9}" type="sibTrans" cxnId="{B9EA4482-DD55-4855-A4B9-3E784B7F774B}">
      <dgm:prSet/>
      <dgm:spPr/>
      <dgm:t>
        <a:bodyPr/>
        <a:lstStyle/>
        <a:p>
          <a:endParaRPr lang="en-US"/>
        </a:p>
      </dgm:t>
    </dgm:pt>
    <dgm:pt modelId="{AF37BCFC-842E-4B7D-94F8-335F824D206D}">
      <dgm:prSet/>
      <dgm:spPr/>
      <dgm:t>
        <a:bodyPr/>
        <a:lstStyle/>
        <a:p>
          <a:r>
            <a:rPr lang="en-US" b="1"/>
            <a:t>Viral genomics</a:t>
          </a:r>
          <a:endParaRPr lang="en-US"/>
        </a:p>
      </dgm:t>
    </dgm:pt>
    <dgm:pt modelId="{E90B4538-A52F-46BD-B62A-C4FEAC67AD57}" type="parTrans" cxnId="{AD24E4CE-5FED-4177-AB8B-13BDFBE62BC1}">
      <dgm:prSet/>
      <dgm:spPr/>
      <dgm:t>
        <a:bodyPr/>
        <a:lstStyle/>
        <a:p>
          <a:endParaRPr lang="en-US"/>
        </a:p>
      </dgm:t>
    </dgm:pt>
    <dgm:pt modelId="{1E673DBF-4AE9-4CEC-8280-B1BEE61B5A79}" type="sibTrans" cxnId="{AD24E4CE-5FED-4177-AB8B-13BDFBE62BC1}">
      <dgm:prSet/>
      <dgm:spPr/>
      <dgm:t>
        <a:bodyPr/>
        <a:lstStyle/>
        <a:p>
          <a:endParaRPr lang="en-US"/>
        </a:p>
      </dgm:t>
    </dgm:pt>
    <dgm:pt modelId="{852345B2-711B-4850-872E-9B58E34ADF73}">
      <dgm:prSet/>
      <dgm:spPr/>
      <dgm:t>
        <a:bodyPr/>
        <a:lstStyle/>
        <a:p>
          <a:r>
            <a:rPr lang="en-US" b="1" dirty="0"/>
            <a:t>Viral metagenomics</a:t>
          </a:r>
          <a:endParaRPr lang="en-US" dirty="0"/>
        </a:p>
      </dgm:t>
    </dgm:pt>
    <dgm:pt modelId="{F10E3196-6E9B-455C-9BE9-18528D8FB3BB}" type="parTrans" cxnId="{333CAB2A-AA11-48A7-8839-1A9067573C59}">
      <dgm:prSet/>
      <dgm:spPr/>
      <dgm:t>
        <a:bodyPr/>
        <a:lstStyle/>
        <a:p>
          <a:endParaRPr lang="en-US"/>
        </a:p>
      </dgm:t>
    </dgm:pt>
    <dgm:pt modelId="{01F6C814-7B6E-441F-8FB0-7E17222B798C}" type="sibTrans" cxnId="{333CAB2A-AA11-48A7-8839-1A9067573C59}">
      <dgm:prSet/>
      <dgm:spPr/>
      <dgm:t>
        <a:bodyPr/>
        <a:lstStyle/>
        <a:p>
          <a:endParaRPr lang="en-US"/>
        </a:p>
      </dgm:t>
    </dgm:pt>
    <dgm:pt modelId="{869A99C9-2520-43DD-938E-EEC96D8ADDFB}">
      <dgm:prSet/>
      <dgm:spPr>
        <a:solidFill>
          <a:srgbClr val="C00000"/>
        </a:solidFill>
      </dgm:spPr>
      <dgm:t>
        <a:bodyPr/>
        <a:lstStyle/>
        <a:p>
          <a:r>
            <a:rPr lang="en-US" b="1"/>
            <a:t>Viral Proteomics</a:t>
          </a:r>
          <a:endParaRPr lang="en-US"/>
        </a:p>
      </dgm:t>
    </dgm:pt>
    <dgm:pt modelId="{C59B8FA3-DBF7-4D11-922B-75F5B5625699}" type="parTrans" cxnId="{8891C320-7150-4656-8EA0-93BAF5A4557C}">
      <dgm:prSet/>
      <dgm:spPr/>
      <dgm:t>
        <a:bodyPr/>
        <a:lstStyle/>
        <a:p>
          <a:endParaRPr lang="en-US"/>
        </a:p>
      </dgm:t>
    </dgm:pt>
    <dgm:pt modelId="{62229405-54BA-4920-B810-840A88443D6C}" type="sibTrans" cxnId="{8891C320-7150-4656-8EA0-93BAF5A4557C}">
      <dgm:prSet/>
      <dgm:spPr/>
      <dgm:t>
        <a:bodyPr/>
        <a:lstStyle/>
        <a:p>
          <a:endParaRPr lang="en-US"/>
        </a:p>
      </dgm:t>
    </dgm:pt>
    <dgm:pt modelId="{3AC11D40-51C3-4609-852B-14A61BEA090E}">
      <dgm:prSet/>
      <dgm:spPr/>
      <dgm:t>
        <a:bodyPr/>
        <a:lstStyle/>
        <a:p>
          <a:r>
            <a:rPr lang="en-US" b="1" dirty="0"/>
            <a:t>Host-virus interactions</a:t>
          </a:r>
          <a:endParaRPr lang="en-US" dirty="0"/>
        </a:p>
      </dgm:t>
    </dgm:pt>
    <dgm:pt modelId="{524CA048-F118-4A5A-A877-6048C87DD428}" type="parTrans" cxnId="{5D5DE230-CE0F-40D1-92BC-6ACD6B7F5831}">
      <dgm:prSet/>
      <dgm:spPr/>
      <dgm:t>
        <a:bodyPr/>
        <a:lstStyle/>
        <a:p>
          <a:endParaRPr lang="en-US"/>
        </a:p>
      </dgm:t>
    </dgm:pt>
    <dgm:pt modelId="{3CDD0147-7F2C-430A-B76C-8036719921B2}" type="sibTrans" cxnId="{5D5DE230-CE0F-40D1-92BC-6ACD6B7F5831}">
      <dgm:prSet/>
      <dgm:spPr/>
      <dgm:t>
        <a:bodyPr/>
        <a:lstStyle/>
        <a:p>
          <a:endParaRPr lang="en-US"/>
        </a:p>
      </dgm:t>
    </dgm:pt>
    <dgm:pt modelId="{CB5BEAC7-DFAB-4942-B55C-E955525F7CCE}" type="pres">
      <dgm:prSet presAssocID="{1081A73A-C1FD-4EDF-8E15-0E15891391F0}" presName="linear" presStyleCnt="0">
        <dgm:presLayoutVars>
          <dgm:animLvl val="lvl"/>
          <dgm:resizeHandles val="exact"/>
        </dgm:presLayoutVars>
      </dgm:prSet>
      <dgm:spPr/>
    </dgm:pt>
    <dgm:pt modelId="{9109EBD9-DB91-4BE6-AAC5-3FF076D0B140}" type="pres">
      <dgm:prSet presAssocID="{B68E3001-F611-49A5-98FD-F319FFEDA92F}" presName="parentText" presStyleLbl="node1" presStyleIdx="0" presStyleCnt="6">
        <dgm:presLayoutVars>
          <dgm:chMax val="0"/>
          <dgm:bulletEnabled val="1"/>
        </dgm:presLayoutVars>
      </dgm:prSet>
      <dgm:spPr/>
    </dgm:pt>
    <dgm:pt modelId="{CF124BC2-0AC7-441F-A1D3-761D564136B0}" type="pres">
      <dgm:prSet presAssocID="{ED7A2833-896A-40A4-9B4F-FC8956E79B7F}" presName="spacer" presStyleCnt="0"/>
      <dgm:spPr/>
    </dgm:pt>
    <dgm:pt modelId="{5110A5B0-B1FD-4DBD-B686-705063476D87}" type="pres">
      <dgm:prSet presAssocID="{2D2987CA-66B5-4519-A380-4DBE7C488DC5}" presName="parentText" presStyleLbl="node1" presStyleIdx="1" presStyleCnt="6">
        <dgm:presLayoutVars>
          <dgm:chMax val="0"/>
          <dgm:bulletEnabled val="1"/>
        </dgm:presLayoutVars>
      </dgm:prSet>
      <dgm:spPr/>
    </dgm:pt>
    <dgm:pt modelId="{93CADC13-CF32-4514-8061-3A200CFC6A2F}" type="pres">
      <dgm:prSet presAssocID="{065A6632-C0A9-4F17-9E35-6AF8C94BABC9}" presName="spacer" presStyleCnt="0"/>
      <dgm:spPr/>
    </dgm:pt>
    <dgm:pt modelId="{1577CE40-1066-4FCC-80FA-011A974DC2EA}" type="pres">
      <dgm:prSet presAssocID="{AF37BCFC-842E-4B7D-94F8-335F824D206D}" presName="parentText" presStyleLbl="node1" presStyleIdx="2" presStyleCnt="6">
        <dgm:presLayoutVars>
          <dgm:chMax val="0"/>
          <dgm:bulletEnabled val="1"/>
        </dgm:presLayoutVars>
      </dgm:prSet>
      <dgm:spPr/>
    </dgm:pt>
    <dgm:pt modelId="{CD3BD623-0677-4B1E-A7BC-4FE2480AE026}" type="pres">
      <dgm:prSet presAssocID="{1E673DBF-4AE9-4CEC-8280-B1BEE61B5A79}" presName="spacer" presStyleCnt="0"/>
      <dgm:spPr/>
    </dgm:pt>
    <dgm:pt modelId="{1A8F1137-7668-4E70-A613-544EC31D3E64}" type="pres">
      <dgm:prSet presAssocID="{852345B2-711B-4850-872E-9B58E34ADF73}" presName="parentText" presStyleLbl="node1" presStyleIdx="3" presStyleCnt="6">
        <dgm:presLayoutVars>
          <dgm:chMax val="0"/>
          <dgm:bulletEnabled val="1"/>
        </dgm:presLayoutVars>
      </dgm:prSet>
      <dgm:spPr/>
    </dgm:pt>
    <dgm:pt modelId="{5BBD9654-B640-4096-897E-895B21E78701}" type="pres">
      <dgm:prSet presAssocID="{01F6C814-7B6E-441F-8FB0-7E17222B798C}" presName="spacer" presStyleCnt="0"/>
      <dgm:spPr/>
    </dgm:pt>
    <dgm:pt modelId="{DEA6C6B6-013F-4747-B03F-2F4C985135A5}" type="pres">
      <dgm:prSet presAssocID="{869A99C9-2520-43DD-938E-EEC96D8ADDFB}" presName="parentText" presStyleLbl="node1" presStyleIdx="4" presStyleCnt="6">
        <dgm:presLayoutVars>
          <dgm:chMax val="0"/>
          <dgm:bulletEnabled val="1"/>
        </dgm:presLayoutVars>
      </dgm:prSet>
      <dgm:spPr/>
    </dgm:pt>
    <dgm:pt modelId="{FC40475A-6C1B-4A92-93B4-F1257684AB98}" type="pres">
      <dgm:prSet presAssocID="{62229405-54BA-4920-B810-840A88443D6C}" presName="spacer" presStyleCnt="0"/>
      <dgm:spPr/>
    </dgm:pt>
    <dgm:pt modelId="{5FC27AEE-D305-4632-AA5B-10940286912E}" type="pres">
      <dgm:prSet presAssocID="{3AC11D40-51C3-4609-852B-14A61BEA090E}" presName="parentText" presStyleLbl="node1" presStyleIdx="5" presStyleCnt="6">
        <dgm:presLayoutVars>
          <dgm:chMax val="0"/>
          <dgm:bulletEnabled val="1"/>
        </dgm:presLayoutVars>
      </dgm:prSet>
      <dgm:spPr/>
    </dgm:pt>
  </dgm:ptLst>
  <dgm:cxnLst>
    <dgm:cxn modelId="{58AD3016-02C5-45BD-86CB-00C635DAB3DB}" type="presOf" srcId="{3AC11D40-51C3-4609-852B-14A61BEA090E}" destId="{5FC27AEE-D305-4632-AA5B-10940286912E}" srcOrd="0" destOrd="0" presId="urn:microsoft.com/office/officeart/2005/8/layout/vList2"/>
    <dgm:cxn modelId="{8891C320-7150-4656-8EA0-93BAF5A4557C}" srcId="{1081A73A-C1FD-4EDF-8E15-0E15891391F0}" destId="{869A99C9-2520-43DD-938E-EEC96D8ADDFB}" srcOrd="4" destOrd="0" parTransId="{C59B8FA3-DBF7-4D11-922B-75F5B5625699}" sibTransId="{62229405-54BA-4920-B810-840A88443D6C}"/>
    <dgm:cxn modelId="{B2164023-042C-457F-9067-2B83430798DC}" type="presOf" srcId="{1081A73A-C1FD-4EDF-8E15-0E15891391F0}" destId="{CB5BEAC7-DFAB-4942-B55C-E955525F7CCE}" srcOrd="0" destOrd="0" presId="urn:microsoft.com/office/officeart/2005/8/layout/vList2"/>
    <dgm:cxn modelId="{333CAB2A-AA11-48A7-8839-1A9067573C59}" srcId="{1081A73A-C1FD-4EDF-8E15-0E15891391F0}" destId="{852345B2-711B-4850-872E-9B58E34ADF73}" srcOrd="3" destOrd="0" parTransId="{F10E3196-6E9B-455C-9BE9-18528D8FB3BB}" sibTransId="{01F6C814-7B6E-441F-8FB0-7E17222B798C}"/>
    <dgm:cxn modelId="{5D5DE230-CE0F-40D1-92BC-6ACD6B7F5831}" srcId="{1081A73A-C1FD-4EDF-8E15-0E15891391F0}" destId="{3AC11D40-51C3-4609-852B-14A61BEA090E}" srcOrd="5" destOrd="0" parTransId="{524CA048-F118-4A5A-A877-6048C87DD428}" sibTransId="{3CDD0147-7F2C-430A-B76C-8036719921B2}"/>
    <dgm:cxn modelId="{26FF6970-3B27-4146-A7C5-CA0DBF27DAC7}" type="presOf" srcId="{2D2987CA-66B5-4519-A380-4DBE7C488DC5}" destId="{5110A5B0-B1FD-4DBD-B686-705063476D87}" srcOrd="0" destOrd="0" presId="urn:microsoft.com/office/officeart/2005/8/layout/vList2"/>
    <dgm:cxn modelId="{241AB670-B1E6-4170-B993-48C16D25FD58}" type="presOf" srcId="{B68E3001-F611-49A5-98FD-F319FFEDA92F}" destId="{9109EBD9-DB91-4BE6-AAC5-3FF076D0B140}" srcOrd="0" destOrd="0" presId="urn:microsoft.com/office/officeart/2005/8/layout/vList2"/>
    <dgm:cxn modelId="{28691276-1C42-49C4-8CFC-B2D72BB40120}" type="presOf" srcId="{AF37BCFC-842E-4B7D-94F8-335F824D206D}" destId="{1577CE40-1066-4FCC-80FA-011A974DC2EA}" srcOrd="0" destOrd="0" presId="urn:microsoft.com/office/officeart/2005/8/layout/vList2"/>
    <dgm:cxn modelId="{CBADA776-55D6-44A9-BF80-A8573DDF168B}" type="presOf" srcId="{869A99C9-2520-43DD-938E-EEC96D8ADDFB}" destId="{DEA6C6B6-013F-4747-B03F-2F4C985135A5}" srcOrd="0" destOrd="0" presId="urn:microsoft.com/office/officeart/2005/8/layout/vList2"/>
    <dgm:cxn modelId="{B9EA4482-DD55-4855-A4B9-3E784B7F774B}" srcId="{1081A73A-C1FD-4EDF-8E15-0E15891391F0}" destId="{2D2987CA-66B5-4519-A380-4DBE7C488DC5}" srcOrd="1" destOrd="0" parTransId="{D6FF0F49-E0EE-4642-A78F-E8159711096D}" sibTransId="{065A6632-C0A9-4F17-9E35-6AF8C94BABC9}"/>
    <dgm:cxn modelId="{5F07DFA6-86DC-4EF4-A64C-BC6175D9B4DC}" srcId="{1081A73A-C1FD-4EDF-8E15-0E15891391F0}" destId="{B68E3001-F611-49A5-98FD-F319FFEDA92F}" srcOrd="0" destOrd="0" parTransId="{078C4934-033F-4995-8BB2-52290A4FC0D2}" sibTransId="{ED7A2833-896A-40A4-9B4F-FC8956E79B7F}"/>
    <dgm:cxn modelId="{ED7F04AD-A10B-4EAA-B0DC-9C83DCD875A7}" type="presOf" srcId="{852345B2-711B-4850-872E-9B58E34ADF73}" destId="{1A8F1137-7668-4E70-A613-544EC31D3E64}" srcOrd="0" destOrd="0" presId="urn:microsoft.com/office/officeart/2005/8/layout/vList2"/>
    <dgm:cxn modelId="{AD24E4CE-5FED-4177-AB8B-13BDFBE62BC1}" srcId="{1081A73A-C1FD-4EDF-8E15-0E15891391F0}" destId="{AF37BCFC-842E-4B7D-94F8-335F824D206D}" srcOrd="2" destOrd="0" parTransId="{E90B4538-A52F-46BD-B62A-C4FEAC67AD57}" sibTransId="{1E673DBF-4AE9-4CEC-8280-B1BEE61B5A79}"/>
    <dgm:cxn modelId="{3CBEA577-A251-47F7-9B0A-6CB262F558F7}" type="presParOf" srcId="{CB5BEAC7-DFAB-4942-B55C-E955525F7CCE}" destId="{9109EBD9-DB91-4BE6-AAC5-3FF076D0B140}" srcOrd="0" destOrd="0" presId="urn:microsoft.com/office/officeart/2005/8/layout/vList2"/>
    <dgm:cxn modelId="{02CE4758-9789-4581-B9CA-5CEF560DB347}" type="presParOf" srcId="{CB5BEAC7-DFAB-4942-B55C-E955525F7CCE}" destId="{CF124BC2-0AC7-441F-A1D3-761D564136B0}" srcOrd="1" destOrd="0" presId="urn:microsoft.com/office/officeart/2005/8/layout/vList2"/>
    <dgm:cxn modelId="{36FDC654-46F9-43DA-B0D2-66B6DFDD74BB}" type="presParOf" srcId="{CB5BEAC7-DFAB-4942-B55C-E955525F7CCE}" destId="{5110A5B0-B1FD-4DBD-B686-705063476D87}" srcOrd="2" destOrd="0" presId="urn:microsoft.com/office/officeart/2005/8/layout/vList2"/>
    <dgm:cxn modelId="{0DC59CF6-1331-48CC-9C50-F7673A1C7C9D}" type="presParOf" srcId="{CB5BEAC7-DFAB-4942-B55C-E955525F7CCE}" destId="{93CADC13-CF32-4514-8061-3A200CFC6A2F}" srcOrd="3" destOrd="0" presId="urn:microsoft.com/office/officeart/2005/8/layout/vList2"/>
    <dgm:cxn modelId="{3143ABB0-6240-4D4B-9229-49235D010A86}" type="presParOf" srcId="{CB5BEAC7-DFAB-4942-B55C-E955525F7CCE}" destId="{1577CE40-1066-4FCC-80FA-011A974DC2EA}" srcOrd="4" destOrd="0" presId="urn:microsoft.com/office/officeart/2005/8/layout/vList2"/>
    <dgm:cxn modelId="{2D4EA6CF-EB78-48CA-BC7C-8B2DF5570580}" type="presParOf" srcId="{CB5BEAC7-DFAB-4942-B55C-E955525F7CCE}" destId="{CD3BD623-0677-4B1E-A7BC-4FE2480AE026}" srcOrd="5" destOrd="0" presId="urn:microsoft.com/office/officeart/2005/8/layout/vList2"/>
    <dgm:cxn modelId="{BCDA7C05-EA5A-491F-9E25-17FC1C8A3984}" type="presParOf" srcId="{CB5BEAC7-DFAB-4942-B55C-E955525F7CCE}" destId="{1A8F1137-7668-4E70-A613-544EC31D3E64}" srcOrd="6" destOrd="0" presId="urn:microsoft.com/office/officeart/2005/8/layout/vList2"/>
    <dgm:cxn modelId="{1BE5EE07-E6EF-427D-9E82-7B59162D75C8}" type="presParOf" srcId="{CB5BEAC7-DFAB-4942-B55C-E955525F7CCE}" destId="{5BBD9654-B640-4096-897E-895B21E78701}" srcOrd="7" destOrd="0" presId="urn:microsoft.com/office/officeart/2005/8/layout/vList2"/>
    <dgm:cxn modelId="{6FF578CC-8182-4AE0-9EBA-6D8EC9FB7433}" type="presParOf" srcId="{CB5BEAC7-DFAB-4942-B55C-E955525F7CCE}" destId="{DEA6C6B6-013F-4747-B03F-2F4C985135A5}" srcOrd="8" destOrd="0" presId="urn:microsoft.com/office/officeart/2005/8/layout/vList2"/>
    <dgm:cxn modelId="{4E1A5364-4A4B-4139-A29F-E17B88079A2E}" type="presParOf" srcId="{CB5BEAC7-DFAB-4942-B55C-E955525F7CCE}" destId="{FC40475A-6C1B-4A92-93B4-F1257684AB98}" srcOrd="9" destOrd="0" presId="urn:microsoft.com/office/officeart/2005/8/layout/vList2"/>
    <dgm:cxn modelId="{38318533-625C-40C2-AE44-C20F641AB2C8}" type="presParOf" srcId="{CB5BEAC7-DFAB-4942-B55C-E955525F7CCE}" destId="{5FC27AEE-D305-4632-AA5B-10940286912E}"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F829D7A-F6ED-454A-81CB-2FE8D5356EE8}"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5F6EEA76-981A-4D69-B7D7-86E7433D803F}">
      <dgm:prSet/>
      <dgm:spPr/>
      <dgm:t>
        <a:bodyPr/>
        <a:lstStyle/>
        <a:p>
          <a:pPr>
            <a:lnSpc>
              <a:spcPct val="100000"/>
            </a:lnSpc>
            <a:defRPr b="1"/>
          </a:pPr>
          <a:r>
            <a:rPr lang="en-US" b="0"/>
            <a:t>URL: </a:t>
          </a:r>
          <a:r>
            <a:rPr lang="en-US" b="0">
              <a:hlinkClick xmlns:r="http://schemas.openxmlformats.org/officeDocument/2006/relationships" r:id="rId1"/>
            </a:rPr>
            <a:t>http://www.geneontology.org/</a:t>
          </a:r>
          <a:endParaRPr lang="en-US"/>
        </a:p>
      </dgm:t>
    </dgm:pt>
    <dgm:pt modelId="{171C06C5-10CC-4286-B090-64AA2C721AC7}" type="parTrans" cxnId="{44584273-5553-4CCC-8F36-FDCDD44FE71D}">
      <dgm:prSet/>
      <dgm:spPr/>
      <dgm:t>
        <a:bodyPr/>
        <a:lstStyle/>
        <a:p>
          <a:endParaRPr lang="en-US"/>
        </a:p>
      </dgm:t>
    </dgm:pt>
    <dgm:pt modelId="{6945F652-BE1A-4F63-94BE-B98E21402747}" type="sibTrans" cxnId="{44584273-5553-4CCC-8F36-FDCDD44FE71D}">
      <dgm:prSet/>
      <dgm:spPr/>
      <dgm:t>
        <a:bodyPr/>
        <a:lstStyle/>
        <a:p>
          <a:endParaRPr lang="en-US"/>
        </a:p>
      </dgm:t>
    </dgm:pt>
    <dgm:pt modelId="{6E8611BD-E215-44E1-AD2E-25E00B7BBBD0}">
      <dgm:prSet/>
      <dgm:spPr/>
      <dgm:t>
        <a:bodyPr/>
        <a:lstStyle/>
        <a:p>
          <a:pPr>
            <a:lnSpc>
              <a:spcPct val="100000"/>
            </a:lnSpc>
            <a:defRPr b="1"/>
          </a:pPr>
          <a:r>
            <a:rPr lang="en-US" b="0"/>
            <a:t>Gene Ontology is</a:t>
          </a:r>
          <a:endParaRPr lang="en-US"/>
        </a:p>
      </dgm:t>
    </dgm:pt>
    <dgm:pt modelId="{EC04F229-88C8-49C0-B3D0-B5FCAE2E4B95}" type="parTrans" cxnId="{3A99C847-F3A6-40B7-A7F6-2BDF0C65CA12}">
      <dgm:prSet/>
      <dgm:spPr/>
      <dgm:t>
        <a:bodyPr/>
        <a:lstStyle/>
        <a:p>
          <a:endParaRPr lang="en-US"/>
        </a:p>
      </dgm:t>
    </dgm:pt>
    <dgm:pt modelId="{FB3F77FF-83DE-4EDA-96B0-F56DB43C1800}" type="sibTrans" cxnId="{3A99C847-F3A6-40B7-A7F6-2BDF0C65CA12}">
      <dgm:prSet/>
      <dgm:spPr/>
      <dgm:t>
        <a:bodyPr/>
        <a:lstStyle/>
        <a:p>
          <a:endParaRPr lang="en-US"/>
        </a:p>
      </dgm:t>
    </dgm:pt>
    <dgm:pt modelId="{2E297079-F70F-4B7E-8B28-10D642E19347}">
      <dgm:prSet/>
      <dgm:spPr/>
      <dgm:t>
        <a:bodyPr/>
        <a:lstStyle/>
        <a:p>
          <a:pPr>
            <a:lnSpc>
              <a:spcPct val="100000"/>
            </a:lnSpc>
          </a:pPr>
          <a:r>
            <a:rPr lang="en-US" b="0" i="0"/>
            <a:t>A hierarchy of roles of genes and gene products independent of any organism.</a:t>
          </a:r>
          <a:endParaRPr lang="en-US"/>
        </a:p>
      </dgm:t>
    </dgm:pt>
    <dgm:pt modelId="{7A5A8283-7BC1-4598-BA64-654930A9E085}" type="parTrans" cxnId="{159C5077-7070-4B43-B14A-CECD1DBDB57A}">
      <dgm:prSet/>
      <dgm:spPr/>
      <dgm:t>
        <a:bodyPr/>
        <a:lstStyle/>
        <a:p>
          <a:endParaRPr lang="en-US"/>
        </a:p>
      </dgm:t>
    </dgm:pt>
    <dgm:pt modelId="{47C20B79-AC5F-4797-A2A3-0895029437ED}" type="sibTrans" cxnId="{159C5077-7070-4B43-B14A-CECD1DBDB57A}">
      <dgm:prSet/>
      <dgm:spPr/>
      <dgm:t>
        <a:bodyPr/>
        <a:lstStyle/>
        <a:p>
          <a:endParaRPr lang="en-US"/>
        </a:p>
      </dgm:t>
    </dgm:pt>
    <dgm:pt modelId="{238D0014-2733-4354-BB30-E83B55BD407A}">
      <dgm:prSet/>
      <dgm:spPr/>
      <dgm:t>
        <a:bodyPr/>
        <a:lstStyle/>
        <a:p>
          <a:pPr>
            <a:lnSpc>
              <a:spcPct val="100000"/>
            </a:lnSpc>
          </a:pPr>
          <a:r>
            <a:rPr lang="en-US" b="0" i="0"/>
            <a:t>Composed of three </a:t>
          </a:r>
          <a:r>
            <a:rPr lang="en-US" b="0" i="1"/>
            <a:t>independent</a:t>
          </a:r>
          <a:r>
            <a:rPr lang="en-US" b="0" i="0"/>
            <a:t> ontologies: molecular function, biological process, cellular component</a:t>
          </a:r>
          <a:endParaRPr lang="en-US"/>
        </a:p>
      </dgm:t>
    </dgm:pt>
    <dgm:pt modelId="{CFBD85A4-3C04-4315-B0F8-2B5AE7862B67}" type="parTrans" cxnId="{B4E1A09C-04E4-426E-ABED-5F09AD6CB54C}">
      <dgm:prSet/>
      <dgm:spPr/>
      <dgm:t>
        <a:bodyPr/>
        <a:lstStyle/>
        <a:p>
          <a:endParaRPr lang="en-US"/>
        </a:p>
      </dgm:t>
    </dgm:pt>
    <dgm:pt modelId="{FCC0FBFE-0B15-4854-B061-4B1C2E442C24}" type="sibTrans" cxnId="{B4E1A09C-04E4-426E-ABED-5F09AD6CB54C}">
      <dgm:prSet/>
      <dgm:spPr/>
      <dgm:t>
        <a:bodyPr/>
        <a:lstStyle/>
        <a:p>
          <a:endParaRPr lang="en-US"/>
        </a:p>
      </dgm:t>
    </dgm:pt>
    <dgm:pt modelId="{B6200EBC-8E7B-4752-9DEC-8A4A8BFF3318}">
      <dgm:prSet/>
      <dgm:spPr/>
      <dgm:t>
        <a:bodyPr/>
        <a:lstStyle/>
        <a:p>
          <a:pPr>
            <a:lnSpc>
              <a:spcPct val="100000"/>
            </a:lnSpc>
          </a:pPr>
          <a:r>
            <a:rPr lang="en-US" b="0" i="0"/>
            <a:t>GO itself </a:t>
          </a:r>
          <a:r>
            <a:rPr lang="en-US" b="0" i="1"/>
            <a:t>does not contain</a:t>
          </a:r>
          <a:r>
            <a:rPr lang="en-US" b="0" i="0"/>
            <a:t> any information on genes or gene products</a:t>
          </a:r>
          <a:endParaRPr lang="en-US"/>
        </a:p>
      </dgm:t>
    </dgm:pt>
    <dgm:pt modelId="{F8551740-67B3-42EB-8DC7-97856543EAF0}" type="parTrans" cxnId="{01062267-DD01-4240-9951-41EA59679957}">
      <dgm:prSet/>
      <dgm:spPr/>
      <dgm:t>
        <a:bodyPr/>
        <a:lstStyle/>
        <a:p>
          <a:endParaRPr lang="en-US"/>
        </a:p>
      </dgm:t>
    </dgm:pt>
    <dgm:pt modelId="{080A74D1-97A7-4436-81B8-607FCD009493}" type="sibTrans" cxnId="{01062267-DD01-4240-9951-41EA59679957}">
      <dgm:prSet/>
      <dgm:spPr/>
      <dgm:t>
        <a:bodyPr/>
        <a:lstStyle/>
        <a:p>
          <a:endParaRPr lang="en-US"/>
        </a:p>
      </dgm:t>
    </dgm:pt>
    <dgm:pt modelId="{55715856-A271-4FD2-B291-B71153B17DDE}" type="pres">
      <dgm:prSet presAssocID="{BF829D7A-F6ED-454A-81CB-2FE8D5356EE8}" presName="root" presStyleCnt="0">
        <dgm:presLayoutVars>
          <dgm:dir/>
          <dgm:resizeHandles val="exact"/>
        </dgm:presLayoutVars>
      </dgm:prSet>
      <dgm:spPr/>
    </dgm:pt>
    <dgm:pt modelId="{5C8D2E6A-6DC2-470F-83C0-24BD5855806F}" type="pres">
      <dgm:prSet presAssocID="{5F6EEA76-981A-4D69-B7D7-86E7433D803F}" presName="compNode" presStyleCnt="0"/>
      <dgm:spPr/>
    </dgm:pt>
    <dgm:pt modelId="{E333427F-5AED-425A-8190-A96CEC1F17F2}" type="pres">
      <dgm:prSet presAssocID="{5F6EEA76-981A-4D69-B7D7-86E7433D803F}"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losed Quotation Mark"/>
        </a:ext>
      </dgm:extLst>
    </dgm:pt>
    <dgm:pt modelId="{B1E51F47-2D6D-42DA-A9B8-59F765743817}" type="pres">
      <dgm:prSet presAssocID="{5F6EEA76-981A-4D69-B7D7-86E7433D803F}" presName="iconSpace" presStyleCnt="0"/>
      <dgm:spPr/>
    </dgm:pt>
    <dgm:pt modelId="{2F1B186B-C63C-433B-9996-2674FD4AA21D}" type="pres">
      <dgm:prSet presAssocID="{5F6EEA76-981A-4D69-B7D7-86E7433D803F}" presName="parTx" presStyleLbl="revTx" presStyleIdx="0" presStyleCnt="4">
        <dgm:presLayoutVars>
          <dgm:chMax val="0"/>
          <dgm:chPref val="0"/>
        </dgm:presLayoutVars>
      </dgm:prSet>
      <dgm:spPr/>
    </dgm:pt>
    <dgm:pt modelId="{C4C3F417-53A5-4569-8537-B3C9EBDED3A1}" type="pres">
      <dgm:prSet presAssocID="{5F6EEA76-981A-4D69-B7D7-86E7433D803F}" presName="txSpace" presStyleCnt="0"/>
      <dgm:spPr/>
    </dgm:pt>
    <dgm:pt modelId="{7D2D682A-648A-4EBE-9020-3AB3D3BD9D74}" type="pres">
      <dgm:prSet presAssocID="{5F6EEA76-981A-4D69-B7D7-86E7433D803F}" presName="desTx" presStyleLbl="revTx" presStyleIdx="1" presStyleCnt="4">
        <dgm:presLayoutVars/>
      </dgm:prSet>
      <dgm:spPr/>
    </dgm:pt>
    <dgm:pt modelId="{458E67A8-EAC1-4180-A708-0C39B81A27BE}" type="pres">
      <dgm:prSet presAssocID="{6945F652-BE1A-4F63-94BE-B98E21402747}" presName="sibTrans" presStyleCnt="0"/>
      <dgm:spPr/>
    </dgm:pt>
    <dgm:pt modelId="{0BEFFA6B-F00E-4A79-B921-919BA8CC222C}" type="pres">
      <dgm:prSet presAssocID="{6E8611BD-E215-44E1-AD2E-25E00B7BBBD0}" presName="compNode" presStyleCnt="0"/>
      <dgm:spPr/>
    </dgm:pt>
    <dgm:pt modelId="{FFD340C0-46C9-4E43-92D7-A43224B29821}" type="pres">
      <dgm:prSet presAssocID="{6E8611BD-E215-44E1-AD2E-25E00B7BBBD0}"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ADN"/>
        </a:ext>
      </dgm:extLst>
    </dgm:pt>
    <dgm:pt modelId="{4F95B94D-5FE5-48F1-97DF-6395EF3F4B84}" type="pres">
      <dgm:prSet presAssocID="{6E8611BD-E215-44E1-AD2E-25E00B7BBBD0}" presName="iconSpace" presStyleCnt="0"/>
      <dgm:spPr/>
    </dgm:pt>
    <dgm:pt modelId="{D3FF3220-6B14-463A-AE1B-3A9068DFFE61}" type="pres">
      <dgm:prSet presAssocID="{6E8611BD-E215-44E1-AD2E-25E00B7BBBD0}" presName="parTx" presStyleLbl="revTx" presStyleIdx="2" presStyleCnt="4">
        <dgm:presLayoutVars>
          <dgm:chMax val="0"/>
          <dgm:chPref val="0"/>
        </dgm:presLayoutVars>
      </dgm:prSet>
      <dgm:spPr/>
    </dgm:pt>
    <dgm:pt modelId="{6E699584-0635-4F4F-B5E4-BC85FE7C7D1F}" type="pres">
      <dgm:prSet presAssocID="{6E8611BD-E215-44E1-AD2E-25E00B7BBBD0}" presName="txSpace" presStyleCnt="0"/>
      <dgm:spPr/>
    </dgm:pt>
    <dgm:pt modelId="{5D6919D1-55D5-4F4B-B552-69607BE06193}" type="pres">
      <dgm:prSet presAssocID="{6E8611BD-E215-44E1-AD2E-25E00B7BBBD0}" presName="desTx" presStyleLbl="revTx" presStyleIdx="3" presStyleCnt="4">
        <dgm:presLayoutVars/>
      </dgm:prSet>
      <dgm:spPr/>
    </dgm:pt>
  </dgm:ptLst>
  <dgm:cxnLst>
    <dgm:cxn modelId="{01062267-DD01-4240-9951-41EA59679957}" srcId="{6E8611BD-E215-44E1-AD2E-25E00B7BBBD0}" destId="{B6200EBC-8E7B-4752-9DEC-8A4A8BFF3318}" srcOrd="2" destOrd="0" parTransId="{F8551740-67B3-42EB-8DC7-97856543EAF0}" sibTransId="{080A74D1-97A7-4436-81B8-607FCD009493}"/>
    <dgm:cxn modelId="{3A99C847-F3A6-40B7-A7F6-2BDF0C65CA12}" srcId="{BF829D7A-F6ED-454A-81CB-2FE8D5356EE8}" destId="{6E8611BD-E215-44E1-AD2E-25E00B7BBBD0}" srcOrd="1" destOrd="0" parTransId="{EC04F229-88C8-49C0-B3D0-B5FCAE2E4B95}" sibTransId="{FB3F77FF-83DE-4EDA-96B0-F56DB43C1800}"/>
    <dgm:cxn modelId="{E7BA4B4D-FFF5-4B63-A04F-B62C38CE0E5D}" type="presOf" srcId="{BF829D7A-F6ED-454A-81CB-2FE8D5356EE8}" destId="{55715856-A271-4FD2-B291-B71153B17DDE}" srcOrd="0" destOrd="0" presId="urn:microsoft.com/office/officeart/2018/5/layout/CenteredIconLabelDescriptionList"/>
    <dgm:cxn modelId="{44584273-5553-4CCC-8F36-FDCDD44FE71D}" srcId="{BF829D7A-F6ED-454A-81CB-2FE8D5356EE8}" destId="{5F6EEA76-981A-4D69-B7D7-86E7433D803F}" srcOrd="0" destOrd="0" parTransId="{171C06C5-10CC-4286-B090-64AA2C721AC7}" sibTransId="{6945F652-BE1A-4F63-94BE-B98E21402747}"/>
    <dgm:cxn modelId="{159C5077-7070-4B43-B14A-CECD1DBDB57A}" srcId="{6E8611BD-E215-44E1-AD2E-25E00B7BBBD0}" destId="{2E297079-F70F-4B7E-8B28-10D642E19347}" srcOrd="0" destOrd="0" parTransId="{7A5A8283-7BC1-4598-BA64-654930A9E085}" sibTransId="{47C20B79-AC5F-4797-A2A3-0895029437ED}"/>
    <dgm:cxn modelId="{38CB1D95-E023-471B-81BE-53A120BD610D}" type="presOf" srcId="{B6200EBC-8E7B-4752-9DEC-8A4A8BFF3318}" destId="{5D6919D1-55D5-4F4B-B552-69607BE06193}" srcOrd="0" destOrd="2" presId="urn:microsoft.com/office/officeart/2018/5/layout/CenteredIconLabelDescriptionList"/>
    <dgm:cxn modelId="{B4E1A09C-04E4-426E-ABED-5F09AD6CB54C}" srcId="{6E8611BD-E215-44E1-AD2E-25E00B7BBBD0}" destId="{238D0014-2733-4354-BB30-E83B55BD407A}" srcOrd="1" destOrd="0" parTransId="{CFBD85A4-3C04-4315-B0F8-2B5AE7862B67}" sibTransId="{FCC0FBFE-0B15-4854-B061-4B1C2E442C24}"/>
    <dgm:cxn modelId="{62C183B4-64F9-408B-AD57-8F9A51B42DBF}" type="presOf" srcId="{238D0014-2733-4354-BB30-E83B55BD407A}" destId="{5D6919D1-55D5-4F4B-B552-69607BE06193}" srcOrd="0" destOrd="1" presId="urn:microsoft.com/office/officeart/2018/5/layout/CenteredIconLabelDescriptionList"/>
    <dgm:cxn modelId="{E9CB38B7-1C3C-45A6-8C76-D331EAF6A722}" type="presOf" srcId="{2E297079-F70F-4B7E-8B28-10D642E19347}" destId="{5D6919D1-55D5-4F4B-B552-69607BE06193}" srcOrd="0" destOrd="0" presId="urn:microsoft.com/office/officeart/2018/5/layout/CenteredIconLabelDescriptionList"/>
    <dgm:cxn modelId="{F4B949E6-B21D-436F-BEC1-8D84F2866EE0}" type="presOf" srcId="{5F6EEA76-981A-4D69-B7D7-86E7433D803F}" destId="{2F1B186B-C63C-433B-9996-2674FD4AA21D}" srcOrd="0" destOrd="0" presId="urn:microsoft.com/office/officeart/2018/5/layout/CenteredIconLabelDescriptionList"/>
    <dgm:cxn modelId="{EC55B6EB-B2DC-4D6E-8FB1-7831BF21EEC1}" type="presOf" srcId="{6E8611BD-E215-44E1-AD2E-25E00B7BBBD0}" destId="{D3FF3220-6B14-463A-AE1B-3A9068DFFE61}" srcOrd="0" destOrd="0" presId="urn:microsoft.com/office/officeart/2018/5/layout/CenteredIconLabelDescriptionList"/>
    <dgm:cxn modelId="{0C5AE7B5-3E6F-4546-90DC-5A12031C40AD}" type="presParOf" srcId="{55715856-A271-4FD2-B291-B71153B17DDE}" destId="{5C8D2E6A-6DC2-470F-83C0-24BD5855806F}" srcOrd="0" destOrd="0" presId="urn:microsoft.com/office/officeart/2018/5/layout/CenteredIconLabelDescriptionList"/>
    <dgm:cxn modelId="{4B06A21A-8B44-418E-9CE9-FBE41A9B0A5A}" type="presParOf" srcId="{5C8D2E6A-6DC2-470F-83C0-24BD5855806F}" destId="{E333427F-5AED-425A-8190-A96CEC1F17F2}" srcOrd="0" destOrd="0" presId="urn:microsoft.com/office/officeart/2018/5/layout/CenteredIconLabelDescriptionList"/>
    <dgm:cxn modelId="{930D6DAD-BEEE-45BD-9A9C-FD91CB77AE06}" type="presParOf" srcId="{5C8D2E6A-6DC2-470F-83C0-24BD5855806F}" destId="{B1E51F47-2D6D-42DA-A9B8-59F765743817}" srcOrd="1" destOrd="0" presId="urn:microsoft.com/office/officeart/2018/5/layout/CenteredIconLabelDescriptionList"/>
    <dgm:cxn modelId="{CBF92CF2-4F4C-4752-BB0E-E748B6F8A244}" type="presParOf" srcId="{5C8D2E6A-6DC2-470F-83C0-24BD5855806F}" destId="{2F1B186B-C63C-433B-9996-2674FD4AA21D}" srcOrd="2" destOrd="0" presId="urn:microsoft.com/office/officeart/2018/5/layout/CenteredIconLabelDescriptionList"/>
    <dgm:cxn modelId="{B21580EB-F921-4FD9-95D9-14E0D6A302C8}" type="presParOf" srcId="{5C8D2E6A-6DC2-470F-83C0-24BD5855806F}" destId="{C4C3F417-53A5-4569-8537-B3C9EBDED3A1}" srcOrd="3" destOrd="0" presId="urn:microsoft.com/office/officeart/2018/5/layout/CenteredIconLabelDescriptionList"/>
    <dgm:cxn modelId="{746B3DEA-E508-413F-AF53-C21ACDE5305E}" type="presParOf" srcId="{5C8D2E6A-6DC2-470F-83C0-24BD5855806F}" destId="{7D2D682A-648A-4EBE-9020-3AB3D3BD9D74}" srcOrd="4" destOrd="0" presId="urn:microsoft.com/office/officeart/2018/5/layout/CenteredIconLabelDescriptionList"/>
    <dgm:cxn modelId="{50ADFA8F-6837-487A-92E0-435C735CC97A}" type="presParOf" srcId="{55715856-A271-4FD2-B291-B71153B17DDE}" destId="{458E67A8-EAC1-4180-A708-0C39B81A27BE}" srcOrd="1" destOrd="0" presId="urn:microsoft.com/office/officeart/2018/5/layout/CenteredIconLabelDescriptionList"/>
    <dgm:cxn modelId="{FF533DC2-26D6-4C0B-B419-DF8E0CF3EF1E}" type="presParOf" srcId="{55715856-A271-4FD2-B291-B71153B17DDE}" destId="{0BEFFA6B-F00E-4A79-B921-919BA8CC222C}" srcOrd="2" destOrd="0" presId="urn:microsoft.com/office/officeart/2018/5/layout/CenteredIconLabelDescriptionList"/>
    <dgm:cxn modelId="{3640A55D-E216-4AA0-8849-8C4526A6D762}" type="presParOf" srcId="{0BEFFA6B-F00E-4A79-B921-919BA8CC222C}" destId="{FFD340C0-46C9-4E43-92D7-A43224B29821}" srcOrd="0" destOrd="0" presId="urn:microsoft.com/office/officeart/2018/5/layout/CenteredIconLabelDescriptionList"/>
    <dgm:cxn modelId="{263D40D1-4735-4B93-9979-20949A784524}" type="presParOf" srcId="{0BEFFA6B-F00E-4A79-B921-919BA8CC222C}" destId="{4F95B94D-5FE5-48F1-97DF-6395EF3F4B84}" srcOrd="1" destOrd="0" presId="urn:microsoft.com/office/officeart/2018/5/layout/CenteredIconLabelDescriptionList"/>
    <dgm:cxn modelId="{10DB367C-D2E6-43D1-95B6-74E4065D4497}" type="presParOf" srcId="{0BEFFA6B-F00E-4A79-B921-919BA8CC222C}" destId="{D3FF3220-6B14-463A-AE1B-3A9068DFFE61}" srcOrd="2" destOrd="0" presId="urn:microsoft.com/office/officeart/2018/5/layout/CenteredIconLabelDescriptionList"/>
    <dgm:cxn modelId="{E4E528D5-E2E9-45BE-BA07-BFE5366D0EBA}" type="presParOf" srcId="{0BEFFA6B-F00E-4A79-B921-919BA8CC222C}" destId="{6E699584-0635-4F4F-B5E4-BC85FE7C7D1F}" srcOrd="3" destOrd="0" presId="urn:microsoft.com/office/officeart/2018/5/layout/CenteredIconLabelDescriptionList"/>
    <dgm:cxn modelId="{DF7D3DBF-0DB6-4714-A533-864D63B760B5}" type="presParOf" srcId="{0BEFFA6B-F00E-4A79-B921-919BA8CC222C}" destId="{5D6919D1-55D5-4F4B-B552-69607BE06193}"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081A73A-C1FD-4EDF-8E15-0E15891391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68E3001-F611-49A5-98FD-F319FFEDA92F}">
      <dgm:prSet/>
      <dgm:spPr/>
      <dgm:t>
        <a:bodyPr/>
        <a:lstStyle/>
        <a:p>
          <a:r>
            <a:rPr lang="en-US" b="1" dirty="0"/>
            <a:t>Generalities</a:t>
          </a:r>
          <a:endParaRPr lang="en-US" dirty="0"/>
        </a:p>
      </dgm:t>
    </dgm:pt>
    <dgm:pt modelId="{078C4934-033F-4995-8BB2-52290A4FC0D2}" type="parTrans" cxnId="{5F07DFA6-86DC-4EF4-A64C-BC6175D9B4DC}">
      <dgm:prSet/>
      <dgm:spPr/>
      <dgm:t>
        <a:bodyPr/>
        <a:lstStyle/>
        <a:p>
          <a:endParaRPr lang="en-US"/>
        </a:p>
      </dgm:t>
    </dgm:pt>
    <dgm:pt modelId="{ED7A2833-896A-40A4-9B4F-FC8956E79B7F}" type="sibTrans" cxnId="{5F07DFA6-86DC-4EF4-A64C-BC6175D9B4DC}">
      <dgm:prSet/>
      <dgm:spPr/>
      <dgm:t>
        <a:bodyPr/>
        <a:lstStyle/>
        <a:p>
          <a:endParaRPr lang="en-US"/>
        </a:p>
      </dgm:t>
    </dgm:pt>
    <dgm:pt modelId="{2D2987CA-66B5-4519-A380-4DBE7C488DC5}">
      <dgm:prSet/>
      <dgm:spPr/>
      <dgm:t>
        <a:bodyPr/>
        <a:lstStyle/>
        <a:p>
          <a:r>
            <a:rPr lang="en-US" b="1"/>
            <a:t>Virus resources/database</a:t>
          </a:r>
          <a:endParaRPr lang="en-US"/>
        </a:p>
      </dgm:t>
    </dgm:pt>
    <dgm:pt modelId="{D6FF0F49-E0EE-4642-A78F-E8159711096D}" type="parTrans" cxnId="{B9EA4482-DD55-4855-A4B9-3E784B7F774B}">
      <dgm:prSet/>
      <dgm:spPr/>
      <dgm:t>
        <a:bodyPr/>
        <a:lstStyle/>
        <a:p>
          <a:endParaRPr lang="en-US"/>
        </a:p>
      </dgm:t>
    </dgm:pt>
    <dgm:pt modelId="{065A6632-C0A9-4F17-9E35-6AF8C94BABC9}" type="sibTrans" cxnId="{B9EA4482-DD55-4855-A4B9-3E784B7F774B}">
      <dgm:prSet/>
      <dgm:spPr/>
      <dgm:t>
        <a:bodyPr/>
        <a:lstStyle/>
        <a:p>
          <a:endParaRPr lang="en-US"/>
        </a:p>
      </dgm:t>
    </dgm:pt>
    <dgm:pt modelId="{AF37BCFC-842E-4B7D-94F8-335F824D206D}">
      <dgm:prSet/>
      <dgm:spPr/>
      <dgm:t>
        <a:bodyPr/>
        <a:lstStyle/>
        <a:p>
          <a:r>
            <a:rPr lang="en-US" b="1"/>
            <a:t>Viral genomics</a:t>
          </a:r>
          <a:endParaRPr lang="en-US"/>
        </a:p>
      </dgm:t>
    </dgm:pt>
    <dgm:pt modelId="{E90B4538-A52F-46BD-B62A-C4FEAC67AD57}" type="parTrans" cxnId="{AD24E4CE-5FED-4177-AB8B-13BDFBE62BC1}">
      <dgm:prSet/>
      <dgm:spPr/>
      <dgm:t>
        <a:bodyPr/>
        <a:lstStyle/>
        <a:p>
          <a:endParaRPr lang="en-US"/>
        </a:p>
      </dgm:t>
    </dgm:pt>
    <dgm:pt modelId="{1E673DBF-4AE9-4CEC-8280-B1BEE61B5A79}" type="sibTrans" cxnId="{AD24E4CE-5FED-4177-AB8B-13BDFBE62BC1}">
      <dgm:prSet/>
      <dgm:spPr/>
      <dgm:t>
        <a:bodyPr/>
        <a:lstStyle/>
        <a:p>
          <a:endParaRPr lang="en-US"/>
        </a:p>
      </dgm:t>
    </dgm:pt>
    <dgm:pt modelId="{852345B2-711B-4850-872E-9B58E34ADF73}">
      <dgm:prSet/>
      <dgm:spPr/>
      <dgm:t>
        <a:bodyPr/>
        <a:lstStyle/>
        <a:p>
          <a:r>
            <a:rPr lang="en-US" b="1" dirty="0"/>
            <a:t>Viral metagenomics</a:t>
          </a:r>
          <a:endParaRPr lang="en-US" dirty="0"/>
        </a:p>
      </dgm:t>
    </dgm:pt>
    <dgm:pt modelId="{F10E3196-6E9B-455C-9BE9-18528D8FB3BB}" type="parTrans" cxnId="{333CAB2A-AA11-48A7-8839-1A9067573C59}">
      <dgm:prSet/>
      <dgm:spPr/>
      <dgm:t>
        <a:bodyPr/>
        <a:lstStyle/>
        <a:p>
          <a:endParaRPr lang="en-US"/>
        </a:p>
      </dgm:t>
    </dgm:pt>
    <dgm:pt modelId="{01F6C814-7B6E-441F-8FB0-7E17222B798C}" type="sibTrans" cxnId="{333CAB2A-AA11-48A7-8839-1A9067573C59}">
      <dgm:prSet/>
      <dgm:spPr/>
      <dgm:t>
        <a:bodyPr/>
        <a:lstStyle/>
        <a:p>
          <a:endParaRPr lang="en-US"/>
        </a:p>
      </dgm:t>
    </dgm:pt>
    <dgm:pt modelId="{869A99C9-2520-43DD-938E-EEC96D8ADDFB}">
      <dgm:prSet/>
      <dgm:spPr/>
      <dgm:t>
        <a:bodyPr/>
        <a:lstStyle/>
        <a:p>
          <a:r>
            <a:rPr lang="en-US" b="1"/>
            <a:t>Viral Proteomics</a:t>
          </a:r>
          <a:endParaRPr lang="en-US"/>
        </a:p>
      </dgm:t>
    </dgm:pt>
    <dgm:pt modelId="{C59B8FA3-DBF7-4D11-922B-75F5B5625699}" type="parTrans" cxnId="{8891C320-7150-4656-8EA0-93BAF5A4557C}">
      <dgm:prSet/>
      <dgm:spPr/>
      <dgm:t>
        <a:bodyPr/>
        <a:lstStyle/>
        <a:p>
          <a:endParaRPr lang="en-US"/>
        </a:p>
      </dgm:t>
    </dgm:pt>
    <dgm:pt modelId="{62229405-54BA-4920-B810-840A88443D6C}" type="sibTrans" cxnId="{8891C320-7150-4656-8EA0-93BAF5A4557C}">
      <dgm:prSet/>
      <dgm:spPr/>
      <dgm:t>
        <a:bodyPr/>
        <a:lstStyle/>
        <a:p>
          <a:endParaRPr lang="en-US"/>
        </a:p>
      </dgm:t>
    </dgm:pt>
    <dgm:pt modelId="{3AC11D40-51C3-4609-852B-14A61BEA090E}">
      <dgm:prSet/>
      <dgm:spPr>
        <a:solidFill>
          <a:srgbClr val="C00000"/>
        </a:solidFill>
      </dgm:spPr>
      <dgm:t>
        <a:bodyPr/>
        <a:lstStyle/>
        <a:p>
          <a:r>
            <a:rPr lang="en-US" b="1" dirty="0"/>
            <a:t>Host-virus interactions</a:t>
          </a:r>
          <a:endParaRPr lang="en-US" dirty="0"/>
        </a:p>
      </dgm:t>
    </dgm:pt>
    <dgm:pt modelId="{524CA048-F118-4A5A-A877-6048C87DD428}" type="parTrans" cxnId="{5D5DE230-CE0F-40D1-92BC-6ACD6B7F5831}">
      <dgm:prSet/>
      <dgm:spPr/>
      <dgm:t>
        <a:bodyPr/>
        <a:lstStyle/>
        <a:p>
          <a:endParaRPr lang="en-US"/>
        </a:p>
      </dgm:t>
    </dgm:pt>
    <dgm:pt modelId="{3CDD0147-7F2C-430A-B76C-8036719921B2}" type="sibTrans" cxnId="{5D5DE230-CE0F-40D1-92BC-6ACD6B7F5831}">
      <dgm:prSet/>
      <dgm:spPr/>
      <dgm:t>
        <a:bodyPr/>
        <a:lstStyle/>
        <a:p>
          <a:endParaRPr lang="en-US"/>
        </a:p>
      </dgm:t>
    </dgm:pt>
    <dgm:pt modelId="{CB5BEAC7-DFAB-4942-B55C-E955525F7CCE}" type="pres">
      <dgm:prSet presAssocID="{1081A73A-C1FD-4EDF-8E15-0E15891391F0}" presName="linear" presStyleCnt="0">
        <dgm:presLayoutVars>
          <dgm:animLvl val="lvl"/>
          <dgm:resizeHandles val="exact"/>
        </dgm:presLayoutVars>
      </dgm:prSet>
      <dgm:spPr/>
    </dgm:pt>
    <dgm:pt modelId="{9109EBD9-DB91-4BE6-AAC5-3FF076D0B140}" type="pres">
      <dgm:prSet presAssocID="{B68E3001-F611-49A5-98FD-F319FFEDA92F}" presName="parentText" presStyleLbl="node1" presStyleIdx="0" presStyleCnt="6">
        <dgm:presLayoutVars>
          <dgm:chMax val="0"/>
          <dgm:bulletEnabled val="1"/>
        </dgm:presLayoutVars>
      </dgm:prSet>
      <dgm:spPr/>
    </dgm:pt>
    <dgm:pt modelId="{CF124BC2-0AC7-441F-A1D3-761D564136B0}" type="pres">
      <dgm:prSet presAssocID="{ED7A2833-896A-40A4-9B4F-FC8956E79B7F}" presName="spacer" presStyleCnt="0"/>
      <dgm:spPr/>
    </dgm:pt>
    <dgm:pt modelId="{5110A5B0-B1FD-4DBD-B686-705063476D87}" type="pres">
      <dgm:prSet presAssocID="{2D2987CA-66B5-4519-A380-4DBE7C488DC5}" presName="parentText" presStyleLbl="node1" presStyleIdx="1" presStyleCnt="6">
        <dgm:presLayoutVars>
          <dgm:chMax val="0"/>
          <dgm:bulletEnabled val="1"/>
        </dgm:presLayoutVars>
      </dgm:prSet>
      <dgm:spPr/>
    </dgm:pt>
    <dgm:pt modelId="{93CADC13-CF32-4514-8061-3A200CFC6A2F}" type="pres">
      <dgm:prSet presAssocID="{065A6632-C0A9-4F17-9E35-6AF8C94BABC9}" presName="spacer" presStyleCnt="0"/>
      <dgm:spPr/>
    </dgm:pt>
    <dgm:pt modelId="{1577CE40-1066-4FCC-80FA-011A974DC2EA}" type="pres">
      <dgm:prSet presAssocID="{AF37BCFC-842E-4B7D-94F8-335F824D206D}" presName="parentText" presStyleLbl="node1" presStyleIdx="2" presStyleCnt="6">
        <dgm:presLayoutVars>
          <dgm:chMax val="0"/>
          <dgm:bulletEnabled val="1"/>
        </dgm:presLayoutVars>
      </dgm:prSet>
      <dgm:spPr/>
    </dgm:pt>
    <dgm:pt modelId="{CD3BD623-0677-4B1E-A7BC-4FE2480AE026}" type="pres">
      <dgm:prSet presAssocID="{1E673DBF-4AE9-4CEC-8280-B1BEE61B5A79}" presName="spacer" presStyleCnt="0"/>
      <dgm:spPr/>
    </dgm:pt>
    <dgm:pt modelId="{1A8F1137-7668-4E70-A613-544EC31D3E64}" type="pres">
      <dgm:prSet presAssocID="{852345B2-711B-4850-872E-9B58E34ADF73}" presName="parentText" presStyleLbl="node1" presStyleIdx="3" presStyleCnt="6">
        <dgm:presLayoutVars>
          <dgm:chMax val="0"/>
          <dgm:bulletEnabled val="1"/>
        </dgm:presLayoutVars>
      </dgm:prSet>
      <dgm:spPr/>
    </dgm:pt>
    <dgm:pt modelId="{5BBD9654-B640-4096-897E-895B21E78701}" type="pres">
      <dgm:prSet presAssocID="{01F6C814-7B6E-441F-8FB0-7E17222B798C}" presName="spacer" presStyleCnt="0"/>
      <dgm:spPr/>
    </dgm:pt>
    <dgm:pt modelId="{DEA6C6B6-013F-4747-B03F-2F4C985135A5}" type="pres">
      <dgm:prSet presAssocID="{869A99C9-2520-43DD-938E-EEC96D8ADDFB}" presName="parentText" presStyleLbl="node1" presStyleIdx="4" presStyleCnt="6">
        <dgm:presLayoutVars>
          <dgm:chMax val="0"/>
          <dgm:bulletEnabled val="1"/>
        </dgm:presLayoutVars>
      </dgm:prSet>
      <dgm:spPr/>
    </dgm:pt>
    <dgm:pt modelId="{FC40475A-6C1B-4A92-93B4-F1257684AB98}" type="pres">
      <dgm:prSet presAssocID="{62229405-54BA-4920-B810-840A88443D6C}" presName="spacer" presStyleCnt="0"/>
      <dgm:spPr/>
    </dgm:pt>
    <dgm:pt modelId="{5FC27AEE-D305-4632-AA5B-10940286912E}" type="pres">
      <dgm:prSet presAssocID="{3AC11D40-51C3-4609-852B-14A61BEA090E}" presName="parentText" presStyleLbl="node1" presStyleIdx="5" presStyleCnt="6">
        <dgm:presLayoutVars>
          <dgm:chMax val="0"/>
          <dgm:bulletEnabled val="1"/>
        </dgm:presLayoutVars>
      </dgm:prSet>
      <dgm:spPr/>
    </dgm:pt>
  </dgm:ptLst>
  <dgm:cxnLst>
    <dgm:cxn modelId="{58AD3016-02C5-45BD-86CB-00C635DAB3DB}" type="presOf" srcId="{3AC11D40-51C3-4609-852B-14A61BEA090E}" destId="{5FC27AEE-D305-4632-AA5B-10940286912E}" srcOrd="0" destOrd="0" presId="urn:microsoft.com/office/officeart/2005/8/layout/vList2"/>
    <dgm:cxn modelId="{8891C320-7150-4656-8EA0-93BAF5A4557C}" srcId="{1081A73A-C1FD-4EDF-8E15-0E15891391F0}" destId="{869A99C9-2520-43DD-938E-EEC96D8ADDFB}" srcOrd="4" destOrd="0" parTransId="{C59B8FA3-DBF7-4D11-922B-75F5B5625699}" sibTransId="{62229405-54BA-4920-B810-840A88443D6C}"/>
    <dgm:cxn modelId="{B2164023-042C-457F-9067-2B83430798DC}" type="presOf" srcId="{1081A73A-C1FD-4EDF-8E15-0E15891391F0}" destId="{CB5BEAC7-DFAB-4942-B55C-E955525F7CCE}" srcOrd="0" destOrd="0" presId="urn:microsoft.com/office/officeart/2005/8/layout/vList2"/>
    <dgm:cxn modelId="{333CAB2A-AA11-48A7-8839-1A9067573C59}" srcId="{1081A73A-C1FD-4EDF-8E15-0E15891391F0}" destId="{852345B2-711B-4850-872E-9B58E34ADF73}" srcOrd="3" destOrd="0" parTransId="{F10E3196-6E9B-455C-9BE9-18528D8FB3BB}" sibTransId="{01F6C814-7B6E-441F-8FB0-7E17222B798C}"/>
    <dgm:cxn modelId="{5D5DE230-CE0F-40D1-92BC-6ACD6B7F5831}" srcId="{1081A73A-C1FD-4EDF-8E15-0E15891391F0}" destId="{3AC11D40-51C3-4609-852B-14A61BEA090E}" srcOrd="5" destOrd="0" parTransId="{524CA048-F118-4A5A-A877-6048C87DD428}" sibTransId="{3CDD0147-7F2C-430A-B76C-8036719921B2}"/>
    <dgm:cxn modelId="{26FF6970-3B27-4146-A7C5-CA0DBF27DAC7}" type="presOf" srcId="{2D2987CA-66B5-4519-A380-4DBE7C488DC5}" destId="{5110A5B0-B1FD-4DBD-B686-705063476D87}" srcOrd="0" destOrd="0" presId="urn:microsoft.com/office/officeart/2005/8/layout/vList2"/>
    <dgm:cxn modelId="{241AB670-B1E6-4170-B993-48C16D25FD58}" type="presOf" srcId="{B68E3001-F611-49A5-98FD-F319FFEDA92F}" destId="{9109EBD9-DB91-4BE6-AAC5-3FF076D0B140}" srcOrd="0" destOrd="0" presId="urn:microsoft.com/office/officeart/2005/8/layout/vList2"/>
    <dgm:cxn modelId="{28691276-1C42-49C4-8CFC-B2D72BB40120}" type="presOf" srcId="{AF37BCFC-842E-4B7D-94F8-335F824D206D}" destId="{1577CE40-1066-4FCC-80FA-011A974DC2EA}" srcOrd="0" destOrd="0" presId="urn:microsoft.com/office/officeart/2005/8/layout/vList2"/>
    <dgm:cxn modelId="{CBADA776-55D6-44A9-BF80-A8573DDF168B}" type="presOf" srcId="{869A99C9-2520-43DD-938E-EEC96D8ADDFB}" destId="{DEA6C6B6-013F-4747-B03F-2F4C985135A5}" srcOrd="0" destOrd="0" presId="urn:microsoft.com/office/officeart/2005/8/layout/vList2"/>
    <dgm:cxn modelId="{B9EA4482-DD55-4855-A4B9-3E784B7F774B}" srcId="{1081A73A-C1FD-4EDF-8E15-0E15891391F0}" destId="{2D2987CA-66B5-4519-A380-4DBE7C488DC5}" srcOrd="1" destOrd="0" parTransId="{D6FF0F49-E0EE-4642-A78F-E8159711096D}" sibTransId="{065A6632-C0A9-4F17-9E35-6AF8C94BABC9}"/>
    <dgm:cxn modelId="{5F07DFA6-86DC-4EF4-A64C-BC6175D9B4DC}" srcId="{1081A73A-C1FD-4EDF-8E15-0E15891391F0}" destId="{B68E3001-F611-49A5-98FD-F319FFEDA92F}" srcOrd="0" destOrd="0" parTransId="{078C4934-033F-4995-8BB2-52290A4FC0D2}" sibTransId="{ED7A2833-896A-40A4-9B4F-FC8956E79B7F}"/>
    <dgm:cxn modelId="{ED7F04AD-A10B-4EAA-B0DC-9C83DCD875A7}" type="presOf" srcId="{852345B2-711B-4850-872E-9B58E34ADF73}" destId="{1A8F1137-7668-4E70-A613-544EC31D3E64}" srcOrd="0" destOrd="0" presId="urn:microsoft.com/office/officeart/2005/8/layout/vList2"/>
    <dgm:cxn modelId="{AD24E4CE-5FED-4177-AB8B-13BDFBE62BC1}" srcId="{1081A73A-C1FD-4EDF-8E15-0E15891391F0}" destId="{AF37BCFC-842E-4B7D-94F8-335F824D206D}" srcOrd="2" destOrd="0" parTransId="{E90B4538-A52F-46BD-B62A-C4FEAC67AD57}" sibTransId="{1E673DBF-4AE9-4CEC-8280-B1BEE61B5A79}"/>
    <dgm:cxn modelId="{3CBEA577-A251-47F7-9B0A-6CB262F558F7}" type="presParOf" srcId="{CB5BEAC7-DFAB-4942-B55C-E955525F7CCE}" destId="{9109EBD9-DB91-4BE6-AAC5-3FF076D0B140}" srcOrd="0" destOrd="0" presId="urn:microsoft.com/office/officeart/2005/8/layout/vList2"/>
    <dgm:cxn modelId="{02CE4758-9789-4581-B9CA-5CEF560DB347}" type="presParOf" srcId="{CB5BEAC7-DFAB-4942-B55C-E955525F7CCE}" destId="{CF124BC2-0AC7-441F-A1D3-761D564136B0}" srcOrd="1" destOrd="0" presId="urn:microsoft.com/office/officeart/2005/8/layout/vList2"/>
    <dgm:cxn modelId="{36FDC654-46F9-43DA-B0D2-66B6DFDD74BB}" type="presParOf" srcId="{CB5BEAC7-DFAB-4942-B55C-E955525F7CCE}" destId="{5110A5B0-B1FD-4DBD-B686-705063476D87}" srcOrd="2" destOrd="0" presId="urn:microsoft.com/office/officeart/2005/8/layout/vList2"/>
    <dgm:cxn modelId="{0DC59CF6-1331-48CC-9C50-F7673A1C7C9D}" type="presParOf" srcId="{CB5BEAC7-DFAB-4942-B55C-E955525F7CCE}" destId="{93CADC13-CF32-4514-8061-3A200CFC6A2F}" srcOrd="3" destOrd="0" presId="urn:microsoft.com/office/officeart/2005/8/layout/vList2"/>
    <dgm:cxn modelId="{3143ABB0-6240-4D4B-9229-49235D010A86}" type="presParOf" srcId="{CB5BEAC7-DFAB-4942-B55C-E955525F7CCE}" destId="{1577CE40-1066-4FCC-80FA-011A974DC2EA}" srcOrd="4" destOrd="0" presId="urn:microsoft.com/office/officeart/2005/8/layout/vList2"/>
    <dgm:cxn modelId="{2D4EA6CF-EB78-48CA-BC7C-8B2DF5570580}" type="presParOf" srcId="{CB5BEAC7-DFAB-4942-B55C-E955525F7CCE}" destId="{CD3BD623-0677-4B1E-A7BC-4FE2480AE026}" srcOrd="5" destOrd="0" presId="urn:microsoft.com/office/officeart/2005/8/layout/vList2"/>
    <dgm:cxn modelId="{BCDA7C05-EA5A-491F-9E25-17FC1C8A3984}" type="presParOf" srcId="{CB5BEAC7-DFAB-4942-B55C-E955525F7CCE}" destId="{1A8F1137-7668-4E70-A613-544EC31D3E64}" srcOrd="6" destOrd="0" presId="urn:microsoft.com/office/officeart/2005/8/layout/vList2"/>
    <dgm:cxn modelId="{1BE5EE07-E6EF-427D-9E82-7B59162D75C8}" type="presParOf" srcId="{CB5BEAC7-DFAB-4942-B55C-E955525F7CCE}" destId="{5BBD9654-B640-4096-897E-895B21E78701}" srcOrd="7" destOrd="0" presId="urn:microsoft.com/office/officeart/2005/8/layout/vList2"/>
    <dgm:cxn modelId="{6FF578CC-8182-4AE0-9EBA-6D8EC9FB7433}" type="presParOf" srcId="{CB5BEAC7-DFAB-4942-B55C-E955525F7CCE}" destId="{DEA6C6B6-013F-4747-B03F-2F4C985135A5}" srcOrd="8" destOrd="0" presId="urn:microsoft.com/office/officeart/2005/8/layout/vList2"/>
    <dgm:cxn modelId="{4E1A5364-4A4B-4139-A29F-E17B88079A2E}" type="presParOf" srcId="{CB5BEAC7-DFAB-4942-B55C-E955525F7CCE}" destId="{FC40475A-6C1B-4A92-93B4-F1257684AB98}" srcOrd="9" destOrd="0" presId="urn:microsoft.com/office/officeart/2005/8/layout/vList2"/>
    <dgm:cxn modelId="{38318533-625C-40C2-AE44-C20F641AB2C8}" type="presParOf" srcId="{CB5BEAC7-DFAB-4942-B55C-E955525F7CCE}" destId="{5FC27AEE-D305-4632-AA5B-10940286912E}"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081A73A-C1FD-4EDF-8E15-0E15891391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68E3001-F611-49A5-98FD-F319FFEDA92F}">
      <dgm:prSet/>
      <dgm:spPr>
        <a:solidFill>
          <a:srgbClr val="C00000"/>
        </a:solidFill>
      </dgm:spPr>
      <dgm:t>
        <a:bodyPr/>
        <a:lstStyle/>
        <a:p>
          <a:r>
            <a:rPr lang="en-US" b="1" dirty="0"/>
            <a:t>Generalities</a:t>
          </a:r>
          <a:endParaRPr lang="en-US" dirty="0"/>
        </a:p>
      </dgm:t>
    </dgm:pt>
    <dgm:pt modelId="{078C4934-033F-4995-8BB2-52290A4FC0D2}" type="parTrans" cxnId="{5F07DFA6-86DC-4EF4-A64C-BC6175D9B4DC}">
      <dgm:prSet/>
      <dgm:spPr/>
      <dgm:t>
        <a:bodyPr/>
        <a:lstStyle/>
        <a:p>
          <a:endParaRPr lang="en-US"/>
        </a:p>
      </dgm:t>
    </dgm:pt>
    <dgm:pt modelId="{ED7A2833-896A-40A4-9B4F-FC8956E79B7F}" type="sibTrans" cxnId="{5F07DFA6-86DC-4EF4-A64C-BC6175D9B4DC}">
      <dgm:prSet/>
      <dgm:spPr/>
      <dgm:t>
        <a:bodyPr/>
        <a:lstStyle/>
        <a:p>
          <a:endParaRPr lang="en-US"/>
        </a:p>
      </dgm:t>
    </dgm:pt>
    <dgm:pt modelId="{2D2987CA-66B5-4519-A380-4DBE7C488DC5}">
      <dgm:prSet/>
      <dgm:spPr>
        <a:solidFill>
          <a:srgbClr val="C00000"/>
        </a:solidFill>
      </dgm:spPr>
      <dgm:t>
        <a:bodyPr/>
        <a:lstStyle/>
        <a:p>
          <a:r>
            <a:rPr lang="en-US" b="1"/>
            <a:t>Virus resources/database</a:t>
          </a:r>
          <a:endParaRPr lang="en-US"/>
        </a:p>
      </dgm:t>
    </dgm:pt>
    <dgm:pt modelId="{D6FF0F49-E0EE-4642-A78F-E8159711096D}" type="parTrans" cxnId="{B9EA4482-DD55-4855-A4B9-3E784B7F774B}">
      <dgm:prSet/>
      <dgm:spPr/>
      <dgm:t>
        <a:bodyPr/>
        <a:lstStyle/>
        <a:p>
          <a:endParaRPr lang="en-US"/>
        </a:p>
      </dgm:t>
    </dgm:pt>
    <dgm:pt modelId="{065A6632-C0A9-4F17-9E35-6AF8C94BABC9}" type="sibTrans" cxnId="{B9EA4482-DD55-4855-A4B9-3E784B7F774B}">
      <dgm:prSet/>
      <dgm:spPr/>
      <dgm:t>
        <a:bodyPr/>
        <a:lstStyle/>
        <a:p>
          <a:endParaRPr lang="en-US"/>
        </a:p>
      </dgm:t>
    </dgm:pt>
    <dgm:pt modelId="{AF37BCFC-842E-4B7D-94F8-335F824D206D}">
      <dgm:prSet/>
      <dgm:spPr>
        <a:solidFill>
          <a:srgbClr val="C00000"/>
        </a:solidFill>
      </dgm:spPr>
      <dgm:t>
        <a:bodyPr/>
        <a:lstStyle/>
        <a:p>
          <a:r>
            <a:rPr lang="en-US" b="1"/>
            <a:t>Viral genomics</a:t>
          </a:r>
          <a:endParaRPr lang="en-US"/>
        </a:p>
      </dgm:t>
    </dgm:pt>
    <dgm:pt modelId="{E90B4538-A52F-46BD-B62A-C4FEAC67AD57}" type="parTrans" cxnId="{AD24E4CE-5FED-4177-AB8B-13BDFBE62BC1}">
      <dgm:prSet/>
      <dgm:spPr/>
      <dgm:t>
        <a:bodyPr/>
        <a:lstStyle/>
        <a:p>
          <a:endParaRPr lang="en-US"/>
        </a:p>
      </dgm:t>
    </dgm:pt>
    <dgm:pt modelId="{1E673DBF-4AE9-4CEC-8280-B1BEE61B5A79}" type="sibTrans" cxnId="{AD24E4CE-5FED-4177-AB8B-13BDFBE62BC1}">
      <dgm:prSet/>
      <dgm:spPr/>
      <dgm:t>
        <a:bodyPr/>
        <a:lstStyle/>
        <a:p>
          <a:endParaRPr lang="en-US"/>
        </a:p>
      </dgm:t>
    </dgm:pt>
    <dgm:pt modelId="{852345B2-711B-4850-872E-9B58E34ADF73}">
      <dgm:prSet/>
      <dgm:spPr>
        <a:solidFill>
          <a:srgbClr val="C00000"/>
        </a:solidFill>
      </dgm:spPr>
      <dgm:t>
        <a:bodyPr/>
        <a:lstStyle/>
        <a:p>
          <a:r>
            <a:rPr lang="en-US" b="1" dirty="0"/>
            <a:t>Viral metagenomics</a:t>
          </a:r>
          <a:endParaRPr lang="en-US" dirty="0"/>
        </a:p>
      </dgm:t>
    </dgm:pt>
    <dgm:pt modelId="{F10E3196-6E9B-455C-9BE9-18528D8FB3BB}" type="parTrans" cxnId="{333CAB2A-AA11-48A7-8839-1A9067573C59}">
      <dgm:prSet/>
      <dgm:spPr/>
      <dgm:t>
        <a:bodyPr/>
        <a:lstStyle/>
        <a:p>
          <a:endParaRPr lang="en-US"/>
        </a:p>
      </dgm:t>
    </dgm:pt>
    <dgm:pt modelId="{01F6C814-7B6E-441F-8FB0-7E17222B798C}" type="sibTrans" cxnId="{333CAB2A-AA11-48A7-8839-1A9067573C59}">
      <dgm:prSet/>
      <dgm:spPr/>
      <dgm:t>
        <a:bodyPr/>
        <a:lstStyle/>
        <a:p>
          <a:endParaRPr lang="en-US"/>
        </a:p>
      </dgm:t>
    </dgm:pt>
    <dgm:pt modelId="{869A99C9-2520-43DD-938E-EEC96D8ADDFB}">
      <dgm:prSet/>
      <dgm:spPr>
        <a:solidFill>
          <a:srgbClr val="C00000"/>
        </a:solidFill>
      </dgm:spPr>
      <dgm:t>
        <a:bodyPr/>
        <a:lstStyle/>
        <a:p>
          <a:r>
            <a:rPr lang="en-US" b="1"/>
            <a:t>Viral Proteomics</a:t>
          </a:r>
          <a:endParaRPr lang="en-US"/>
        </a:p>
      </dgm:t>
    </dgm:pt>
    <dgm:pt modelId="{C59B8FA3-DBF7-4D11-922B-75F5B5625699}" type="parTrans" cxnId="{8891C320-7150-4656-8EA0-93BAF5A4557C}">
      <dgm:prSet/>
      <dgm:spPr/>
      <dgm:t>
        <a:bodyPr/>
        <a:lstStyle/>
        <a:p>
          <a:endParaRPr lang="en-US"/>
        </a:p>
      </dgm:t>
    </dgm:pt>
    <dgm:pt modelId="{62229405-54BA-4920-B810-840A88443D6C}" type="sibTrans" cxnId="{8891C320-7150-4656-8EA0-93BAF5A4557C}">
      <dgm:prSet/>
      <dgm:spPr/>
      <dgm:t>
        <a:bodyPr/>
        <a:lstStyle/>
        <a:p>
          <a:endParaRPr lang="en-US"/>
        </a:p>
      </dgm:t>
    </dgm:pt>
    <dgm:pt modelId="{3AC11D40-51C3-4609-852B-14A61BEA090E}">
      <dgm:prSet/>
      <dgm:spPr>
        <a:solidFill>
          <a:srgbClr val="C00000"/>
        </a:solidFill>
      </dgm:spPr>
      <dgm:t>
        <a:bodyPr/>
        <a:lstStyle/>
        <a:p>
          <a:r>
            <a:rPr lang="en-US" b="1" dirty="0"/>
            <a:t>Host-virus interactions</a:t>
          </a:r>
          <a:endParaRPr lang="en-US" dirty="0"/>
        </a:p>
      </dgm:t>
    </dgm:pt>
    <dgm:pt modelId="{524CA048-F118-4A5A-A877-6048C87DD428}" type="parTrans" cxnId="{5D5DE230-CE0F-40D1-92BC-6ACD6B7F5831}">
      <dgm:prSet/>
      <dgm:spPr/>
      <dgm:t>
        <a:bodyPr/>
        <a:lstStyle/>
        <a:p>
          <a:endParaRPr lang="en-US"/>
        </a:p>
      </dgm:t>
    </dgm:pt>
    <dgm:pt modelId="{3CDD0147-7F2C-430A-B76C-8036719921B2}" type="sibTrans" cxnId="{5D5DE230-CE0F-40D1-92BC-6ACD6B7F5831}">
      <dgm:prSet/>
      <dgm:spPr/>
      <dgm:t>
        <a:bodyPr/>
        <a:lstStyle/>
        <a:p>
          <a:endParaRPr lang="en-US"/>
        </a:p>
      </dgm:t>
    </dgm:pt>
    <dgm:pt modelId="{CB5BEAC7-DFAB-4942-B55C-E955525F7CCE}" type="pres">
      <dgm:prSet presAssocID="{1081A73A-C1FD-4EDF-8E15-0E15891391F0}" presName="linear" presStyleCnt="0">
        <dgm:presLayoutVars>
          <dgm:animLvl val="lvl"/>
          <dgm:resizeHandles val="exact"/>
        </dgm:presLayoutVars>
      </dgm:prSet>
      <dgm:spPr/>
    </dgm:pt>
    <dgm:pt modelId="{9109EBD9-DB91-4BE6-AAC5-3FF076D0B140}" type="pres">
      <dgm:prSet presAssocID="{B68E3001-F611-49A5-98FD-F319FFEDA92F}" presName="parentText" presStyleLbl="node1" presStyleIdx="0" presStyleCnt="6">
        <dgm:presLayoutVars>
          <dgm:chMax val="0"/>
          <dgm:bulletEnabled val="1"/>
        </dgm:presLayoutVars>
      </dgm:prSet>
      <dgm:spPr/>
    </dgm:pt>
    <dgm:pt modelId="{CF124BC2-0AC7-441F-A1D3-761D564136B0}" type="pres">
      <dgm:prSet presAssocID="{ED7A2833-896A-40A4-9B4F-FC8956E79B7F}" presName="spacer" presStyleCnt="0"/>
      <dgm:spPr/>
    </dgm:pt>
    <dgm:pt modelId="{5110A5B0-B1FD-4DBD-B686-705063476D87}" type="pres">
      <dgm:prSet presAssocID="{2D2987CA-66B5-4519-A380-4DBE7C488DC5}" presName="parentText" presStyleLbl="node1" presStyleIdx="1" presStyleCnt="6">
        <dgm:presLayoutVars>
          <dgm:chMax val="0"/>
          <dgm:bulletEnabled val="1"/>
        </dgm:presLayoutVars>
      </dgm:prSet>
      <dgm:spPr/>
    </dgm:pt>
    <dgm:pt modelId="{93CADC13-CF32-4514-8061-3A200CFC6A2F}" type="pres">
      <dgm:prSet presAssocID="{065A6632-C0A9-4F17-9E35-6AF8C94BABC9}" presName="spacer" presStyleCnt="0"/>
      <dgm:spPr/>
    </dgm:pt>
    <dgm:pt modelId="{1577CE40-1066-4FCC-80FA-011A974DC2EA}" type="pres">
      <dgm:prSet presAssocID="{AF37BCFC-842E-4B7D-94F8-335F824D206D}" presName="parentText" presStyleLbl="node1" presStyleIdx="2" presStyleCnt="6">
        <dgm:presLayoutVars>
          <dgm:chMax val="0"/>
          <dgm:bulletEnabled val="1"/>
        </dgm:presLayoutVars>
      </dgm:prSet>
      <dgm:spPr/>
    </dgm:pt>
    <dgm:pt modelId="{CD3BD623-0677-4B1E-A7BC-4FE2480AE026}" type="pres">
      <dgm:prSet presAssocID="{1E673DBF-4AE9-4CEC-8280-B1BEE61B5A79}" presName="spacer" presStyleCnt="0"/>
      <dgm:spPr/>
    </dgm:pt>
    <dgm:pt modelId="{1A8F1137-7668-4E70-A613-544EC31D3E64}" type="pres">
      <dgm:prSet presAssocID="{852345B2-711B-4850-872E-9B58E34ADF73}" presName="parentText" presStyleLbl="node1" presStyleIdx="3" presStyleCnt="6">
        <dgm:presLayoutVars>
          <dgm:chMax val="0"/>
          <dgm:bulletEnabled val="1"/>
        </dgm:presLayoutVars>
      </dgm:prSet>
      <dgm:spPr/>
    </dgm:pt>
    <dgm:pt modelId="{5BBD9654-B640-4096-897E-895B21E78701}" type="pres">
      <dgm:prSet presAssocID="{01F6C814-7B6E-441F-8FB0-7E17222B798C}" presName="spacer" presStyleCnt="0"/>
      <dgm:spPr/>
    </dgm:pt>
    <dgm:pt modelId="{DEA6C6B6-013F-4747-B03F-2F4C985135A5}" type="pres">
      <dgm:prSet presAssocID="{869A99C9-2520-43DD-938E-EEC96D8ADDFB}" presName="parentText" presStyleLbl="node1" presStyleIdx="4" presStyleCnt="6">
        <dgm:presLayoutVars>
          <dgm:chMax val="0"/>
          <dgm:bulletEnabled val="1"/>
        </dgm:presLayoutVars>
      </dgm:prSet>
      <dgm:spPr/>
    </dgm:pt>
    <dgm:pt modelId="{FC40475A-6C1B-4A92-93B4-F1257684AB98}" type="pres">
      <dgm:prSet presAssocID="{62229405-54BA-4920-B810-840A88443D6C}" presName="spacer" presStyleCnt="0"/>
      <dgm:spPr/>
    </dgm:pt>
    <dgm:pt modelId="{5FC27AEE-D305-4632-AA5B-10940286912E}" type="pres">
      <dgm:prSet presAssocID="{3AC11D40-51C3-4609-852B-14A61BEA090E}" presName="parentText" presStyleLbl="node1" presStyleIdx="5" presStyleCnt="6">
        <dgm:presLayoutVars>
          <dgm:chMax val="0"/>
          <dgm:bulletEnabled val="1"/>
        </dgm:presLayoutVars>
      </dgm:prSet>
      <dgm:spPr/>
    </dgm:pt>
  </dgm:ptLst>
  <dgm:cxnLst>
    <dgm:cxn modelId="{58AD3016-02C5-45BD-86CB-00C635DAB3DB}" type="presOf" srcId="{3AC11D40-51C3-4609-852B-14A61BEA090E}" destId="{5FC27AEE-D305-4632-AA5B-10940286912E}" srcOrd="0" destOrd="0" presId="urn:microsoft.com/office/officeart/2005/8/layout/vList2"/>
    <dgm:cxn modelId="{8891C320-7150-4656-8EA0-93BAF5A4557C}" srcId="{1081A73A-C1FD-4EDF-8E15-0E15891391F0}" destId="{869A99C9-2520-43DD-938E-EEC96D8ADDFB}" srcOrd="4" destOrd="0" parTransId="{C59B8FA3-DBF7-4D11-922B-75F5B5625699}" sibTransId="{62229405-54BA-4920-B810-840A88443D6C}"/>
    <dgm:cxn modelId="{B2164023-042C-457F-9067-2B83430798DC}" type="presOf" srcId="{1081A73A-C1FD-4EDF-8E15-0E15891391F0}" destId="{CB5BEAC7-DFAB-4942-B55C-E955525F7CCE}" srcOrd="0" destOrd="0" presId="urn:microsoft.com/office/officeart/2005/8/layout/vList2"/>
    <dgm:cxn modelId="{333CAB2A-AA11-48A7-8839-1A9067573C59}" srcId="{1081A73A-C1FD-4EDF-8E15-0E15891391F0}" destId="{852345B2-711B-4850-872E-9B58E34ADF73}" srcOrd="3" destOrd="0" parTransId="{F10E3196-6E9B-455C-9BE9-18528D8FB3BB}" sibTransId="{01F6C814-7B6E-441F-8FB0-7E17222B798C}"/>
    <dgm:cxn modelId="{5D5DE230-CE0F-40D1-92BC-6ACD6B7F5831}" srcId="{1081A73A-C1FD-4EDF-8E15-0E15891391F0}" destId="{3AC11D40-51C3-4609-852B-14A61BEA090E}" srcOrd="5" destOrd="0" parTransId="{524CA048-F118-4A5A-A877-6048C87DD428}" sibTransId="{3CDD0147-7F2C-430A-B76C-8036719921B2}"/>
    <dgm:cxn modelId="{26FF6970-3B27-4146-A7C5-CA0DBF27DAC7}" type="presOf" srcId="{2D2987CA-66B5-4519-A380-4DBE7C488DC5}" destId="{5110A5B0-B1FD-4DBD-B686-705063476D87}" srcOrd="0" destOrd="0" presId="urn:microsoft.com/office/officeart/2005/8/layout/vList2"/>
    <dgm:cxn modelId="{241AB670-B1E6-4170-B993-48C16D25FD58}" type="presOf" srcId="{B68E3001-F611-49A5-98FD-F319FFEDA92F}" destId="{9109EBD9-DB91-4BE6-AAC5-3FF076D0B140}" srcOrd="0" destOrd="0" presId="urn:microsoft.com/office/officeart/2005/8/layout/vList2"/>
    <dgm:cxn modelId="{28691276-1C42-49C4-8CFC-B2D72BB40120}" type="presOf" srcId="{AF37BCFC-842E-4B7D-94F8-335F824D206D}" destId="{1577CE40-1066-4FCC-80FA-011A974DC2EA}" srcOrd="0" destOrd="0" presId="urn:microsoft.com/office/officeart/2005/8/layout/vList2"/>
    <dgm:cxn modelId="{CBADA776-55D6-44A9-BF80-A8573DDF168B}" type="presOf" srcId="{869A99C9-2520-43DD-938E-EEC96D8ADDFB}" destId="{DEA6C6B6-013F-4747-B03F-2F4C985135A5}" srcOrd="0" destOrd="0" presId="urn:microsoft.com/office/officeart/2005/8/layout/vList2"/>
    <dgm:cxn modelId="{B9EA4482-DD55-4855-A4B9-3E784B7F774B}" srcId="{1081A73A-C1FD-4EDF-8E15-0E15891391F0}" destId="{2D2987CA-66B5-4519-A380-4DBE7C488DC5}" srcOrd="1" destOrd="0" parTransId="{D6FF0F49-E0EE-4642-A78F-E8159711096D}" sibTransId="{065A6632-C0A9-4F17-9E35-6AF8C94BABC9}"/>
    <dgm:cxn modelId="{5F07DFA6-86DC-4EF4-A64C-BC6175D9B4DC}" srcId="{1081A73A-C1FD-4EDF-8E15-0E15891391F0}" destId="{B68E3001-F611-49A5-98FD-F319FFEDA92F}" srcOrd="0" destOrd="0" parTransId="{078C4934-033F-4995-8BB2-52290A4FC0D2}" sibTransId="{ED7A2833-896A-40A4-9B4F-FC8956E79B7F}"/>
    <dgm:cxn modelId="{ED7F04AD-A10B-4EAA-B0DC-9C83DCD875A7}" type="presOf" srcId="{852345B2-711B-4850-872E-9B58E34ADF73}" destId="{1A8F1137-7668-4E70-A613-544EC31D3E64}" srcOrd="0" destOrd="0" presId="urn:microsoft.com/office/officeart/2005/8/layout/vList2"/>
    <dgm:cxn modelId="{AD24E4CE-5FED-4177-AB8B-13BDFBE62BC1}" srcId="{1081A73A-C1FD-4EDF-8E15-0E15891391F0}" destId="{AF37BCFC-842E-4B7D-94F8-335F824D206D}" srcOrd="2" destOrd="0" parTransId="{E90B4538-A52F-46BD-B62A-C4FEAC67AD57}" sibTransId="{1E673DBF-4AE9-4CEC-8280-B1BEE61B5A79}"/>
    <dgm:cxn modelId="{3CBEA577-A251-47F7-9B0A-6CB262F558F7}" type="presParOf" srcId="{CB5BEAC7-DFAB-4942-B55C-E955525F7CCE}" destId="{9109EBD9-DB91-4BE6-AAC5-3FF076D0B140}" srcOrd="0" destOrd="0" presId="urn:microsoft.com/office/officeart/2005/8/layout/vList2"/>
    <dgm:cxn modelId="{02CE4758-9789-4581-B9CA-5CEF560DB347}" type="presParOf" srcId="{CB5BEAC7-DFAB-4942-B55C-E955525F7CCE}" destId="{CF124BC2-0AC7-441F-A1D3-761D564136B0}" srcOrd="1" destOrd="0" presId="urn:microsoft.com/office/officeart/2005/8/layout/vList2"/>
    <dgm:cxn modelId="{36FDC654-46F9-43DA-B0D2-66B6DFDD74BB}" type="presParOf" srcId="{CB5BEAC7-DFAB-4942-B55C-E955525F7CCE}" destId="{5110A5B0-B1FD-4DBD-B686-705063476D87}" srcOrd="2" destOrd="0" presId="urn:microsoft.com/office/officeart/2005/8/layout/vList2"/>
    <dgm:cxn modelId="{0DC59CF6-1331-48CC-9C50-F7673A1C7C9D}" type="presParOf" srcId="{CB5BEAC7-DFAB-4942-B55C-E955525F7CCE}" destId="{93CADC13-CF32-4514-8061-3A200CFC6A2F}" srcOrd="3" destOrd="0" presId="urn:microsoft.com/office/officeart/2005/8/layout/vList2"/>
    <dgm:cxn modelId="{3143ABB0-6240-4D4B-9229-49235D010A86}" type="presParOf" srcId="{CB5BEAC7-DFAB-4942-B55C-E955525F7CCE}" destId="{1577CE40-1066-4FCC-80FA-011A974DC2EA}" srcOrd="4" destOrd="0" presId="urn:microsoft.com/office/officeart/2005/8/layout/vList2"/>
    <dgm:cxn modelId="{2D4EA6CF-EB78-48CA-BC7C-8B2DF5570580}" type="presParOf" srcId="{CB5BEAC7-DFAB-4942-B55C-E955525F7CCE}" destId="{CD3BD623-0677-4B1E-A7BC-4FE2480AE026}" srcOrd="5" destOrd="0" presId="urn:microsoft.com/office/officeart/2005/8/layout/vList2"/>
    <dgm:cxn modelId="{BCDA7C05-EA5A-491F-9E25-17FC1C8A3984}" type="presParOf" srcId="{CB5BEAC7-DFAB-4942-B55C-E955525F7CCE}" destId="{1A8F1137-7668-4E70-A613-544EC31D3E64}" srcOrd="6" destOrd="0" presId="urn:microsoft.com/office/officeart/2005/8/layout/vList2"/>
    <dgm:cxn modelId="{1BE5EE07-E6EF-427D-9E82-7B59162D75C8}" type="presParOf" srcId="{CB5BEAC7-DFAB-4942-B55C-E955525F7CCE}" destId="{5BBD9654-B640-4096-897E-895B21E78701}" srcOrd="7" destOrd="0" presId="urn:microsoft.com/office/officeart/2005/8/layout/vList2"/>
    <dgm:cxn modelId="{6FF578CC-8182-4AE0-9EBA-6D8EC9FB7433}" type="presParOf" srcId="{CB5BEAC7-DFAB-4942-B55C-E955525F7CCE}" destId="{DEA6C6B6-013F-4747-B03F-2F4C985135A5}" srcOrd="8" destOrd="0" presId="urn:microsoft.com/office/officeart/2005/8/layout/vList2"/>
    <dgm:cxn modelId="{4E1A5364-4A4B-4139-A29F-E17B88079A2E}" type="presParOf" srcId="{CB5BEAC7-DFAB-4942-B55C-E955525F7CCE}" destId="{FC40475A-6C1B-4A92-93B4-F1257684AB98}" srcOrd="9" destOrd="0" presId="urn:microsoft.com/office/officeart/2005/8/layout/vList2"/>
    <dgm:cxn modelId="{38318533-625C-40C2-AE44-C20F641AB2C8}" type="presParOf" srcId="{CB5BEAC7-DFAB-4942-B55C-E955525F7CCE}" destId="{5FC27AEE-D305-4632-AA5B-10940286912E}"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9EBD9-DB91-4BE6-AAC5-3FF076D0B140}">
      <dsp:nvSpPr>
        <dsp:cNvPr id="0" name=""/>
        <dsp:cNvSpPr/>
      </dsp:nvSpPr>
      <dsp:spPr>
        <a:xfrm>
          <a:off x="0" y="457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Generalities</a:t>
          </a:r>
          <a:endParaRPr lang="en-US" sz="3300" kern="1200" dirty="0"/>
        </a:p>
      </dsp:txBody>
      <dsp:txXfrm>
        <a:off x="39580" y="85318"/>
        <a:ext cx="6145175" cy="731650"/>
      </dsp:txXfrm>
    </dsp:sp>
    <dsp:sp modelId="{5110A5B0-B1FD-4DBD-B686-705063476D87}">
      <dsp:nvSpPr>
        <dsp:cNvPr id="0" name=""/>
        <dsp:cNvSpPr/>
      </dsp:nvSpPr>
      <dsp:spPr>
        <a:xfrm>
          <a:off x="0" y="9515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Virus resources/database</a:t>
          </a:r>
          <a:endParaRPr lang="en-US" sz="3300" kern="1200"/>
        </a:p>
      </dsp:txBody>
      <dsp:txXfrm>
        <a:off x="39580" y="991168"/>
        <a:ext cx="6145175" cy="731650"/>
      </dsp:txXfrm>
    </dsp:sp>
    <dsp:sp modelId="{1577CE40-1066-4FCC-80FA-011A974DC2EA}">
      <dsp:nvSpPr>
        <dsp:cNvPr id="0" name=""/>
        <dsp:cNvSpPr/>
      </dsp:nvSpPr>
      <dsp:spPr>
        <a:xfrm>
          <a:off x="0" y="18574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genomics</a:t>
          </a:r>
          <a:endParaRPr lang="en-US" sz="3300" kern="1200"/>
        </a:p>
      </dsp:txBody>
      <dsp:txXfrm>
        <a:off x="39580" y="1897018"/>
        <a:ext cx="6145175" cy="731650"/>
      </dsp:txXfrm>
    </dsp:sp>
    <dsp:sp modelId="{1A8F1137-7668-4E70-A613-544EC31D3E64}">
      <dsp:nvSpPr>
        <dsp:cNvPr id="0" name=""/>
        <dsp:cNvSpPr/>
      </dsp:nvSpPr>
      <dsp:spPr>
        <a:xfrm>
          <a:off x="0" y="27632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Viral metagenomics</a:t>
          </a:r>
          <a:endParaRPr lang="en-US" sz="3300" kern="1200" dirty="0"/>
        </a:p>
      </dsp:txBody>
      <dsp:txXfrm>
        <a:off x="39580" y="2802868"/>
        <a:ext cx="6145175" cy="731650"/>
      </dsp:txXfrm>
    </dsp:sp>
    <dsp:sp modelId="{DEA6C6B6-013F-4747-B03F-2F4C985135A5}">
      <dsp:nvSpPr>
        <dsp:cNvPr id="0" name=""/>
        <dsp:cNvSpPr/>
      </dsp:nvSpPr>
      <dsp:spPr>
        <a:xfrm>
          <a:off x="0" y="36691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Proteomics</a:t>
          </a:r>
          <a:endParaRPr lang="en-US" sz="3300" kern="1200"/>
        </a:p>
      </dsp:txBody>
      <dsp:txXfrm>
        <a:off x="39580" y="3708718"/>
        <a:ext cx="6145175" cy="731650"/>
      </dsp:txXfrm>
    </dsp:sp>
    <dsp:sp modelId="{5FC27AEE-D305-4632-AA5B-10940286912E}">
      <dsp:nvSpPr>
        <dsp:cNvPr id="0" name=""/>
        <dsp:cNvSpPr/>
      </dsp:nvSpPr>
      <dsp:spPr>
        <a:xfrm>
          <a:off x="0" y="45749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Host-virus interactions</a:t>
          </a:r>
          <a:endParaRPr lang="en-US" sz="3300" kern="1200" dirty="0"/>
        </a:p>
      </dsp:txBody>
      <dsp:txXfrm>
        <a:off x="39580" y="4614568"/>
        <a:ext cx="6145175" cy="731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0DFCF-0ABC-4BDA-98CD-90E4AA6306A6}">
      <dsp:nvSpPr>
        <dsp:cNvPr id="0" name=""/>
        <dsp:cNvSpPr/>
      </dsp:nvSpPr>
      <dsp:spPr>
        <a:xfrm>
          <a:off x="0" y="707092"/>
          <a:ext cx="10515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36875C-35D3-4102-9B15-1A29382F8B59}">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35A70F-A21B-4140-8340-E2A9098A22A1}">
      <dsp:nvSpPr>
        <dsp:cNvPr id="0" name=""/>
        <dsp:cNvSpPr/>
      </dsp:nvSpPr>
      <dsp:spPr>
        <a:xfrm>
          <a:off x="1507738" y="707092"/>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977900">
            <a:lnSpc>
              <a:spcPct val="100000"/>
            </a:lnSpc>
            <a:spcBef>
              <a:spcPct val="0"/>
            </a:spcBef>
            <a:spcAft>
              <a:spcPct val="35000"/>
            </a:spcAft>
            <a:buNone/>
          </a:pPr>
          <a:r>
            <a:rPr lang="en-US" sz="2200" kern="1200"/>
            <a:t>The course focuses on </a:t>
          </a:r>
          <a:r>
            <a:rPr lang="en-US" sz="2200" b="1" kern="1200"/>
            <a:t>virus-specific</a:t>
          </a:r>
          <a:r>
            <a:rPr lang="en-US" sz="2200" kern="1200"/>
            <a:t> aspects of bioinformatics.</a:t>
          </a:r>
        </a:p>
      </dsp:txBody>
      <dsp:txXfrm>
        <a:off x="1507738" y="707092"/>
        <a:ext cx="9007861" cy="1305401"/>
      </dsp:txXfrm>
    </dsp:sp>
    <dsp:sp modelId="{D777091C-C210-454B-9469-88AC25F40024}">
      <dsp:nvSpPr>
        <dsp:cNvPr id="0" name=""/>
        <dsp:cNvSpPr/>
      </dsp:nvSpPr>
      <dsp:spPr>
        <a:xfrm>
          <a:off x="0" y="2338844"/>
          <a:ext cx="10515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7F4058-F813-4DAA-99D3-0DBE062950FA}">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BD662B-0727-443B-ADBF-BC9BF26F9A2A}">
      <dsp:nvSpPr>
        <dsp:cNvPr id="0" name=""/>
        <dsp:cNvSpPr/>
      </dsp:nvSpPr>
      <dsp:spPr>
        <a:xfrm>
          <a:off x="1507738" y="2338844"/>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977900">
            <a:lnSpc>
              <a:spcPct val="100000"/>
            </a:lnSpc>
            <a:spcBef>
              <a:spcPct val="0"/>
            </a:spcBef>
            <a:spcAft>
              <a:spcPct val="35000"/>
            </a:spcAft>
            <a:buNone/>
          </a:pPr>
          <a:r>
            <a:rPr lang="en-US" sz="2200" kern="1200" dirty="0"/>
            <a:t>It does not cover the details of various techniques such as multiple sequence alignments, BLAST, HMM,  Whole Genome (NGS) Sequencing, Principal Component Analysis (PCA), </a:t>
          </a:r>
          <a:r>
            <a:rPr lang="en-US" sz="2200" kern="1200" dirty="0" err="1"/>
            <a:t>etc</a:t>
          </a:r>
          <a:r>
            <a:rPr lang="en-US" sz="2200" kern="1200" dirty="0"/>
            <a:t>…</a:t>
          </a:r>
        </a:p>
      </dsp:txBody>
      <dsp:txXfrm>
        <a:off x="1507738" y="2338844"/>
        <a:ext cx="9007861" cy="13054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9EBD9-DB91-4BE6-AAC5-3FF076D0B140}">
      <dsp:nvSpPr>
        <dsp:cNvPr id="0" name=""/>
        <dsp:cNvSpPr/>
      </dsp:nvSpPr>
      <dsp:spPr>
        <a:xfrm>
          <a:off x="0" y="4573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Generalities</a:t>
          </a:r>
          <a:endParaRPr lang="en-US" sz="3300" kern="1200" dirty="0"/>
        </a:p>
      </dsp:txBody>
      <dsp:txXfrm>
        <a:off x="39580" y="85318"/>
        <a:ext cx="6145175" cy="731650"/>
      </dsp:txXfrm>
    </dsp:sp>
    <dsp:sp modelId="{5110A5B0-B1FD-4DBD-B686-705063476D87}">
      <dsp:nvSpPr>
        <dsp:cNvPr id="0" name=""/>
        <dsp:cNvSpPr/>
      </dsp:nvSpPr>
      <dsp:spPr>
        <a:xfrm>
          <a:off x="0" y="9515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Virus resources/database</a:t>
          </a:r>
          <a:endParaRPr lang="en-US" sz="3300" kern="1200"/>
        </a:p>
      </dsp:txBody>
      <dsp:txXfrm>
        <a:off x="39580" y="991168"/>
        <a:ext cx="6145175" cy="731650"/>
      </dsp:txXfrm>
    </dsp:sp>
    <dsp:sp modelId="{1577CE40-1066-4FCC-80FA-011A974DC2EA}">
      <dsp:nvSpPr>
        <dsp:cNvPr id="0" name=""/>
        <dsp:cNvSpPr/>
      </dsp:nvSpPr>
      <dsp:spPr>
        <a:xfrm>
          <a:off x="0" y="18574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genomics</a:t>
          </a:r>
          <a:endParaRPr lang="en-US" sz="3300" kern="1200"/>
        </a:p>
      </dsp:txBody>
      <dsp:txXfrm>
        <a:off x="39580" y="1897018"/>
        <a:ext cx="6145175" cy="731650"/>
      </dsp:txXfrm>
    </dsp:sp>
    <dsp:sp modelId="{1A8F1137-7668-4E70-A613-544EC31D3E64}">
      <dsp:nvSpPr>
        <dsp:cNvPr id="0" name=""/>
        <dsp:cNvSpPr/>
      </dsp:nvSpPr>
      <dsp:spPr>
        <a:xfrm>
          <a:off x="0" y="27632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Viral metagenomics</a:t>
          </a:r>
          <a:endParaRPr lang="en-US" sz="3300" kern="1200" dirty="0"/>
        </a:p>
      </dsp:txBody>
      <dsp:txXfrm>
        <a:off x="39580" y="2802868"/>
        <a:ext cx="6145175" cy="731650"/>
      </dsp:txXfrm>
    </dsp:sp>
    <dsp:sp modelId="{DEA6C6B6-013F-4747-B03F-2F4C985135A5}">
      <dsp:nvSpPr>
        <dsp:cNvPr id="0" name=""/>
        <dsp:cNvSpPr/>
      </dsp:nvSpPr>
      <dsp:spPr>
        <a:xfrm>
          <a:off x="0" y="36691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Proteomics</a:t>
          </a:r>
          <a:endParaRPr lang="en-US" sz="3300" kern="1200"/>
        </a:p>
      </dsp:txBody>
      <dsp:txXfrm>
        <a:off x="39580" y="3708718"/>
        <a:ext cx="6145175" cy="731650"/>
      </dsp:txXfrm>
    </dsp:sp>
    <dsp:sp modelId="{5FC27AEE-D305-4632-AA5B-10940286912E}">
      <dsp:nvSpPr>
        <dsp:cNvPr id="0" name=""/>
        <dsp:cNvSpPr/>
      </dsp:nvSpPr>
      <dsp:spPr>
        <a:xfrm>
          <a:off x="0" y="45749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Host-virus interactions</a:t>
          </a:r>
          <a:endParaRPr lang="en-US" sz="3300" kern="1200" dirty="0"/>
        </a:p>
      </dsp:txBody>
      <dsp:txXfrm>
        <a:off x="39580" y="4614568"/>
        <a:ext cx="6145175" cy="7316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E4C198-6050-44FB-9659-648D4D139CAB}">
      <dsp:nvSpPr>
        <dsp:cNvPr id="0" name=""/>
        <dsp:cNvSpPr/>
      </dsp:nvSpPr>
      <dsp:spPr>
        <a:xfrm rot="5400000">
          <a:off x="5410072" y="-1189323"/>
          <a:ext cx="3481070" cy="6729984"/>
        </a:xfrm>
        <a:prstGeom prst="round2Same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lang="en-US" sz="3300" b="0" i="0" kern="1200" dirty="0"/>
            <a:t>identify viral sequences and their encoded functional elements, </a:t>
          </a:r>
          <a:endParaRPr lang="en-US" sz="3300" kern="1200" dirty="0"/>
        </a:p>
        <a:p>
          <a:pPr marL="285750" lvl="1" indent="-285750" algn="l" defTabSz="1466850">
            <a:lnSpc>
              <a:spcPct val="90000"/>
            </a:lnSpc>
            <a:spcBef>
              <a:spcPct val="0"/>
            </a:spcBef>
            <a:spcAft>
              <a:spcPct val="15000"/>
            </a:spcAft>
            <a:buChar char="•"/>
          </a:pPr>
          <a:r>
            <a:rPr lang="en-US" sz="3300" b="0" i="0" kern="1200"/>
            <a:t>predict, annotate, and compare their functions, and </a:t>
          </a:r>
          <a:endParaRPr lang="en-US" sz="3300" kern="1200"/>
        </a:p>
        <a:p>
          <a:pPr marL="285750" lvl="1" indent="-285750" algn="l" defTabSz="1466850">
            <a:lnSpc>
              <a:spcPct val="90000"/>
            </a:lnSpc>
            <a:spcBef>
              <a:spcPct val="0"/>
            </a:spcBef>
            <a:spcAft>
              <a:spcPct val="15000"/>
            </a:spcAft>
            <a:buChar char="•"/>
          </a:pPr>
          <a:r>
            <a:rPr lang="en-US" sz="3300" b="0" i="0" kern="1200"/>
            <a:t>structure the data to move from measuring to understanding.</a:t>
          </a:r>
          <a:endParaRPr lang="en-US" sz="3300" kern="1200"/>
        </a:p>
      </dsp:txBody>
      <dsp:txXfrm rot="-5400000">
        <a:off x="3785615" y="605066"/>
        <a:ext cx="6560052" cy="3141206"/>
      </dsp:txXfrm>
    </dsp:sp>
    <dsp:sp modelId="{4B564738-ADBD-46B7-8AC2-D3CB5FA408E0}">
      <dsp:nvSpPr>
        <dsp:cNvPr id="0" name=""/>
        <dsp:cNvSpPr/>
      </dsp:nvSpPr>
      <dsp:spPr>
        <a:xfrm>
          <a:off x="0" y="0"/>
          <a:ext cx="3785616" cy="4351338"/>
        </a:xfrm>
        <a:prstGeom prst="roundRect">
          <a:avLst/>
        </a:prstGeom>
        <a:solidFill>
          <a:schemeClr val="tx2">
            <a:lumMod val="75000"/>
            <a:lumOff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b="0" i="0" kern="1200" dirty="0"/>
            <a:t>Powerful computational tools are needed to analyze this biodiversity </a:t>
          </a:r>
          <a:endParaRPr lang="en-US" sz="3800" kern="1200" dirty="0"/>
        </a:p>
      </dsp:txBody>
      <dsp:txXfrm>
        <a:off x="184799" y="184799"/>
        <a:ext cx="3416018" cy="39817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9EBD9-DB91-4BE6-AAC5-3FF076D0B140}">
      <dsp:nvSpPr>
        <dsp:cNvPr id="0" name=""/>
        <dsp:cNvSpPr/>
      </dsp:nvSpPr>
      <dsp:spPr>
        <a:xfrm>
          <a:off x="0" y="457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Generalities</a:t>
          </a:r>
          <a:endParaRPr lang="en-US" sz="3300" kern="1200" dirty="0"/>
        </a:p>
      </dsp:txBody>
      <dsp:txXfrm>
        <a:off x="39580" y="85318"/>
        <a:ext cx="6145175" cy="731650"/>
      </dsp:txXfrm>
    </dsp:sp>
    <dsp:sp modelId="{5110A5B0-B1FD-4DBD-B686-705063476D87}">
      <dsp:nvSpPr>
        <dsp:cNvPr id="0" name=""/>
        <dsp:cNvSpPr/>
      </dsp:nvSpPr>
      <dsp:spPr>
        <a:xfrm>
          <a:off x="0" y="95158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Virus resources/database</a:t>
          </a:r>
          <a:endParaRPr lang="en-US" sz="3300" kern="1200"/>
        </a:p>
      </dsp:txBody>
      <dsp:txXfrm>
        <a:off x="39580" y="991168"/>
        <a:ext cx="6145175" cy="731650"/>
      </dsp:txXfrm>
    </dsp:sp>
    <dsp:sp modelId="{1577CE40-1066-4FCC-80FA-011A974DC2EA}">
      <dsp:nvSpPr>
        <dsp:cNvPr id="0" name=""/>
        <dsp:cNvSpPr/>
      </dsp:nvSpPr>
      <dsp:spPr>
        <a:xfrm>
          <a:off x="0" y="18574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genomics</a:t>
          </a:r>
          <a:endParaRPr lang="en-US" sz="3300" kern="1200"/>
        </a:p>
      </dsp:txBody>
      <dsp:txXfrm>
        <a:off x="39580" y="1897018"/>
        <a:ext cx="6145175" cy="731650"/>
      </dsp:txXfrm>
    </dsp:sp>
    <dsp:sp modelId="{1A8F1137-7668-4E70-A613-544EC31D3E64}">
      <dsp:nvSpPr>
        <dsp:cNvPr id="0" name=""/>
        <dsp:cNvSpPr/>
      </dsp:nvSpPr>
      <dsp:spPr>
        <a:xfrm>
          <a:off x="0" y="27632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Viral metagenomics</a:t>
          </a:r>
          <a:endParaRPr lang="en-US" sz="3300" kern="1200" dirty="0"/>
        </a:p>
      </dsp:txBody>
      <dsp:txXfrm>
        <a:off x="39580" y="2802868"/>
        <a:ext cx="6145175" cy="731650"/>
      </dsp:txXfrm>
    </dsp:sp>
    <dsp:sp modelId="{DEA6C6B6-013F-4747-B03F-2F4C985135A5}">
      <dsp:nvSpPr>
        <dsp:cNvPr id="0" name=""/>
        <dsp:cNvSpPr/>
      </dsp:nvSpPr>
      <dsp:spPr>
        <a:xfrm>
          <a:off x="0" y="36691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Proteomics</a:t>
          </a:r>
          <a:endParaRPr lang="en-US" sz="3300" kern="1200"/>
        </a:p>
      </dsp:txBody>
      <dsp:txXfrm>
        <a:off x="39580" y="3708718"/>
        <a:ext cx="6145175" cy="731650"/>
      </dsp:txXfrm>
    </dsp:sp>
    <dsp:sp modelId="{5FC27AEE-D305-4632-AA5B-10940286912E}">
      <dsp:nvSpPr>
        <dsp:cNvPr id="0" name=""/>
        <dsp:cNvSpPr/>
      </dsp:nvSpPr>
      <dsp:spPr>
        <a:xfrm>
          <a:off x="0" y="45749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Host-virus interactions</a:t>
          </a:r>
          <a:endParaRPr lang="en-US" sz="3300" kern="1200" dirty="0"/>
        </a:p>
      </dsp:txBody>
      <dsp:txXfrm>
        <a:off x="39580" y="4614568"/>
        <a:ext cx="6145175" cy="7316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335BE-1C10-44E9-9887-B06061019DA7}">
      <dsp:nvSpPr>
        <dsp:cNvPr id="0" name=""/>
        <dsp:cNvSpPr/>
      </dsp:nvSpPr>
      <dsp:spPr>
        <a:xfrm>
          <a:off x="1582" y="1028649"/>
          <a:ext cx="1141382" cy="11413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E97AEA-B952-4834-A29E-F5A99D01268F}">
      <dsp:nvSpPr>
        <dsp:cNvPr id="0" name=""/>
        <dsp:cNvSpPr/>
      </dsp:nvSpPr>
      <dsp:spPr>
        <a:xfrm>
          <a:off x="1582" y="2261859"/>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defRPr b="1"/>
          </a:pPr>
          <a:r>
            <a:rPr lang="en-US" sz="1700" b="0" i="0" kern="1200"/>
            <a:t>NIH/NIAID-funded free bioinformatics database online </a:t>
          </a:r>
          <a:endParaRPr lang="en-US" sz="1700" kern="1200"/>
        </a:p>
      </dsp:txBody>
      <dsp:txXfrm>
        <a:off x="1582" y="2261859"/>
        <a:ext cx="3261093" cy="489164"/>
      </dsp:txXfrm>
    </dsp:sp>
    <dsp:sp modelId="{AF8976B4-89B3-43A7-98BB-6F4490EAC6EF}">
      <dsp:nvSpPr>
        <dsp:cNvPr id="0" name=""/>
        <dsp:cNvSpPr/>
      </dsp:nvSpPr>
      <dsp:spPr>
        <a:xfrm>
          <a:off x="1582" y="2793733"/>
          <a:ext cx="3261093" cy="370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b="0" i="0" kern="1200"/>
            <a:t>Bioinformatics Resource Centers (BRC) contract</a:t>
          </a:r>
          <a:endParaRPr lang="en-US" sz="1300" kern="1200"/>
        </a:p>
      </dsp:txBody>
      <dsp:txXfrm>
        <a:off x="1582" y="2793733"/>
        <a:ext cx="3261093" cy="370421"/>
      </dsp:txXfrm>
    </dsp:sp>
    <dsp:sp modelId="{5807C8C8-0007-4E8D-B236-8F22B1691F42}">
      <dsp:nvSpPr>
        <dsp:cNvPr id="0" name=""/>
        <dsp:cNvSpPr/>
      </dsp:nvSpPr>
      <dsp:spPr>
        <a:xfrm>
          <a:off x="3833367" y="1028649"/>
          <a:ext cx="1141382" cy="11413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EA2A1F-7A9B-48F4-96AD-1ED8716B9FD2}">
      <dsp:nvSpPr>
        <dsp:cNvPr id="0" name=""/>
        <dsp:cNvSpPr/>
      </dsp:nvSpPr>
      <dsp:spPr>
        <a:xfrm>
          <a:off x="3833367" y="2261859"/>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defRPr b="1"/>
          </a:pPr>
          <a:r>
            <a:rPr lang="en-US" sz="1700" b="0" i="0" kern="1200"/>
            <a:t>Integrated data from various sources</a:t>
          </a:r>
          <a:endParaRPr lang="en-US" sz="1700" kern="1200"/>
        </a:p>
      </dsp:txBody>
      <dsp:txXfrm>
        <a:off x="3833367" y="2261859"/>
        <a:ext cx="3261093" cy="489164"/>
      </dsp:txXfrm>
    </dsp:sp>
    <dsp:sp modelId="{1C4A8FE4-3BAA-4837-951A-4E5427B3288F}">
      <dsp:nvSpPr>
        <dsp:cNvPr id="0" name=""/>
        <dsp:cNvSpPr/>
      </dsp:nvSpPr>
      <dsp:spPr>
        <a:xfrm>
          <a:off x="3833367" y="2793733"/>
          <a:ext cx="3261093" cy="370421"/>
        </a:xfrm>
        <a:prstGeom prst="rect">
          <a:avLst/>
        </a:prstGeom>
        <a:noFill/>
        <a:ln>
          <a:noFill/>
        </a:ln>
        <a:effectLst/>
      </dsp:spPr>
      <dsp:style>
        <a:lnRef idx="0">
          <a:scrgbClr r="0" g="0" b="0"/>
        </a:lnRef>
        <a:fillRef idx="0">
          <a:scrgbClr r="0" g="0" b="0"/>
        </a:fillRef>
        <a:effectRef idx="0">
          <a:scrgbClr r="0" g="0" b="0"/>
        </a:effectRef>
        <a:fontRef idx="minor"/>
      </dsp:style>
    </dsp:sp>
    <dsp:sp modelId="{3D72AD7C-A76A-4C7E-A3C6-89640460F6F2}">
      <dsp:nvSpPr>
        <dsp:cNvPr id="0" name=""/>
        <dsp:cNvSpPr/>
      </dsp:nvSpPr>
      <dsp:spPr>
        <a:xfrm>
          <a:off x="7665152" y="1028649"/>
          <a:ext cx="1141382" cy="11413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A21A4C-454D-4FDD-B7DD-2FA41057CAAA}">
      <dsp:nvSpPr>
        <dsp:cNvPr id="0" name=""/>
        <dsp:cNvSpPr/>
      </dsp:nvSpPr>
      <dsp:spPr>
        <a:xfrm>
          <a:off x="7665152" y="2261859"/>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defRPr b="1"/>
          </a:pPr>
          <a:r>
            <a:rPr lang="en-US" sz="1700" b="0" i="0" kern="1200"/>
            <a:t>Suite of data analysis and visualization tools </a:t>
          </a:r>
          <a:endParaRPr lang="en-US" sz="1700" kern="1200"/>
        </a:p>
      </dsp:txBody>
      <dsp:txXfrm>
        <a:off x="7665152" y="2261859"/>
        <a:ext cx="3261093" cy="489164"/>
      </dsp:txXfrm>
    </dsp:sp>
    <dsp:sp modelId="{1193FC9E-EAF4-4F95-BA81-0600356B00DE}">
      <dsp:nvSpPr>
        <dsp:cNvPr id="0" name=""/>
        <dsp:cNvSpPr/>
      </dsp:nvSpPr>
      <dsp:spPr>
        <a:xfrm>
          <a:off x="7665152" y="2793733"/>
          <a:ext cx="3261093" cy="370421"/>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45BE2D-AF2C-4C27-998F-1BEF55F377BC}">
      <dsp:nvSpPr>
        <dsp:cNvPr id="0" name=""/>
        <dsp:cNvSpPr/>
      </dsp:nvSpPr>
      <dsp:spPr>
        <a:xfrm>
          <a:off x="627216" y="968717"/>
          <a:ext cx="670359" cy="6703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3D23B5-CBA9-4851-A0DE-16A831B08662}">
      <dsp:nvSpPr>
        <dsp:cNvPr id="0" name=""/>
        <dsp:cNvSpPr/>
      </dsp:nvSpPr>
      <dsp:spPr>
        <a:xfrm>
          <a:off x="4740" y="1736048"/>
          <a:ext cx="1915312" cy="108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Free and open access with no use restrictions</a:t>
          </a:r>
        </a:p>
      </dsp:txBody>
      <dsp:txXfrm>
        <a:off x="4740" y="1736048"/>
        <a:ext cx="1915312" cy="1085906"/>
      </dsp:txXfrm>
    </dsp:sp>
    <dsp:sp modelId="{7C1799B5-E87D-4802-B77D-D11051450701}">
      <dsp:nvSpPr>
        <dsp:cNvPr id="0" name=""/>
        <dsp:cNvSpPr/>
      </dsp:nvSpPr>
      <dsp:spPr>
        <a:xfrm>
          <a:off x="4740" y="2867057"/>
          <a:ext cx="1915312" cy="356813"/>
        </a:xfrm>
        <a:prstGeom prst="rect">
          <a:avLst/>
        </a:prstGeom>
        <a:noFill/>
        <a:ln>
          <a:noFill/>
        </a:ln>
        <a:effectLst/>
      </dsp:spPr>
      <dsp:style>
        <a:lnRef idx="0">
          <a:scrgbClr r="0" g="0" b="0"/>
        </a:lnRef>
        <a:fillRef idx="0">
          <a:scrgbClr r="0" g="0" b="0"/>
        </a:fillRef>
        <a:effectRef idx="0">
          <a:scrgbClr r="0" g="0" b="0"/>
        </a:effectRef>
        <a:fontRef idx="minor"/>
      </dsp:style>
    </dsp:sp>
    <dsp:sp modelId="{CECECEE6-8562-41CB-9EE0-C658B43B42A6}">
      <dsp:nvSpPr>
        <dsp:cNvPr id="0" name=""/>
        <dsp:cNvSpPr/>
      </dsp:nvSpPr>
      <dsp:spPr>
        <a:xfrm>
          <a:off x="2877709" y="968717"/>
          <a:ext cx="670359" cy="6703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48F87F-63FA-4E3D-83A8-23C2FA724083}">
      <dsp:nvSpPr>
        <dsp:cNvPr id="0" name=""/>
        <dsp:cNvSpPr/>
      </dsp:nvSpPr>
      <dsp:spPr>
        <a:xfrm>
          <a:off x="2255232" y="1736048"/>
          <a:ext cx="1915312" cy="108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Developed by a team of research scientists, bioinformaticians and professional software developers</a:t>
          </a:r>
        </a:p>
      </dsp:txBody>
      <dsp:txXfrm>
        <a:off x="2255232" y="1736048"/>
        <a:ext cx="1915312" cy="1085906"/>
      </dsp:txXfrm>
    </dsp:sp>
    <dsp:sp modelId="{28010E47-3853-46DF-9D7E-D1B89E38D320}">
      <dsp:nvSpPr>
        <dsp:cNvPr id="0" name=""/>
        <dsp:cNvSpPr/>
      </dsp:nvSpPr>
      <dsp:spPr>
        <a:xfrm>
          <a:off x="2255232" y="2867057"/>
          <a:ext cx="1915312" cy="356813"/>
        </a:xfrm>
        <a:prstGeom prst="rect">
          <a:avLst/>
        </a:prstGeom>
        <a:noFill/>
        <a:ln>
          <a:noFill/>
        </a:ln>
        <a:effectLst/>
      </dsp:spPr>
      <dsp:style>
        <a:lnRef idx="0">
          <a:scrgbClr r="0" g="0" b="0"/>
        </a:lnRef>
        <a:fillRef idx="0">
          <a:scrgbClr r="0" g="0" b="0"/>
        </a:fillRef>
        <a:effectRef idx="0">
          <a:scrgbClr r="0" g="0" b="0"/>
        </a:effectRef>
        <a:fontRef idx="minor"/>
      </dsp:style>
    </dsp:sp>
    <dsp:sp modelId="{4543BB73-FE9C-45F6-8E75-5FF1E3534E37}">
      <dsp:nvSpPr>
        <dsp:cNvPr id="0" name=""/>
        <dsp:cNvSpPr/>
      </dsp:nvSpPr>
      <dsp:spPr>
        <a:xfrm>
          <a:off x="5128201" y="968717"/>
          <a:ext cx="670359" cy="6703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786D6F-64BA-45CE-8953-C7899C98547B}">
      <dsp:nvSpPr>
        <dsp:cNvPr id="0" name=""/>
        <dsp:cNvSpPr/>
      </dsp:nvSpPr>
      <dsp:spPr>
        <a:xfrm>
          <a:off x="4505724" y="1736048"/>
          <a:ext cx="1915312" cy="108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Comprehensive collection of public data</a:t>
          </a:r>
        </a:p>
      </dsp:txBody>
      <dsp:txXfrm>
        <a:off x="4505724" y="1736048"/>
        <a:ext cx="1915312" cy="1085906"/>
      </dsp:txXfrm>
    </dsp:sp>
    <dsp:sp modelId="{C50AC54E-8AB7-4A51-B830-377C3D48F957}">
      <dsp:nvSpPr>
        <dsp:cNvPr id="0" name=""/>
        <dsp:cNvSpPr/>
      </dsp:nvSpPr>
      <dsp:spPr>
        <a:xfrm>
          <a:off x="4505724" y="2867057"/>
          <a:ext cx="1915312" cy="356813"/>
        </a:xfrm>
        <a:prstGeom prst="rect">
          <a:avLst/>
        </a:prstGeom>
        <a:noFill/>
        <a:ln>
          <a:noFill/>
        </a:ln>
        <a:effectLst/>
      </dsp:spPr>
      <dsp:style>
        <a:lnRef idx="0">
          <a:scrgbClr r="0" g="0" b="0"/>
        </a:lnRef>
        <a:fillRef idx="0">
          <a:scrgbClr r="0" g="0" b="0"/>
        </a:fillRef>
        <a:effectRef idx="0">
          <a:scrgbClr r="0" g="0" b="0"/>
        </a:effectRef>
        <a:fontRef idx="minor"/>
      </dsp:style>
    </dsp:sp>
    <dsp:sp modelId="{B1340DE7-C06A-42D2-97BF-6D261B95D722}">
      <dsp:nvSpPr>
        <dsp:cNvPr id="0" name=""/>
        <dsp:cNvSpPr/>
      </dsp:nvSpPr>
      <dsp:spPr>
        <a:xfrm>
          <a:off x="7378693" y="968717"/>
          <a:ext cx="670359" cy="67035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B24D6D-4D4B-4CAE-9E1D-043726505C78}">
      <dsp:nvSpPr>
        <dsp:cNvPr id="0" name=""/>
        <dsp:cNvSpPr/>
      </dsp:nvSpPr>
      <dsp:spPr>
        <a:xfrm>
          <a:off x="6756216" y="1736048"/>
          <a:ext cx="1915312" cy="108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Novel derived data, novel analytical tools, unique functions</a:t>
          </a:r>
        </a:p>
      </dsp:txBody>
      <dsp:txXfrm>
        <a:off x="6756216" y="1736048"/>
        <a:ext cx="1915312" cy="1085906"/>
      </dsp:txXfrm>
    </dsp:sp>
    <dsp:sp modelId="{1A818407-E9DB-45EB-8CB8-9E05680F84AB}">
      <dsp:nvSpPr>
        <dsp:cNvPr id="0" name=""/>
        <dsp:cNvSpPr/>
      </dsp:nvSpPr>
      <dsp:spPr>
        <a:xfrm>
          <a:off x="6756216" y="2867057"/>
          <a:ext cx="1915312" cy="356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New tools and new data driven by user requests</a:t>
          </a:r>
        </a:p>
      </dsp:txBody>
      <dsp:txXfrm>
        <a:off x="6756216" y="2867057"/>
        <a:ext cx="1915312" cy="356813"/>
      </dsp:txXfrm>
    </dsp:sp>
    <dsp:sp modelId="{02794403-0640-4FC5-8F4E-88139A836BB1}">
      <dsp:nvSpPr>
        <dsp:cNvPr id="0" name=""/>
        <dsp:cNvSpPr/>
      </dsp:nvSpPr>
      <dsp:spPr>
        <a:xfrm>
          <a:off x="9629185" y="968717"/>
          <a:ext cx="670359" cy="67035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A679E7-62A3-448E-8D2C-DBED0DD86B04}">
      <dsp:nvSpPr>
        <dsp:cNvPr id="0" name=""/>
        <dsp:cNvSpPr/>
      </dsp:nvSpPr>
      <dsp:spPr>
        <a:xfrm>
          <a:off x="9006709" y="1736048"/>
          <a:ext cx="1915312" cy="108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Training and support</a:t>
          </a:r>
        </a:p>
      </dsp:txBody>
      <dsp:txXfrm>
        <a:off x="9006709" y="1736048"/>
        <a:ext cx="1915312" cy="1085906"/>
      </dsp:txXfrm>
    </dsp:sp>
    <dsp:sp modelId="{695E38FB-96B3-41C0-B752-2AAA0592FF03}">
      <dsp:nvSpPr>
        <dsp:cNvPr id="0" name=""/>
        <dsp:cNvSpPr/>
      </dsp:nvSpPr>
      <dsp:spPr>
        <a:xfrm>
          <a:off x="9006709" y="2867057"/>
          <a:ext cx="1915312" cy="356813"/>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9EBD9-DB91-4BE6-AAC5-3FF076D0B140}">
      <dsp:nvSpPr>
        <dsp:cNvPr id="0" name=""/>
        <dsp:cNvSpPr/>
      </dsp:nvSpPr>
      <dsp:spPr>
        <a:xfrm>
          <a:off x="0" y="457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Generalities</a:t>
          </a:r>
          <a:endParaRPr lang="en-US" sz="3300" kern="1200" dirty="0"/>
        </a:p>
      </dsp:txBody>
      <dsp:txXfrm>
        <a:off x="39580" y="85318"/>
        <a:ext cx="6145175" cy="731650"/>
      </dsp:txXfrm>
    </dsp:sp>
    <dsp:sp modelId="{5110A5B0-B1FD-4DBD-B686-705063476D87}">
      <dsp:nvSpPr>
        <dsp:cNvPr id="0" name=""/>
        <dsp:cNvSpPr/>
      </dsp:nvSpPr>
      <dsp:spPr>
        <a:xfrm>
          <a:off x="0" y="9515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Virus resources/database</a:t>
          </a:r>
          <a:endParaRPr lang="en-US" sz="3300" kern="1200"/>
        </a:p>
      </dsp:txBody>
      <dsp:txXfrm>
        <a:off x="39580" y="991168"/>
        <a:ext cx="6145175" cy="731650"/>
      </dsp:txXfrm>
    </dsp:sp>
    <dsp:sp modelId="{1577CE40-1066-4FCC-80FA-011A974DC2EA}">
      <dsp:nvSpPr>
        <dsp:cNvPr id="0" name=""/>
        <dsp:cNvSpPr/>
      </dsp:nvSpPr>
      <dsp:spPr>
        <a:xfrm>
          <a:off x="0" y="185743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genomics</a:t>
          </a:r>
          <a:endParaRPr lang="en-US" sz="3300" kern="1200"/>
        </a:p>
      </dsp:txBody>
      <dsp:txXfrm>
        <a:off x="39580" y="1897018"/>
        <a:ext cx="6145175" cy="731650"/>
      </dsp:txXfrm>
    </dsp:sp>
    <dsp:sp modelId="{1A8F1137-7668-4E70-A613-544EC31D3E64}">
      <dsp:nvSpPr>
        <dsp:cNvPr id="0" name=""/>
        <dsp:cNvSpPr/>
      </dsp:nvSpPr>
      <dsp:spPr>
        <a:xfrm>
          <a:off x="0" y="27632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Viral metagenomics</a:t>
          </a:r>
          <a:endParaRPr lang="en-US" sz="3300" kern="1200" dirty="0"/>
        </a:p>
      </dsp:txBody>
      <dsp:txXfrm>
        <a:off x="39580" y="2802868"/>
        <a:ext cx="6145175" cy="731650"/>
      </dsp:txXfrm>
    </dsp:sp>
    <dsp:sp modelId="{DEA6C6B6-013F-4747-B03F-2F4C985135A5}">
      <dsp:nvSpPr>
        <dsp:cNvPr id="0" name=""/>
        <dsp:cNvSpPr/>
      </dsp:nvSpPr>
      <dsp:spPr>
        <a:xfrm>
          <a:off x="0" y="36691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Proteomics</a:t>
          </a:r>
          <a:endParaRPr lang="en-US" sz="3300" kern="1200"/>
        </a:p>
      </dsp:txBody>
      <dsp:txXfrm>
        <a:off x="39580" y="3708718"/>
        <a:ext cx="6145175" cy="731650"/>
      </dsp:txXfrm>
    </dsp:sp>
    <dsp:sp modelId="{5FC27AEE-D305-4632-AA5B-10940286912E}">
      <dsp:nvSpPr>
        <dsp:cNvPr id="0" name=""/>
        <dsp:cNvSpPr/>
      </dsp:nvSpPr>
      <dsp:spPr>
        <a:xfrm>
          <a:off x="0" y="45749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Host-virus interactions</a:t>
          </a:r>
          <a:endParaRPr lang="en-US" sz="3300" kern="1200" dirty="0"/>
        </a:p>
      </dsp:txBody>
      <dsp:txXfrm>
        <a:off x="39580" y="4614568"/>
        <a:ext cx="6145175" cy="7316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CB53D-2013-4C2B-8F05-60768CCC8027}">
      <dsp:nvSpPr>
        <dsp:cNvPr id="0" name=""/>
        <dsp:cNvSpPr/>
      </dsp:nvSpPr>
      <dsp:spPr>
        <a:xfrm rot="5400000">
          <a:off x="6301587" y="-2303662"/>
          <a:ext cx="1698041"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285750" lvl="1" indent="-285750" algn="l" defTabSz="1333500">
            <a:lnSpc>
              <a:spcPct val="90000"/>
            </a:lnSpc>
            <a:spcBef>
              <a:spcPct val="0"/>
            </a:spcBef>
            <a:spcAft>
              <a:spcPct val="15000"/>
            </a:spcAft>
            <a:buChar char="•"/>
          </a:pPr>
          <a:r>
            <a:rPr lang="en-US" sz="3000" kern="1200"/>
            <a:t>Random mutation by replication error </a:t>
          </a:r>
        </a:p>
        <a:p>
          <a:pPr marL="285750" lvl="1" indent="-285750" algn="l" defTabSz="1333500">
            <a:lnSpc>
              <a:spcPct val="90000"/>
            </a:lnSpc>
            <a:spcBef>
              <a:spcPct val="0"/>
            </a:spcBef>
            <a:spcAft>
              <a:spcPct val="15000"/>
            </a:spcAft>
            <a:buChar char="•"/>
          </a:pPr>
          <a:r>
            <a:rPr lang="en-US" sz="3000" kern="1200"/>
            <a:t>Nucleic acid damage</a:t>
          </a:r>
        </a:p>
        <a:p>
          <a:pPr marL="285750" lvl="1" indent="-285750" algn="l" defTabSz="1333500">
            <a:lnSpc>
              <a:spcPct val="90000"/>
            </a:lnSpc>
            <a:spcBef>
              <a:spcPct val="0"/>
            </a:spcBef>
            <a:spcAft>
              <a:spcPct val="15000"/>
            </a:spcAft>
            <a:buChar char="•"/>
          </a:pPr>
          <a:r>
            <a:rPr lang="en-US" sz="3000" kern="1200"/>
            <a:t>Cellular editing</a:t>
          </a:r>
        </a:p>
      </dsp:txBody>
      <dsp:txXfrm rot="-5400000">
        <a:off x="3785616" y="295201"/>
        <a:ext cx="6647092" cy="1532257"/>
      </dsp:txXfrm>
    </dsp:sp>
    <dsp:sp modelId="{0E6666AC-6EFB-463C-8943-CFF1D98ABD10}">
      <dsp:nvSpPr>
        <dsp:cNvPr id="0" name=""/>
        <dsp:cNvSpPr/>
      </dsp:nvSpPr>
      <dsp:spPr>
        <a:xfrm>
          <a:off x="0" y="53"/>
          <a:ext cx="3785616" cy="21225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marL="0" lvl="0" indent="0" algn="ctr" defTabSz="2667000">
            <a:lnSpc>
              <a:spcPct val="90000"/>
            </a:lnSpc>
            <a:spcBef>
              <a:spcPct val="0"/>
            </a:spcBef>
            <a:spcAft>
              <a:spcPct val="35000"/>
            </a:spcAft>
            <a:buNone/>
          </a:pPr>
          <a:r>
            <a:rPr lang="en-US" sz="6000" b="1" kern="1200"/>
            <a:t>Genetic drift: </a:t>
          </a:r>
          <a:endParaRPr lang="en-US" sz="6000" kern="1200"/>
        </a:p>
      </dsp:txBody>
      <dsp:txXfrm>
        <a:off x="103614" y="103667"/>
        <a:ext cx="3578388" cy="1915324"/>
      </dsp:txXfrm>
    </dsp:sp>
    <dsp:sp modelId="{2F08647D-63B3-4F6C-8352-F51C7D60D28A}">
      <dsp:nvSpPr>
        <dsp:cNvPr id="0" name=""/>
        <dsp:cNvSpPr/>
      </dsp:nvSpPr>
      <dsp:spPr>
        <a:xfrm rot="5400000">
          <a:off x="6301587" y="-74983"/>
          <a:ext cx="1698041"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285750" lvl="1" indent="-285750" algn="l" defTabSz="1333500">
            <a:lnSpc>
              <a:spcPct val="90000"/>
            </a:lnSpc>
            <a:spcBef>
              <a:spcPct val="0"/>
            </a:spcBef>
            <a:spcAft>
              <a:spcPct val="15000"/>
            </a:spcAft>
            <a:buChar char="•"/>
          </a:pPr>
          <a:r>
            <a:rPr lang="en-US" sz="3000" kern="1200"/>
            <a:t>Recombination by crossing over </a:t>
          </a:r>
        </a:p>
        <a:p>
          <a:pPr marL="285750" lvl="1" indent="-285750" algn="l" defTabSz="1333500">
            <a:lnSpc>
              <a:spcPct val="90000"/>
            </a:lnSpc>
            <a:spcBef>
              <a:spcPct val="0"/>
            </a:spcBef>
            <a:spcAft>
              <a:spcPct val="15000"/>
            </a:spcAft>
            <a:buChar char="•"/>
          </a:pPr>
          <a:r>
            <a:rPr lang="en-US" sz="3000" kern="1200"/>
            <a:t>Reassortment (segmented virus)</a:t>
          </a:r>
        </a:p>
      </dsp:txBody>
      <dsp:txXfrm rot="-5400000">
        <a:off x="3785616" y="2523880"/>
        <a:ext cx="6647092" cy="1532257"/>
      </dsp:txXfrm>
    </dsp:sp>
    <dsp:sp modelId="{E467ACEF-B325-415B-ACA7-07047FC1F1B7}">
      <dsp:nvSpPr>
        <dsp:cNvPr id="0" name=""/>
        <dsp:cNvSpPr/>
      </dsp:nvSpPr>
      <dsp:spPr>
        <a:xfrm>
          <a:off x="0" y="2228732"/>
          <a:ext cx="3785616" cy="21225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marL="0" lvl="0" indent="0" algn="ctr" defTabSz="2667000">
            <a:lnSpc>
              <a:spcPct val="90000"/>
            </a:lnSpc>
            <a:spcBef>
              <a:spcPct val="0"/>
            </a:spcBef>
            <a:spcAft>
              <a:spcPct val="35000"/>
            </a:spcAft>
            <a:buNone/>
          </a:pPr>
          <a:r>
            <a:rPr lang="en-US" sz="6000" b="1" kern="1200"/>
            <a:t>Genetic shift:</a:t>
          </a:r>
          <a:endParaRPr lang="en-US" sz="6000" kern="1200"/>
        </a:p>
      </dsp:txBody>
      <dsp:txXfrm>
        <a:off x="103614" y="2332346"/>
        <a:ext cx="3578388" cy="19153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9EBD9-DB91-4BE6-AAC5-3FF076D0B140}">
      <dsp:nvSpPr>
        <dsp:cNvPr id="0" name=""/>
        <dsp:cNvSpPr/>
      </dsp:nvSpPr>
      <dsp:spPr>
        <a:xfrm>
          <a:off x="0" y="457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Generalities</a:t>
          </a:r>
          <a:endParaRPr lang="en-US" sz="3300" kern="1200" dirty="0"/>
        </a:p>
      </dsp:txBody>
      <dsp:txXfrm>
        <a:off x="39580" y="85318"/>
        <a:ext cx="6145175" cy="731650"/>
      </dsp:txXfrm>
    </dsp:sp>
    <dsp:sp modelId="{5110A5B0-B1FD-4DBD-B686-705063476D87}">
      <dsp:nvSpPr>
        <dsp:cNvPr id="0" name=""/>
        <dsp:cNvSpPr/>
      </dsp:nvSpPr>
      <dsp:spPr>
        <a:xfrm>
          <a:off x="0" y="9515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Virus resources/database</a:t>
          </a:r>
          <a:endParaRPr lang="en-US" sz="3300" kern="1200"/>
        </a:p>
      </dsp:txBody>
      <dsp:txXfrm>
        <a:off x="39580" y="991168"/>
        <a:ext cx="6145175" cy="731650"/>
      </dsp:txXfrm>
    </dsp:sp>
    <dsp:sp modelId="{1577CE40-1066-4FCC-80FA-011A974DC2EA}">
      <dsp:nvSpPr>
        <dsp:cNvPr id="0" name=""/>
        <dsp:cNvSpPr/>
      </dsp:nvSpPr>
      <dsp:spPr>
        <a:xfrm>
          <a:off x="0" y="18574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genomics</a:t>
          </a:r>
          <a:endParaRPr lang="en-US" sz="3300" kern="1200"/>
        </a:p>
      </dsp:txBody>
      <dsp:txXfrm>
        <a:off x="39580" y="1897018"/>
        <a:ext cx="6145175" cy="731650"/>
      </dsp:txXfrm>
    </dsp:sp>
    <dsp:sp modelId="{1A8F1137-7668-4E70-A613-544EC31D3E64}">
      <dsp:nvSpPr>
        <dsp:cNvPr id="0" name=""/>
        <dsp:cNvSpPr/>
      </dsp:nvSpPr>
      <dsp:spPr>
        <a:xfrm>
          <a:off x="0" y="276328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Viral metagenomics</a:t>
          </a:r>
          <a:endParaRPr lang="en-US" sz="3300" kern="1200" dirty="0"/>
        </a:p>
      </dsp:txBody>
      <dsp:txXfrm>
        <a:off x="39580" y="2802868"/>
        <a:ext cx="6145175" cy="731650"/>
      </dsp:txXfrm>
    </dsp:sp>
    <dsp:sp modelId="{DEA6C6B6-013F-4747-B03F-2F4C985135A5}">
      <dsp:nvSpPr>
        <dsp:cNvPr id="0" name=""/>
        <dsp:cNvSpPr/>
      </dsp:nvSpPr>
      <dsp:spPr>
        <a:xfrm>
          <a:off x="0" y="36691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Proteomics</a:t>
          </a:r>
          <a:endParaRPr lang="en-US" sz="3300" kern="1200"/>
        </a:p>
      </dsp:txBody>
      <dsp:txXfrm>
        <a:off x="39580" y="3708718"/>
        <a:ext cx="6145175" cy="731650"/>
      </dsp:txXfrm>
    </dsp:sp>
    <dsp:sp modelId="{5FC27AEE-D305-4632-AA5B-10940286912E}">
      <dsp:nvSpPr>
        <dsp:cNvPr id="0" name=""/>
        <dsp:cNvSpPr/>
      </dsp:nvSpPr>
      <dsp:spPr>
        <a:xfrm>
          <a:off x="0" y="45749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Host-virus interactions</a:t>
          </a:r>
          <a:endParaRPr lang="en-US" sz="3300" kern="1200" dirty="0"/>
        </a:p>
      </dsp:txBody>
      <dsp:txXfrm>
        <a:off x="39580" y="4614568"/>
        <a:ext cx="6145175" cy="7316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C9DB1-825B-4AD8-B4BB-D99419B5417D}">
      <dsp:nvSpPr>
        <dsp:cNvPr id="0" name=""/>
        <dsp:cNvSpPr/>
      </dsp:nvSpPr>
      <dsp:spPr>
        <a:xfrm>
          <a:off x="0" y="226308"/>
          <a:ext cx="6798539" cy="103428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fr-CH" sz="2600" kern="1200"/>
            <a:t>Reads mapped againts curated database provide accurate results.</a:t>
          </a:r>
          <a:endParaRPr lang="en-US" sz="2600" kern="1200"/>
        </a:p>
      </dsp:txBody>
      <dsp:txXfrm>
        <a:off x="50489" y="276797"/>
        <a:ext cx="6697561" cy="933302"/>
      </dsp:txXfrm>
    </dsp:sp>
    <dsp:sp modelId="{AF756BFD-33AF-4764-A3A3-7BB15D89F202}">
      <dsp:nvSpPr>
        <dsp:cNvPr id="0" name=""/>
        <dsp:cNvSpPr/>
      </dsp:nvSpPr>
      <dsp:spPr>
        <a:xfrm>
          <a:off x="0" y="1335468"/>
          <a:ext cx="6798539" cy="103428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Although more time-consuming, a de novo approach is recommended in virus discovery</a:t>
          </a:r>
        </a:p>
      </dsp:txBody>
      <dsp:txXfrm>
        <a:off x="50489" y="1385957"/>
        <a:ext cx="6697561" cy="933302"/>
      </dsp:txXfrm>
    </dsp:sp>
    <dsp:sp modelId="{7F160988-921A-47C4-B92B-D15C5896EB88}">
      <dsp:nvSpPr>
        <dsp:cNvPr id="0" name=""/>
        <dsp:cNvSpPr/>
      </dsp:nvSpPr>
      <dsp:spPr>
        <a:xfrm>
          <a:off x="0" y="2444628"/>
          <a:ext cx="6798539" cy="103428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fr-CH" sz="2600" kern="1200"/>
            <a:t>Clinical metagenomics may reveal new human virus entities</a:t>
          </a:r>
          <a:endParaRPr lang="en-US" sz="2600" kern="1200"/>
        </a:p>
      </dsp:txBody>
      <dsp:txXfrm>
        <a:off x="50489" y="2495117"/>
        <a:ext cx="6697561" cy="93330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9EBD9-DB91-4BE6-AAC5-3FF076D0B140}">
      <dsp:nvSpPr>
        <dsp:cNvPr id="0" name=""/>
        <dsp:cNvSpPr/>
      </dsp:nvSpPr>
      <dsp:spPr>
        <a:xfrm>
          <a:off x="0" y="457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Generalities</a:t>
          </a:r>
          <a:endParaRPr lang="en-US" sz="3300" kern="1200" dirty="0"/>
        </a:p>
      </dsp:txBody>
      <dsp:txXfrm>
        <a:off x="39580" y="85318"/>
        <a:ext cx="6145175" cy="731650"/>
      </dsp:txXfrm>
    </dsp:sp>
    <dsp:sp modelId="{5110A5B0-B1FD-4DBD-B686-705063476D87}">
      <dsp:nvSpPr>
        <dsp:cNvPr id="0" name=""/>
        <dsp:cNvSpPr/>
      </dsp:nvSpPr>
      <dsp:spPr>
        <a:xfrm>
          <a:off x="0" y="9515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Virus resources/database</a:t>
          </a:r>
          <a:endParaRPr lang="en-US" sz="3300" kern="1200"/>
        </a:p>
      </dsp:txBody>
      <dsp:txXfrm>
        <a:off x="39580" y="991168"/>
        <a:ext cx="6145175" cy="731650"/>
      </dsp:txXfrm>
    </dsp:sp>
    <dsp:sp modelId="{1577CE40-1066-4FCC-80FA-011A974DC2EA}">
      <dsp:nvSpPr>
        <dsp:cNvPr id="0" name=""/>
        <dsp:cNvSpPr/>
      </dsp:nvSpPr>
      <dsp:spPr>
        <a:xfrm>
          <a:off x="0" y="18574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genomics</a:t>
          </a:r>
          <a:endParaRPr lang="en-US" sz="3300" kern="1200"/>
        </a:p>
      </dsp:txBody>
      <dsp:txXfrm>
        <a:off x="39580" y="1897018"/>
        <a:ext cx="6145175" cy="731650"/>
      </dsp:txXfrm>
    </dsp:sp>
    <dsp:sp modelId="{1A8F1137-7668-4E70-A613-544EC31D3E64}">
      <dsp:nvSpPr>
        <dsp:cNvPr id="0" name=""/>
        <dsp:cNvSpPr/>
      </dsp:nvSpPr>
      <dsp:spPr>
        <a:xfrm>
          <a:off x="0" y="27632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Viral metagenomics</a:t>
          </a:r>
          <a:endParaRPr lang="en-US" sz="3300" kern="1200" dirty="0"/>
        </a:p>
      </dsp:txBody>
      <dsp:txXfrm>
        <a:off x="39580" y="2802868"/>
        <a:ext cx="6145175" cy="731650"/>
      </dsp:txXfrm>
    </dsp:sp>
    <dsp:sp modelId="{DEA6C6B6-013F-4747-B03F-2F4C985135A5}">
      <dsp:nvSpPr>
        <dsp:cNvPr id="0" name=""/>
        <dsp:cNvSpPr/>
      </dsp:nvSpPr>
      <dsp:spPr>
        <a:xfrm>
          <a:off x="0" y="366913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Proteomics</a:t>
          </a:r>
          <a:endParaRPr lang="en-US" sz="3300" kern="1200"/>
        </a:p>
      </dsp:txBody>
      <dsp:txXfrm>
        <a:off x="39580" y="3708718"/>
        <a:ext cx="6145175" cy="731650"/>
      </dsp:txXfrm>
    </dsp:sp>
    <dsp:sp modelId="{5FC27AEE-D305-4632-AA5B-10940286912E}">
      <dsp:nvSpPr>
        <dsp:cNvPr id="0" name=""/>
        <dsp:cNvSpPr/>
      </dsp:nvSpPr>
      <dsp:spPr>
        <a:xfrm>
          <a:off x="0" y="45749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Host-virus interactions</a:t>
          </a:r>
          <a:endParaRPr lang="en-US" sz="3300" kern="1200" dirty="0"/>
        </a:p>
      </dsp:txBody>
      <dsp:txXfrm>
        <a:off x="39580" y="4614568"/>
        <a:ext cx="6145175" cy="73165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33427F-5AED-425A-8190-A96CEC1F17F2}">
      <dsp:nvSpPr>
        <dsp:cNvPr id="0" name=""/>
        <dsp:cNvSpPr/>
      </dsp:nvSpPr>
      <dsp:spPr>
        <a:xfrm>
          <a:off x="1967016" y="58369"/>
          <a:ext cx="1510523" cy="14699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1B186B-C63C-433B-9996-2674FD4AA21D}">
      <dsp:nvSpPr>
        <dsp:cNvPr id="0" name=""/>
        <dsp:cNvSpPr/>
      </dsp:nvSpPr>
      <dsp:spPr>
        <a:xfrm>
          <a:off x="564387" y="1710455"/>
          <a:ext cx="4315781" cy="629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en-US" sz="2200" b="0" kern="1200"/>
            <a:t>URL: </a:t>
          </a:r>
          <a:r>
            <a:rPr lang="en-US" sz="2200" b="0" kern="1200">
              <a:hlinkClick xmlns:r="http://schemas.openxmlformats.org/officeDocument/2006/relationships" r:id="rId3"/>
            </a:rPr>
            <a:t>http://www.geneontology.org/</a:t>
          </a:r>
          <a:endParaRPr lang="en-US" sz="2200" kern="1200"/>
        </a:p>
      </dsp:txBody>
      <dsp:txXfrm>
        <a:off x="564387" y="1710455"/>
        <a:ext cx="4315781" cy="629999"/>
      </dsp:txXfrm>
    </dsp:sp>
    <dsp:sp modelId="{7D2D682A-648A-4EBE-9020-3AB3D3BD9D74}">
      <dsp:nvSpPr>
        <dsp:cNvPr id="0" name=""/>
        <dsp:cNvSpPr/>
      </dsp:nvSpPr>
      <dsp:spPr>
        <a:xfrm>
          <a:off x="564387" y="2425147"/>
          <a:ext cx="4315781" cy="1867821"/>
        </a:xfrm>
        <a:prstGeom prst="rect">
          <a:avLst/>
        </a:prstGeom>
        <a:noFill/>
        <a:ln>
          <a:noFill/>
        </a:ln>
        <a:effectLst/>
      </dsp:spPr>
      <dsp:style>
        <a:lnRef idx="0">
          <a:scrgbClr r="0" g="0" b="0"/>
        </a:lnRef>
        <a:fillRef idx="0">
          <a:scrgbClr r="0" g="0" b="0"/>
        </a:fillRef>
        <a:effectRef idx="0">
          <a:scrgbClr r="0" g="0" b="0"/>
        </a:effectRef>
        <a:fontRef idx="minor"/>
      </dsp:style>
    </dsp:sp>
    <dsp:sp modelId="{FFD340C0-46C9-4E43-92D7-A43224B29821}">
      <dsp:nvSpPr>
        <dsp:cNvPr id="0" name=""/>
        <dsp:cNvSpPr/>
      </dsp:nvSpPr>
      <dsp:spPr>
        <a:xfrm>
          <a:off x="7038059" y="58369"/>
          <a:ext cx="1510523" cy="1469998"/>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FF3220-6B14-463A-AE1B-3A9068DFFE61}">
      <dsp:nvSpPr>
        <dsp:cNvPr id="0" name=""/>
        <dsp:cNvSpPr/>
      </dsp:nvSpPr>
      <dsp:spPr>
        <a:xfrm>
          <a:off x="5635430" y="1710455"/>
          <a:ext cx="4315781" cy="629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en-US" sz="2200" b="0" kern="1200"/>
            <a:t>Gene Ontology is</a:t>
          </a:r>
          <a:endParaRPr lang="en-US" sz="2200" kern="1200"/>
        </a:p>
      </dsp:txBody>
      <dsp:txXfrm>
        <a:off x="5635430" y="1710455"/>
        <a:ext cx="4315781" cy="629999"/>
      </dsp:txXfrm>
    </dsp:sp>
    <dsp:sp modelId="{5D6919D1-55D5-4F4B-B552-69607BE06193}">
      <dsp:nvSpPr>
        <dsp:cNvPr id="0" name=""/>
        <dsp:cNvSpPr/>
      </dsp:nvSpPr>
      <dsp:spPr>
        <a:xfrm>
          <a:off x="5635430" y="2425147"/>
          <a:ext cx="4315781" cy="1867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b="0" i="0" kern="1200"/>
            <a:t>A hierarchy of roles of genes and gene products independent of any organism.</a:t>
          </a:r>
          <a:endParaRPr lang="en-US" sz="1700" kern="1200"/>
        </a:p>
        <a:p>
          <a:pPr marL="0" lvl="0" indent="0" algn="ctr" defTabSz="755650">
            <a:lnSpc>
              <a:spcPct val="100000"/>
            </a:lnSpc>
            <a:spcBef>
              <a:spcPct val="0"/>
            </a:spcBef>
            <a:spcAft>
              <a:spcPct val="35000"/>
            </a:spcAft>
            <a:buNone/>
          </a:pPr>
          <a:r>
            <a:rPr lang="en-US" sz="1700" b="0" i="0" kern="1200"/>
            <a:t>Composed of three </a:t>
          </a:r>
          <a:r>
            <a:rPr lang="en-US" sz="1700" b="0" i="1" kern="1200"/>
            <a:t>independent</a:t>
          </a:r>
          <a:r>
            <a:rPr lang="en-US" sz="1700" b="0" i="0" kern="1200"/>
            <a:t> ontologies: molecular function, biological process, cellular component</a:t>
          </a:r>
          <a:endParaRPr lang="en-US" sz="1700" kern="1200"/>
        </a:p>
        <a:p>
          <a:pPr marL="0" lvl="0" indent="0" algn="ctr" defTabSz="755650">
            <a:lnSpc>
              <a:spcPct val="100000"/>
            </a:lnSpc>
            <a:spcBef>
              <a:spcPct val="0"/>
            </a:spcBef>
            <a:spcAft>
              <a:spcPct val="35000"/>
            </a:spcAft>
            <a:buNone/>
          </a:pPr>
          <a:r>
            <a:rPr lang="en-US" sz="1700" b="0" i="0" kern="1200"/>
            <a:t>GO itself </a:t>
          </a:r>
          <a:r>
            <a:rPr lang="en-US" sz="1700" b="0" i="1" kern="1200"/>
            <a:t>does not contain</a:t>
          </a:r>
          <a:r>
            <a:rPr lang="en-US" sz="1700" b="0" i="0" kern="1200"/>
            <a:t> any information on genes or gene products</a:t>
          </a:r>
          <a:endParaRPr lang="en-US" sz="1700" kern="1200"/>
        </a:p>
      </dsp:txBody>
      <dsp:txXfrm>
        <a:off x="5635430" y="2425147"/>
        <a:ext cx="4315781" cy="186782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9EBD9-DB91-4BE6-AAC5-3FF076D0B140}">
      <dsp:nvSpPr>
        <dsp:cNvPr id="0" name=""/>
        <dsp:cNvSpPr/>
      </dsp:nvSpPr>
      <dsp:spPr>
        <a:xfrm>
          <a:off x="0" y="457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Generalities</a:t>
          </a:r>
          <a:endParaRPr lang="en-US" sz="3300" kern="1200" dirty="0"/>
        </a:p>
      </dsp:txBody>
      <dsp:txXfrm>
        <a:off x="39580" y="85318"/>
        <a:ext cx="6145175" cy="731650"/>
      </dsp:txXfrm>
    </dsp:sp>
    <dsp:sp modelId="{5110A5B0-B1FD-4DBD-B686-705063476D87}">
      <dsp:nvSpPr>
        <dsp:cNvPr id="0" name=""/>
        <dsp:cNvSpPr/>
      </dsp:nvSpPr>
      <dsp:spPr>
        <a:xfrm>
          <a:off x="0" y="9515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Virus resources/database</a:t>
          </a:r>
          <a:endParaRPr lang="en-US" sz="3300" kern="1200"/>
        </a:p>
      </dsp:txBody>
      <dsp:txXfrm>
        <a:off x="39580" y="991168"/>
        <a:ext cx="6145175" cy="731650"/>
      </dsp:txXfrm>
    </dsp:sp>
    <dsp:sp modelId="{1577CE40-1066-4FCC-80FA-011A974DC2EA}">
      <dsp:nvSpPr>
        <dsp:cNvPr id="0" name=""/>
        <dsp:cNvSpPr/>
      </dsp:nvSpPr>
      <dsp:spPr>
        <a:xfrm>
          <a:off x="0" y="18574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genomics</a:t>
          </a:r>
          <a:endParaRPr lang="en-US" sz="3300" kern="1200"/>
        </a:p>
      </dsp:txBody>
      <dsp:txXfrm>
        <a:off x="39580" y="1897018"/>
        <a:ext cx="6145175" cy="731650"/>
      </dsp:txXfrm>
    </dsp:sp>
    <dsp:sp modelId="{1A8F1137-7668-4E70-A613-544EC31D3E64}">
      <dsp:nvSpPr>
        <dsp:cNvPr id="0" name=""/>
        <dsp:cNvSpPr/>
      </dsp:nvSpPr>
      <dsp:spPr>
        <a:xfrm>
          <a:off x="0" y="276328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Viral metagenomics</a:t>
          </a:r>
          <a:endParaRPr lang="en-US" sz="3300" kern="1200" dirty="0"/>
        </a:p>
      </dsp:txBody>
      <dsp:txXfrm>
        <a:off x="39580" y="2802868"/>
        <a:ext cx="6145175" cy="731650"/>
      </dsp:txXfrm>
    </dsp:sp>
    <dsp:sp modelId="{DEA6C6B6-013F-4747-B03F-2F4C985135A5}">
      <dsp:nvSpPr>
        <dsp:cNvPr id="0" name=""/>
        <dsp:cNvSpPr/>
      </dsp:nvSpPr>
      <dsp:spPr>
        <a:xfrm>
          <a:off x="0" y="3669138"/>
          <a:ext cx="6224335" cy="8108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Proteomics</a:t>
          </a:r>
          <a:endParaRPr lang="en-US" sz="3300" kern="1200"/>
        </a:p>
      </dsp:txBody>
      <dsp:txXfrm>
        <a:off x="39580" y="3708718"/>
        <a:ext cx="6145175" cy="731650"/>
      </dsp:txXfrm>
    </dsp:sp>
    <dsp:sp modelId="{5FC27AEE-D305-4632-AA5B-10940286912E}">
      <dsp:nvSpPr>
        <dsp:cNvPr id="0" name=""/>
        <dsp:cNvSpPr/>
      </dsp:nvSpPr>
      <dsp:spPr>
        <a:xfrm>
          <a:off x="0" y="457498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Host-virus interactions</a:t>
          </a:r>
          <a:endParaRPr lang="en-US" sz="3300" kern="1200" dirty="0"/>
        </a:p>
      </dsp:txBody>
      <dsp:txXfrm>
        <a:off x="39580" y="4614568"/>
        <a:ext cx="6145175" cy="73165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9EBD9-DB91-4BE6-AAC5-3FF076D0B140}">
      <dsp:nvSpPr>
        <dsp:cNvPr id="0" name=""/>
        <dsp:cNvSpPr/>
      </dsp:nvSpPr>
      <dsp:spPr>
        <a:xfrm>
          <a:off x="0" y="4573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Generalities</a:t>
          </a:r>
          <a:endParaRPr lang="en-US" sz="3300" kern="1200" dirty="0"/>
        </a:p>
      </dsp:txBody>
      <dsp:txXfrm>
        <a:off x="39580" y="85318"/>
        <a:ext cx="6145175" cy="731650"/>
      </dsp:txXfrm>
    </dsp:sp>
    <dsp:sp modelId="{5110A5B0-B1FD-4DBD-B686-705063476D87}">
      <dsp:nvSpPr>
        <dsp:cNvPr id="0" name=""/>
        <dsp:cNvSpPr/>
      </dsp:nvSpPr>
      <dsp:spPr>
        <a:xfrm>
          <a:off x="0" y="95158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Virus resources/database</a:t>
          </a:r>
          <a:endParaRPr lang="en-US" sz="3300" kern="1200"/>
        </a:p>
      </dsp:txBody>
      <dsp:txXfrm>
        <a:off x="39580" y="991168"/>
        <a:ext cx="6145175" cy="731650"/>
      </dsp:txXfrm>
    </dsp:sp>
    <dsp:sp modelId="{1577CE40-1066-4FCC-80FA-011A974DC2EA}">
      <dsp:nvSpPr>
        <dsp:cNvPr id="0" name=""/>
        <dsp:cNvSpPr/>
      </dsp:nvSpPr>
      <dsp:spPr>
        <a:xfrm>
          <a:off x="0" y="185743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genomics</a:t>
          </a:r>
          <a:endParaRPr lang="en-US" sz="3300" kern="1200"/>
        </a:p>
      </dsp:txBody>
      <dsp:txXfrm>
        <a:off x="39580" y="1897018"/>
        <a:ext cx="6145175" cy="731650"/>
      </dsp:txXfrm>
    </dsp:sp>
    <dsp:sp modelId="{1A8F1137-7668-4E70-A613-544EC31D3E64}">
      <dsp:nvSpPr>
        <dsp:cNvPr id="0" name=""/>
        <dsp:cNvSpPr/>
      </dsp:nvSpPr>
      <dsp:spPr>
        <a:xfrm>
          <a:off x="0" y="276328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Viral metagenomics</a:t>
          </a:r>
          <a:endParaRPr lang="en-US" sz="3300" kern="1200" dirty="0"/>
        </a:p>
      </dsp:txBody>
      <dsp:txXfrm>
        <a:off x="39580" y="2802868"/>
        <a:ext cx="6145175" cy="731650"/>
      </dsp:txXfrm>
    </dsp:sp>
    <dsp:sp modelId="{DEA6C6B6-013F-4747-B03F-2F4C985135A5}">
      <dsp:nvSpPr>
        <dsp:cNvPr id="0" name=""/>
        <dsp:cNvSpPr/>
      </dsp:nvSpPr>
      <dsp:spPr>
        <a:xfrm>
          <a:off x="0" y="366913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a:t>Viral Proteomics</a:t>
          </a:r>
          <a:endParaRPr lang="en-US" sz="3300" kern="1200"/>
        </a:p>
      </dsp:txBody>
      <dsp:txXfrm>
        <a:off x="39580" y="3708718"/>
        <a:ext cx="6145175" cy="731650"/>
      </dsp:txXfrm>
    </dsp:sp>
    <dsp:sp modelId="{5FC27AEE-D305-4632-AA5B-10940286912E}">
      <dsp:nvSpPr>
        <dsp:cNvPr id="0" name=""/>
        <dsp:cNvSpPr/>
      </dsp:nvSpPr>
      <dsp:spPr>
        <a:xfrm>
          <a:off x="0" y="4574988"/>
          <a:ext cx="6224335" cy="810810"/>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dirty="0"/>
            <a:t>Host-virus interactions</a:t>
          </a:r>
          <a:endParaRPr lang="en-US" sz="3300" kern="1200" dirty="0"/>
        </a:p>
      </dsp:txBody>
      <dsp:txXfrm>
        <a:off x="39580" y="4614568"/>
        <a:ext cx="6145175" cy="7316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5F87670A-975B-8A3E-CA1E-1C95318AB1F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latin typeface="Corbel" panose="020B0503020204020204" pitchFamily="34" charset="0"/>
            </a:endParaRPr>
          </a:p>
        </p:txBody>
      </p:sp>
      <p:sp>
        <p:nvSpPr>
          <p:cNvPr id="3" name="Espace réservé de la date 2">
            <a:extLst>
              <a:ext uri="{FF2B5EF4-FFF2-40B4-BE49-F238E27FC236}">
                <a16:creationId xmlns:a16="http://schemas.microsoft.com/office/drawing/2014/main" id="{F7AF402A-CBD2-E8BA-AAA8-34E54EAE212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F29005-80C1-A548-84CE-9D8F7C27BC60}" type="datetimeFigureOut">
              <a:rPr lang="fr-FR" smtClean="0">
                <a:latin typeface="Corbel" panose="020B0503020204020204" pitchFamily="34" charset="0"/>
              </a:rPr>
              <a:t>21/01/2024</a:t>
            </a:fld>
            <a:endParaRPr lang="fr-FR">
              <a:latin typeface="Corbel" panose="020B0503020204020204" pitchFamily="34" charset="0"/>
            </a:endParaRPr>
          </a:p>
        </p:txBody>
      </p:sp>
      <p:sp>
        <p:nvSpPr>
          <p:cNvPr id="4" name="Espace réservé du pied de page 3">
            <a:extLst>
              <a:ext uri="{FF2B5EF4-FFF2-40B4-BE49-F238E27FC236}">
                <a16:creationId xmlns:a16="http://schemas.microsoft.com/office/drawing/2014/main" id="{EF918FD6-F4AE-D982-B32D-7F319AFAF6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latin typeface="Corbel" panose="020B0503020204020204" pitchFamily="34" charset="0"/>
            </a:endParaRPr>
          </a:p>
        </p:txBody>
      </p:sp>
      <p:sp>
        <p:nvSpPr>
          <p:cNvPr id="5" name="Espace réservé du numéro de diapositive 4">
            <a:extLst>
              <a:ext uri="{FF2B5EF4-FFF2-40B4-BE49-F238E27FC236}">
                <a16:creationId xmlns:a16="http://schemas.microsoft.com/office/drawing/2014/main" id="{C4C636B7-0054-2915-21E4-2E5FE70944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6A0CD75-09BC-0C48-AAA4-476A4268C9A9}" type="slidenum">
              <a:rPr lang="fr-FR" smtClean="0">
                <a:latin typeface="Corbel" panose="020B0503020204020204" pitchFamily="34" charset="0"/>
              </a:rPr>
              <a:t>‹N°›</a:t>
            </a:fld>
            <a:endParaRPr lang="fr-FR">
              <a:latin typeface="Corbel" panose="020B0503020204020204" pitchFamily="34" charset="0"/>
            </a:endParaRPr>
          </a:p>
        </p:txBody>
      </p:sp>
    </p:spTree>
    <p:extLst>
      <p:ext uri="{BB962C8B-B14F-4D97-AF65-F5344CB8AC3E}">
        <p14:creationId xmlns:p14="http://schemas.microsoft.com/office/powerpoint/2010/main" val="35173920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orbel" panose="020B0503020204020204" pitchFamily="34" charset="0"/>
              </a:defRPr>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orbel" panose="020B0503020204020204" pitchFamily="34" charset="0"/>
              </a:defRPr>
            </a:lvl1pPr>
          </a:lstStyle>
          <a:p>
            <a:fld id="{252EF52D-CFFC-FA47-BBAF-74B3994A70AD}" type="datetimeFigureOut">
              <a:rPr lang="fr-FR" smtClean="0"/>
              <a:pPr/>
              <a:t>21/01/2024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orbel" panose="020B0503020204020204"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orbel" panose="020B0503020204020204" pitchFamily="34" charset="0"/>
              </a:defRPr>
            </a:lvl1pPr>
          </a:lstStyle>
          <a:p>
            <a:fld id="{170F0992-BC5E-544C-9AC1-207704CC8F47}" type="slidenum">
              <a:rPr lang="fr-FR" smtClean="0"/>
              <a:pPr/>
              <a:t>‹N°›</a:t>
            </a:fld>
            <a:endParaRPr lang="fr-FR"/>
          </a:p>
        </p:txBody>
      </p:sp>
    </p:spTree>
    <p:extLst>
      <p:ext uri="{BB962C8B-B14F-4D97-AF65-F5344CB8AC3E}">
        <p14:creationId xmlns:p14="http://schemas.microsoft.com/office/powerpoint/2010/main" val="1850885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orbel" panose="020B0503020204020204" pitchFamily="34" charset="0"/>
        <a:ea typeface="+mn-ea"/>
        <a:cs typeface="+mn-cs"/>
      </a:defRPr>
    </a:lvl1pPr>
    <a:lvl2pPr marL="457200" algn="l" defTabSz="914400" rtl="0" eaLnBrk="1" latinLnBrk="0" hangingPunct="1">
      <a:defRPr sz="1200" b="0" i="0" kern="1200">
        <a:solidFill>
          <a:schemeClr val="tx1"/>
        </a:solidFill>
        <a:latin typeface="Corbel" panose="020B0503020204020204" pitchFamily="34" charset="0"/>
        <a:ea typeface="+mn-ea"/>
        <a:cs typeface="+mn-cs"/>
      </a:defRPr>
    </a:lvl2pPr>
    <a:lvl3pPr marL="914400" algn="l" defTabSz="914400" rtl="0" eaLnBrk="1" latinLnBrk="0" hangingPunct="1">
      <a:defRPr sz="1200" b="0" i="0" kern="1200">
        <a:solidFill>
          <a:schemeClr val="tx1"/>
        </a:solidFill>
        <a:latin typeface="Corbel" panose="020B0503020204020204" pitchFamily="34" charset="0"/>
        <a:ea typeface="+mn-ea"/>
        <a:cs typeface="+mn-cs"/>
      </a:defRPr>
    </a:lvl3pPr>
    <a:lvl4pPr marL="1371600" algn="l" defTabSz="914400" rtl="0" eaLnBrk="1" latinLnBrk="0" hangingPunct="1">
      <a:defRPr sz="1200" b="0" i="0" kern="1200">
        <a:solidFill>
          <a:schemeClr val="tx1"/>
        </a:solidFill>
        <a:latin typeface="Corbel" panose="020B0503020204020204" pitchFamily="34" charset="0"/>
        <a:ea typeface="+mn-ea"/>
        <a:cs typeface="+mn-cs"/>
      </a:defRPr>
    </a:lvl4pPr>
    <a:lvl5pPr marL="1828800" algn="l" defTabSz="914400" rtl="0" eaLnBrk="1" latinLnBrk="0" hangingPunct="1">
      <a:defRPr sz="1200" b="0" i="0" kern="1200">
        <a:solidFill>
          <a:schemeClr val="tx1"/>
        </a:solidFill>
        <a:latin typeface="Corbel" panose="020B0503020204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H" dirty="0"/>
          </a:p>
        </p:txBody>
      </p:sp>
      <p:sp>
        <p:nvSpPr>
          <p:cNvPr id="4" name="Espace réservé du numéro de diapositive 3"/>
          <p:cNvSpPr>
            <a:spLocks noGrp="1"/>
          </p:cNvSpPr>
          <p:nvPr>
            <p:ph type="sldNum" sz="quarter" idx="5"/>
          </p:nvPr>
        </p:nvSpPr>
        <p:spPr/>
        <p:txBody>
          <a:bodyPr/>
          <a:lstStyle/>
          <a:p>
            <a:fld id="{170F0992-BC5E-544C-9AC1-207704CC8F47}" type="slidenum">
              <a:rPr lang="fr-FR" smtClean="0"/>
              <a:pPr/>
              <a:t>6</a:t>
            </a:fld>
            <a:endParaRPr lang="fr-FR"/>
          </a:p>
        </p:txBody>
      </p:sp>
    </p:spTree>
    <p:extLst>
      <p:ext uri="{BB962C8B-B14F-4D97-AF65-F5344CB8AC3E}">
        <p14:creationId xmlns:p14="http://schemas.microsoft.com/office/powerpoint/2010/main" val="1697888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Arial" charset="0"/>
                <a:ea typeface="ＭＳ Ｐゴシック" charset="-128"/>
              </a:defRPr>
            </a:lvl1pPr>
            <a:lvl2pPr marL="35879619" indent="-35447153" defTabSz="914485" eaLnBrk="0" hangingPunct="0">
              <a:defRPr sz="2300">
                <a:solidFill>
                  <a:schemeClr val="tx1"/>
                </a:solidFill>
                <a:latin typeface="Arial" charset="0"/>
                <a:ea typeface="ＭＳ Ｐゴシック" charset="-128"/>
              </a:defRPr>
            </a:lvl2pPr>
            <a:lvl3pPr eaLnBrk="0" hangingPunct="0">
              <a:defRPr sz="2300">
                <a:solidFill>
                  <a:schemeClr val="tx1"/>
                </a:solidFill>
                <a:latin typeface="Arial" charset="0"/>
                <a:ea typeface="ＭＳ Ｐゴシック" charset="-128"/>
              </a:defRPr>
            </a:lvl3pPr>
            <a:lvl4pPr eaLnBrk="0" hangingPunct="0">
              <a:defRPr sz="2300">
                <a:solidFill>
                  <a:schemeClr val="tx1"/>
                </a:solidFill>
                <a:latin typeface="Arial" charset="0"/>
                <a:ea typeface="ＭＳ Ｐゴシック" charset="-128"/>
              </a:defRPr>
            </a:lvl4pPr>
            <a:lvl5pPr eaLnBrk="0" hangingPunct="0">
              <a:defRPr sz="2300">
                <a:solidFill>
                  <a:schemeClr val="tx1"/>
                </a:solidFill>
                <a:latin typeface="Arial" charset="0"/>
                <a:ea typeface="ＭＳ Ｐゴシック" charset="-128"/>
              </a:defRPr>
            </a:lvl5pPr>
            <a:lvl6pPr marL="432465" eaLnBrk="0" fontAlgn="base" hangingPunct="0">
              <a:spcBef>
                <a:spcPct val="0"/>
              </a:spcBef>
              <a:spcAft>
                <a:spcPct val="0"/>
              </a:spcAft>
              <a:defRPr sz="2300">
                <a:solidFill>
                  <a:schemeClr val="tx1"/>
                </a:solidFill>
                <a:latin typeface="Arial" charset="0"/>
                <a:ea typeface="ＭＳ Ｐゴシック" charset="-128"/>
              </a:defRPr>
            </a:lvl6pPr>
            <a:lvl7pPr marL="864931" eaLnBrk="0" fontAlgn="base" hangingPunct="0">
              <a:spcBef>
                <a:spcPct val="0"/>
              </a:spcBef>
              <a:spcAft>
                <a:spcPct val="0"/>
              </a:spcAft>
              <a:defRPr sz="2300">
                <a:solidFill>
                  <a:schemeClr val="tx1"/>
                </a:solidFill>
                <a:latin typeface="Arial" charset="0"/>
                <a:ea typeface="ＭＳ Ｐゴシック" charset="-128"/>
              </a:defRPr>
            </a:lvl7pPr>
            <a:lvl8pPr marL="1297396" eaLnBrk="0" fontAlgn="base" hangingPunct="0">
              <a:spcBef>
                <a:spcPct val="0"/>
              </a:spcBef>
              <a:spcAft>
                <a:spcPct val="0"/>
              </a:spcAft>
              <a:defRPr sz="2300">
                <a:solidFill>
                  <a:schemeClr val="tx1"/>
                </a:solidFill>
                <a:latin typeface="Arial" charset="0"/>
                <a:ea typeface="ＭＳ Ｐゴシック" charset="-128"/>
              </a:defRPr>
            </a:lvl8pPr>
            <a:lvl9pPr marL="1729862" eaLnBrk="0" fontAlgn="base" hangingPunct="0">
              <a:spcBef>
                <a:spcPct val="0"/>
              </a:spcBef>
              <a:spcAft>
                <a:spcPct val="0"/>
              </a:spcAft>
              <a:defRPr sz="2300">
                <a:solidFill>
                  <a:schemeClr val="tx1"/>
                </a:solidFill>
                <a:latin typeface="Arial" charset="0"/>
                <a:ea typeface="ＭＳ Ｐゴシック" charset="-128"/>
              </a:defRPr>
            </a:lvl9pPr>
          </a:lstStyle>
          <a:p>
            <a:pPr eaLnBrk="1" hangingPunct="1"/>
            <a:fld id="{DBFC85F5-2A6B-49A5-931D-206DA3690BA5}" type="slidenum">
              <a:rPr lang="en-US" altLang="en-US" sz="1200">
                <a:latin typeface="Times New Roman" charset="0"/>
              </a:rPr>
              <a:pPr eaLnBrk="1" hangingPunct="1"/>
              <a:t>26</a:t>
            </a:fld>
            <a:endParaRPr lang="en-US" altLang="en-US" sz="1200">
              <a:latin typeface="Times New Roman" charset="0"/>
            </a:endParaRPr>
          </a:p>
        </p:txBody>
      </p:sp>
      <p:sp>
        <p:nvSpPr>
          <p:cNvPr id="58371" name="Rectangle 2"/>
          <p:cNvSpPr>
            <a:spLocks noGrp="1" noRot="1" noChangeAspect="1" noChangeArrowheads="1" noTextEdit="1"/>
          </p:cNvSpPr>
          <p:nvPr>
            <p:ph type="sldImg"/>
          </p:nvPr>
        </p:nvSpPr>
        <p:spPr>
          <a:xfrm>
            <a:off x="382588" y="685800"/>
            <a:ext cx="6094412" cy="342900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Times New Roman"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charset="0"/>
                <a:ea typeface="ＭＳ Ｐゴシック" charset="-128"/>
              </a:defRPr>
            </a:lvl1pPr>
            <a:lvl2pPr marL="742950" indent="-285750" eaLnBrk="0" hangingPunct="0">
              <a:defRPr>
                <a:solidFill>
                  <a:schemeClr val="bg1"/>
                </a:solidFill>
                <a:latin typeface="Arial" charset="0"/>
                <a:ea typeface="ＭＳ Ｐゴシック" charset="-128"/>
              </a:defRPr>
            </a:lvl2pPr>
            <a:lvl3pPr marL="1143000" indent="-228600" eaLnBrk="0" hangingPunct="0">
              <a:defRPr>
                <a:solidFill>
                  <a:schemeClr val="bg1"/>
                </a:solidFill>
                <a:latin typeface="Arial" charset="0"/>
                <a:ea typeface="ＭＳ Ｐゴシック" charset="-128"/>
              </a:defRPr>
            </a:lvl3pPr>
            <a:lvl4pPr marL="1600200" indent="-228600" eaLnBrk="0" hangingPunct="0">
              <a:defRPr>
                <a:solidFill>
                  <a:schemeClr val="bg1"/>
                </a:solidFill>
                <a:latin typeface="Arial" charset="0"/>
                <a:ea typeface="ＭＳ Ｐゴシック" charset="-128"/>
              </a:defRPr>
            </a:lvl4pPr>
            <a:lvl5pPr marL="2057400" indent="-228600" eaLnBrk="0" hangingPunct="0">
              <a:defRPr>
                <a:solidFill>
                  <a:schemeClr val="bg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bg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bg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bg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bg1"/>
                </a:solidFill>
                <a:latin typeface="Arial" charset="0"/>
                <a:ea typeface="ＭＳ Ｐゴシック" charset="-128"/>
              </a:defRPr>
            </a:lvl9pPr>
          </a:lstStyle>
          <a:p>
            <a:pPr eaLnBrk="1" hangingPunct="1"/>
            <a:fld id="{51E715BC-1CF0-4E48-AE69-B0CE8B304B85}" type="slidenum">
              <a:rPr lang="es-ES_tradnl" smtClean="0">
                <a:solidFill>
                  <a:schemeClr val="tx1"/>
                </a:solidFill>
                <a:latin typeface="Calibri" pitchFamily="34" charset="0"/>
              </a:rPr>
              <a:pPr eaLnBrk="1" hangingPunct="1"/>
              <a:t>48</a:t>
            </a:fld>
            <a:endParaRPr lang="es-ES_tradnl">
              <a:solidFill>
                <a:schemeClr val="tx1"/>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charset="0"/>
                <a:ea typeface="ＭＳ Ｐゴシック" charset="-128"/>
              </a:defRPr>
            </a:lvl1pPr>
            <a:lvl2pPr marL="742950" indent="-285750" eaLnBrk="0" hangingPunct="0">
              <a:defRPr>
                <a:solidFill>
                  <a:schemeClr val="bg1"/>
                </a:solidFill>
                <a:latin typeface="Arial" charset="0"/>
                <a:ea typeface="ＭＳ Ｐゴシック" charset="-128"/>
              </a:defRPr>
            </a:lvl2pPr>
            <a:lvl3pPr marL="1143000" indent="-228600" eaLnBrk="0" hangingPunct="0">
              <a:defRPr>
                <a:solidFill>
                  <a:schemeClr val="bg1"/>
                </a:solidFill>
                <a:latin typeface="Arial" charset="0"/>
                <a:ea typeface="ＭＳ Ｐゴシック" charset="-128"/>
              </a:defRPr>
            </a:lvl3pPr>
            <a:lvl4pPr marL="1600200" indent="-228600" eaLnBrk="0" hangingPunct="0">
              <a:defRPr>
                <a:solidFill>
                  <a:schemeClr val="bg1"/>
                </a:solidFill>
                <a:latin typeface="Arial" charset="0"/>
                <a:ea typeface="ＭＳ Ｐゴシック" charset="-128"/>
              </a:defRPr>
            </a:lvl4pPr>
            <a:lvl5pPr marL="2057400" indent="-228600" eaLnBrk="0" hangingPunct="0">
              <a:defRPr>
                <a:solidFill>
                  <a:schemeClr val="bg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bg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bg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bg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bg1"/>
                </a:solidFill>
                <a:latin typeface="Arial" charset="0"/>
                <a:ea typeface="ＭＳ Ｐゴシック" charset="-128"/>
              </a:defRPr>
            </a:lvl9pPr>
          </a:lstStyle>
          <a:p>
            <a:pPr eaLnBrk="1" hangingPunct="1"/>
            <a:fld id="{F98CBEC7-72F6-4BF2-8D8B-F09A4CD799D0}" type="slidenum">
              <a:rPr lang="es-ES_tradnl" smtClean="0">
                <a:solidFill>
                  <a:schemeClr val="tx1"/>
                </a:solidFill>
                <a:latin typeface="Calibri" pitchFamily="34" charset="0"/>
              </a:rPr>
              <a:pPr eaLnBrk="1" hangingPunct="1"/>
              <a:t>51</a:t>
            </a:fld>
            <a:endParaRPr lang="es-ES_tradnl">
              <a:solidFill>
                <a:schemeClr val="tx1"/>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311150" y="876300"/>
            <a:ext cx="6130925" cy="3449638"/>
          </a:xfrm>
          <a:ln cap="flat"/>
        </p:spPr>
      </p:sp>
      <p:sp>
        <p:nvSpPr>
          <p:cNvPr id="72707" name="Rectangle 3"/>
          <p:cNvSpPr>
            <a:spLocks noGrp="1" noChangeArrowheads="1"/>
          </p:cNvSpPr>
          <p:nvPr>
            <p:ph type="body" idx="1"/>
          </p:nvPr>
        </p:nvSpPr>
        <p:spPr>
          <a:noFill/>
        </p:spPr>
        <p:txBody>
          <a:bodyPr lIns="92691" tIns="45533" rIns="92691" bIns="45533"/>
          <a:lstStyle/>
          <a:p>
            <a:r>
              <a:rPr lang="en-GB" dirty="0"/>
              <a:t>http://www3.ebi.ac.uk/Services/DBStats/</a:t>
            </a:r>
          </a:p>
          <a:p>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0F181782-5AFD-164B-B1B8-A3CEFEDE9CB0}" type="slidenum">
              <a:rPr lang="en-US" smtClean="0"/>
              <a:t>66</a:t>
            </a:fld>
            <a:endParaRPr lang="en-US"/>
          </a:p>
        </p:txBody>
      </p:sp>
    </p:spTree>
    <p:extLst>
      <p:ext uri="{BB962C8B-B14F-4D97-AF65-F5344CB8AC3E}">
        <p14:creationId xmlns:p14="http://schemas.microsoft.com/office/powerpoint/2010/main" val="2819968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0F181782-5AFD-164B-B1B8-A3CEFEDE9CB0}" type="slidenum">
              <a:rPr lang="en-US" smtClean="0"/>
              <a:t>67</a:t>
            </a:fld>
            <a:endParaRPr lang="en-US"/>
          </a:p>
        </p:txBody>
      </p:sp>
    </p:spTree>
    <p:extLst>
      <p:ext uri="{BB962C8B-B14F-4D97-AF65-F5344CB8AC3E}">
        <p14:creationId xmlns:p14="http://schemas.microsoft.com/office/powerpoint/2010/main" val="2395590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F181782-5AFD-164B-B1B8-A3CEFEDE9CB0}" type="slidenum">
              <a:rPr lang="en-US" smtClean="0"/>
              <a:t>68</a:t>
            </a:fld>
            <a:endParaRPr lang="en-US"/>
          </a:p>
        </p:txBody>
      </p:sp>
    </p:spTree>
    <p:extLst>
      <p:ext uri="{BB962C8B-B14F-4D97-AF65-F5344CB8AC3E}">
        <p14:creationId xmlns:p14="http://schemas.microsoft.com/office/powerpoint/2010/main" val="967721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9775" lvl="1" indent="0" algn="just">
              <a:buFont typeface="Arial"/>
              <a:buNone/>
            </a:pPr>
            <a:endParaRPr lang="en-US" sz="3200" dirty="0">
              <a:latin typeface="Times New Roman"/>
              <a:cs typeface="Times New Roman"/>
            </a:endParaRPr>
          </a:p>
        </p:txBody>
      </p:sp>
      <p:sp>
        <p:nvSpPr>
          <p:cNvPr id="4" name="Slide Number Placeholder 3"/>
          <p:cNvSpPr>
            <a:spLocks noGrp="1"/>
          </p:cNvSpPr>
          <p:nvPr>
            <p:ph type="sldNum" sz="quarter" idx="10"/>
          </p:nvPr>
        </p:nvSpPr>
        <p:spPr/>
        <p:txBody>
          <a:bodyPr/>
          <a:lstStyle/>
          <a:p>
            <a:fld id="{0F181782-5AFD-164B-B1B8-A3CEFEDE9CB0}" type="slidenum">
              <a:rPr lang="en-US" smtClean="0"/>
              <a:t>73</a:t>
            </a:fld>
            <a:endParaRPr lang="en-US"/>
          </a:p>
        </p:txBody>
      </p:sp>
    </p:spTree>
    <p:extLst>
      <p:ext uri="{BB962C8B-B14F-4D97-AF65-F5344CB8AC3E}">
        <p14:creationId xmlns:p14="http://schemas.microsoft.com/office/powerpoint/2010/main" val="3887825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H" dirty="0"/>
          </a:p>
        </p:txBody>
      </p:sp>
      <p:sp>
        <p:nvSpPr>
          <p:cNvPr id="4" name="Espace réservé du numéro de diapositive 3"/>
          <p:cNvSpPr>
            <a:spLocks noGrp="1"/>
          </p:cNvSpPr>
          <p:nvPr>
            <p:ph type="sldNum" sz="quarter" idx="5"/>
          </p:nvPr>
        </p:nvSpPr>
        <p:spPr/>
        <p:txBody>
          <a:bodyPr/>
          <a:lstStyle/>
          <a:p>
            <a:fld id="{170F0992-BC5E-544C-9AC1-207704CC8F47}" type="slidenum">
              <a:rPr lang="fr-FR" smtClean="0"/>
              <a:pPr/>
              <a:t>132</a:t>
            </a:fld>
            <a:endParaRPr lang="fr-FR"/>
          </a:p>
        </p:txBody>
      </p:sp>
    </p:spTree>
    <p:extLst>
      <p:ext uri="{BB962C8B-B14F-4D97-AF65-F5344CB8AC3E}">
        <p14:creationId xmlns:p14="http://schemas.microsoft.com/office/powerpoint/2010/main" val="193665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384175" y="655638"/>
            <a:ext cx="6091238" cy="3427412"/>
          </a:xfrm>
          <a:ln/>
        </p:spPr>
      </p:sp>
      <p:sp>
        <p:nvSpPr>
          <p:cNvPr id="73731" name="Rectangle 3"/>
          <p:cNvSpPr>
            <a:spLocks noGrp="1" noChangeArrowheads="1"/>
          </p:cNvSpPr>
          <p:nvPr>
            <p:ph type="body" idx="1"/>
          </p:nvPr>
        </p:nvSpPr>
        <p:spPr>
          <a:xfrm>
            <a:off x="914401" y="4375151"/>
            <a:ext cx="5029200" cy="4084638"/>
          </a:xfrm>
          <a:noFill/>
        </p:spPr>
        <p:txBody>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69B42D-CB23-49D1-8065-D94663A62BC1}" type="slidenum">
              <a:rPr lang="en-US" altLang="en-US"/>
              <a:pPr/>
              <a:t>200</a:t>
            </a:fld>
            <a:endParaRPr lang="en-US" alt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1.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6.emf"/></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8.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0.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2.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1.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8.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0.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2.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88D7A4-C8A0-A76F-823F-2B3BFFCF9CB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CH"/>
          </a:p>
        </p:txBody>
      </p:sp>
      <p:sp>
        <p:nvSpPr>
          <p:cNvPr id="3" name="Sous-titre 2">
            <a:extLst>
              <a:ext uri="{FF2B5EF4-FFF2-40B4-BE49-F238E27FC236}">
                <a16:creationId xmlns:a16="http://schemas.microsoft.com/office/drawing/2014/main" id="{5C765D16-EE92-5374-B317-2A7430A98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CH"/>
          </a:p>
        </p:txBody>
      </p:sp>
      <p:sp>
        <p:nvSpPr>
          <p:cNvPr id="4" name="Espace réservé de la date 3">
            <a:extLst>
              <a:ext uri="{FF2B5EF4-FFF2-40B4-BE49-F238E27FC236}">
                <a16:creationId xmlns:a16="http://schemas.microsoft.com/office/drawing/2014/main" id="{46F677AD-FD18-4563-1A95-E793346481A3}"/>
              </a:ext>
            </a:extLst>
          </p:cNvPr>
          <p:cNvSpPr>
            <a:spLocks noGrp="1"/>
          </p:cNvSpPr>
          <p:nvPr>
            <p:ph type="dt" sz="half" idx="10"/>
          </p:nvPr>
        </p:nvSpPr>
        <p:spPr/>
        <p:txBody>
          <a:bodyPr/>
          <a:lstStyle/>
          <a:p>
            <a:fld id="{B1A551C5-C492-4F18-A602-6E45335E2BD1}" type="datetimeFigureOut">
              <a:rPr lang="en-CH" smtClean="0"/>
              <a:t>21/01/2024</a:t>
            </a:fld>
            <a:endParaRPr lang="en-CH"/>
          </a:p>
        </p:txBody>
      </p:sp>
      <p:sp>
        <p:nvSpPr>
          <p:cNvPr id="5" name="Espace réservé du pied de page 4">
            <a:extLst>
              <a:ext uri="{FF2B5EF4-FFF2-40B4-BE49-F238E27FC236}">
                <a16:creationId xmlns:a16="http://schemas.microsoft.com/office/drawing/2014/main" id="{613347D0-7AEE-7F2E-5F83-09D5A9EB6FDF}"/>
              </a:ext>
            </a:extLst>
          </p:cNvPr>
          <p:cNvSpPr>
            <a:spLocks noGrp="1"/>
          </p:cNvSpPr>
          <p:nvPr>
            <p:ph type="ftr" sz="quarter" idx="11"/>
          </p:nvPr>
        </p:nvSpPr>
        <p:spPr/>
        <p:txBody>
          <a:bodyPr/>
          <a:lstStyle/>
          <a:p>
            <a:endParaRPr lang="en-CH"/>
          </a:p>
        </p:txBody>
      </p:sp>
      <p:sp>
        <p:nvSpPr>
          <p:cNvPr id="6" name="Espace réservé du numéro de diapositive 5">
            <a:extLst>
              <a:ext uri="{FF2B5EF4-FFF2-40B4-BE49-F238E27FC236}">
                <a16:creationId xmlns:a16="http://schemas.microsoft.com/office/drawing/2014/main" id="{3C274DD2-11FA-1C7C-F3DB-F983C5AF0F78}"/>
              </a:ext>
            </a:extLst>
          </p:cNvPr>
          <p:cNvSpPr>
            <a:spLocks noGrp="1"/>
          </p:cNvSpPr>
          <p:nvPr>
            <p:ph type="sldNum" sz="quarter" idx="12"/>
          </p:nvPr>
        </p:nvSpPr>
        <p:spPr/>
        <p:txBody>
          <a:bodyPr/>
          <a:lstStyle/>
          <a:p>
            <a:fld id="{8927B15F-D1C5-4D94-920F-EC4CD16DF50B}" type="slidenum">
              <a:rPr lang="en-CH" smtClean="0"/>
              <a:t>‹N°›</a:t>
            </a:fld>
            <a:endParaRPr lang="en-CH"/>
          </a:p>
        </p:txBody>
      </p:sp>
    </p:spTree>
    <p:extLst>
      <p:ext uri="{BB962C8B-B14F-4D97-AF65-F5344CB8AC3E}">
        <p14:creationId xmlns:p14="http://schemas.microsoft.com/office/powerpoint/2010/main" val="98572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3870A0-1DCE-B660-1063-780DDBB93CD2}"/>
              </a:ext>
            </a:extLst>
          </p:cNvPr>
          <p:cNvSpPr>
            <a:spLocks noGrp="1"/>
          </p:cNvSpPr>
          <p:nvPr>
            <p:ph type="title"/>
          </p:nvPr>
        </p:nvSpPr>
        <p:spPr/>
        <p:txBody>
          <a:bodyPr/>
          <a:lstStyle/>
          <a:p>
            <a:r>
              <a:rPr lang="fr-FR"/>
              <a:t>Modifiez le style du titre</a:t>
            </a:r>
            <a:endParaRPr lang="en-CH"/>
          </a:p>
        </p:txBody>
      </p:sp>
      <p:sp>
        <p:nvSpPr>
          <p:cNvPr id="3" name="Espace réservé du contenu 2">
            <a:extLst>
              <a:ext uri="{FF2B5EF4-FFF2-40B4-BE49-F238E27FC236}">
                <a16:creationId xmlns:a16="http://schemas.microsoft.com/office/drawing/2014/main" id="{CAEDB59C-6230-5205-B12E-95EC84ADEE6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H"/>
          </a:p>
        </p:txBody>
      </p:sp>
      <p:sp>
        <p:nvSpPr>
          <p:cNvPr id="4" name="Espace réservé de la date 3">
            <a:extLst>
              <a:ext uri="{FF2B5EF4-FFF2-40B4-BE49-F238E27FC236}">
                <a16:creationId xmlns:a16="http://schemas.microsoft.com/office/drawing/2014/main" id="{85F51334-35FC-D4F7-114D-42BB4F2A8A5A}"/>
              </a:ext>
            </a:extLst>
          </p:cNvPr>
          <p:cNvSpPr>
            <a:spLocks noGrp="1"/>
          </p:cNvSpPr>
          <p:nvPr>
            <p:ph type="dt" sz="half" idx="10"/>
          </p:nvPr>
        </p:nvSpPr>
        <p:spPr/>
        <p:txBody>
          <a:bodyPr/>
          <a:lstStyle/>
          <a:p>
            <a:fld id="{CC53E3EC-31B0-41DB-9A51-0303ECFFB9F8}" type="datetimeFigureOut">
              <a:rPr lang="en-CH" smtClean="0"/>
              <a:t>21/01/2024</a:t>
            </a:fld>
            <a:endParaRPr lang="en-CH"/>
          </a:p>
        </p:txBody>
      </p:sp>
      <p:sp>
        <p:nvSpPr>
          <p:cNvPr id="5" name="Espace réservé du pied de page 4">
            <a:extLst>
              <a:ext uri="{FF2B5EF4-FFF2-40B4-BE49-F238E27FC236}">
                <a16:creationId xmlns:a16="http://schemas.microsoft.com/office/drawing/2014/main" id="{77DD4A26-67AF-0952-5149-E808C7F24250}"/>
              </a:ext>
            </a:extLst>
          </p:cNvPr>
          <p:cNvSpPr>
            <a:spLocks noGrp="1"/>
          </p:cNvSpPr>
          <p:nvPr>
            <p:ph type="ftr" sz="quarter" idx="11"/>
          </p:nvPr>
        </p:nvSpPr>
        <p:spPr/>
        <p:txBody>
          <a:bodyPr/>
          <a:lstStyle/>
          <a:p>
            <a:endParaRPr lang="en-CH"/>
          </a:p>
        </p:txBody>
      </p:sp>
      <p:sp>
        <p:nvSpPr>
          <p:cNvPr id="6" name="Espace réservé du numéro de diapositive 5">
            <a:extLst>
              <a:ext uri="{FF2B5EF4-FFF2-40B4-BE49-F238E27FC236}">
                <a16:creationId xmlns:a16="http://schemas.microsoft.com/office/drawing/2014/main" id="{74823371-5F6A-BE92-CF81-96E02D3FE1AD}"/>
              </a:ext>
            </a:extLst>
          </p:cNvPr>
          <p:cNvSpPr>
            <a:spLocks noGrp="1"/>
          </p:cNvSpPr>
          <p:nvPr>
            <p:ph type="sldNum" sz="quarter" idx="12"/>
          </p:nvPr>
        </p:nvSpPr>
        <p:spPr/>
        <p:txBody>
          <a:bodyPr/>
          <a:lstStyle/>
          <a:p>
            <a:fld id="{BC1E5135-8DC0-4A1C-BF7B-C6DFDF1506DC}" type="slidenum">
              <a:rPr lang="en-CH" smtClean="0"/>
              <a:t>‹N°›</a:t>
            </a:fld>
            <a:endParaRPr lang="en-CH"/>
          </a:p>
        </p:txBody>
      </p:sp>
    </p:spTree>
    <p:extLst>
      <p:ext uri="{BB962C8B-B14F-4D97-AF65-F5344CB8AC3E}">
        <p14:creationId xmlns:p14="http://schemas.microsoft.com/office/powerpoint/2010/main" val="2510205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075925-2C6E-7CF6-2D0C-D396EC10C4E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CH"/>
          </a:p>
        </p:txBody>
      </p:sp>
      <p:sp>
        <p:nvSpPr>
          <p:cNvPr id="3" name="Espace réservé du texte 2">
            <a:extLst>
              <a:ext uri="{FF2B5EF4-FFF2-40B4-BE49-F238E27FC236}">
                <a16:creationId xmlns:a16="http://schemas.microsoft.com/office/drawing/2014/main" id="{5BFDD2D9-E5A9-6AC6-3A62-D404FCEA65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B490F5D-D8EA-E70E-C6B6-36A91C603FAE}"/>
              </a:ext>
            </a:extLst>
          </p:cNvPr>
          <p:cNvSpPr>
            <a:spLocks noGrp="1"/>
          </p:cNvSpPr>
          <p:nvPr>
            <p:ph type="dt" sz="half" idx="10"/>
          </p:nvPr>
        </p:nvSpPr>
        <p:spPr/>
        <p:txBody>
          <a:bodyPr/>
          <a:lstStyle/>
          <a:p>
            <a:fld id="{B1A551C5-C492-4F18-A602-6E45335E2BD1}" type="datetimeFigureOut">
              <a:rPr lang="en-CH" smtClean="0"/>
              <a:t>21/01/2024</a:t>
            </a:fld>
            <a:endParaRPr lang="en-CH"/>
          </a:p>
        </p:txBody>
      </p:sp>
      <p:sp>
        <p:nvSpPr>
          <p:cNvPr id="5" name="Espace réservé du pied de page 4">
            <a:extLst>
              <a:ext uri="{FF2B5EF4-FFF2-40B4-BE49-F238E27FC236}">
                <a16:creationId xmlns:a16="http://schemas.microsoft.com/office/drawing/2014/main" id="{92625EBD-34BE-B901-044B-BDEF7B1E5E21}"/>
              </a:ext>
            </a:extLst>
          </p:cNvPr>
          <p:cNvSpPr>
            <a:spLocks noGrp="1"/>
          </p:cNvSpPr>
          <p:nvPr>
            <p:ph type="ftr" sz="quarter" idx="11"/>
          </p:nvPr>
        </p:nvSpPr>
        <p:spPr/>
        <p:txBody>
          <a:bodyPr/>
          <a:lstStyle/>
          <a:p>
            <a:endParaRPr lang="en-CH"/>
          </a:p>
        </p:txBody>
      </p:sp>
      <p:sp>
        <p:nvSpPr>
          <p:cNvPr id="6" name="Espace réservé du numéro de diapositive 5">
            <a:extLst>
              <a:ext uri="{FF2B5EF4-FFF2-40B4-BE49-F238E27FC236}">
                <a16:creationId xmlns:a16="http://schemas.microsoft.com/office/drawing/2014/main" id="{6B795009-4656-713D-0A0B-FCE75F69E78E}"/>
              </a:ext>
            </a:extLst>
          </p:cNvPr>
          <p:cNvSpPr>
            <a:spLocks noGrp="1"/>
          </p:cNvSpPr>
          <p:nvPr>
            <p:ph type="sldNum" sz="quarter" idx="12"/>
          </p:nvPr>
        </p:nvSpPr>
        <p:spPr/>
        <p:txBody>
          <a:bodyPr/>
          <a:lstStyle/>
          <a:p>
            <a:fld id="{8927B15F-D1C5-4D94-920F-EC4CD16DF50B}" type="slidenum">
              <a:rPr lang="en-CH" smtClean="0"/>
              <a:t>‹N°›</a:t>
            </a:fld>
            <a:endParaRPr lang="en-CH"/>
          </a:p>
        </p:txBody>
      </p:sp>
    </p:spTree>
    <p:extLst>
      <p:ext uri="{BB962C8B-B14F-4D97-AF65-F5344CB8AC3E}">
        <p14:creationId xmlns:p14="http://schemas.microsoft.com/office/powerpoint/2010/main" val="3394996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00D3C7-BDEA-D87C-9163-3EEEF7CC3E00}"/>
              </a:ext>
            </a:extLst>
          </p:cNvPr>
          <p:cNvSpPr>
            <a:spLocks noGrp="1"/>
          </p:cNvSpPr>
          <p:nvPr>
            <p:ph type="title"/>
          </p:nvPr>
        </p:nvSpPr>
        <p:spPr/>
        <p:txBody>
          <a:bodyPr/>
          <a:lstStyle/>
          <a:p>
            <a:r>
              <a:rPr lang="fr-FR"/>
              <a:t>Modifiez le style du titre</a:t>
            </a:r>
            <a:endParaRPr lang="en-CH"/>
          </a:p>
        </p:txBody>
      </p:sp>
      <p:sp>
        <p:nvSpPr>
          <p:cNvPr id="3" name="Espace réservé du contenu 2">
            <a:extLst>
              <a:ext uri="{FF2B5EF4-FFF2-40B4-BE49-F238E27FC236}">
                <a16:creationId xmlns:a16="http://schemas.microsoft.com/office/drawing/2014/main" id="{74249F6B-3B56-DECD-48CE-FD23ADB15E8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H"/>
          </a:p>
        </p:txBody>
      </p:sp>
      <p:sp>
        <p:nvSpPr>
          <p:cNvPr id="4" name="Espace réservé du contenu 3">
            <a:extLst>
              <a:ext uri="{FF2B5EF4-FFF2-40B4-BE49-F238E27FC236}">
                <a16:creationId xmlns:a16="http://schemas.microsoft.com/office/drawing/2014/main" id="{EE4F6776-D964-2A66-91E7-4B68994CB3D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H"/>
          </a:p>
        </p:txBody>
      </p:sp>
      <p:sp>
        <p:nvSpPr>
          <p:cNvPr id="5" name="Espace réservé de la date 4">
            <a:extLst>
              <a:ext uri="{FF2B5EF4-FFF2-40B4-BE49-F238E27FC236}">
                <a16:creationId xmlns:a16="http://schemas.microsoft.com/office/drawing/2014/main" id="{C4FA974C-7830-8975-B4D3-EF370A722471}"/>
              </a:ext>
            </a:extLst>
          </p:cNvPr>
          <p:cNvSpPr>
            <a:spLocks noGrp="1"/>
          </p:cNvSpPr>
          <p:nvPr>
            <p:ph type="dt" sz="half" idx="10"/>
          </p:nvPr>
        </p:nvSpPr>
        <p:spPr/>
        <p:txBody>
          <a:bodyPr/>
          <a:lstStyle/>
          <a:p>
            <a:fld id="{B1A551C5-C492-4F18-A602-6E45335E2BD1}" type="datetimeFigureOut">
              <a:rPr lang="en-CH" smtClean="0"/>
              <a:t>21/01/2024</a:t>
            </a:fld>
            <a:endParaRPr lang="en-CH"/>
          </a:p>
        </p:txBody>
      </p:sp>
      <p:sp>
        <p:nvSpPr>
          <p:cNvPr id="6" name="Espace réservé du pied de page 5">
            <a:extLst>
              <a:ext uri="{FF2B5EF4-FFF2-40B4-BE49-F238E27FC236}">
                <a16:creationId xmlns:a16="http://schemas.microsoft.com/office/drawing/2014/main" id="{FEB6FF34-2AED-2D27-05B2-AEE2FA91D5B5}"/>
              </a:ext>
            </a:extLst>
          </p:cNvPr>
          <p:cNvSpPr>
            <a:spLocks noGrp="1"/>
          </p:cNvSpPr>
          <p:nvPr>
            <p:ph type="ftr" sz="quarter" idx="11"/>
          </p:nvPr>
        </p:nvSpPr>
        <p:spPr/>
        <p:txBody>
          <a:bodyPr/>
          <a:lstStyle/>
          <a:p>
            <a:endParaRPr lang="en-CH"/>
          </a:p>
        </p:txBody>
      </p:sp>
      <p:sp>
        <p:nvSpPr>
          <p:cNvPr id="7" name="Espace réservé du numéro de diapositive 6">
            <a:extLst>
              <a:ext uri="{FF2B5EF4-FFF2-40B4-BE49-F238E27FC236}">
                <a16:creationId xmlns:a16="http://schemas.microsoft.com/office/drawing/2014/main" id="{4FAF146D-FF9A-AC68-5AD3-A523E30AA652}"/>
              </a:ext>
            </a:extLst>
          </p:cNvPr>
          <p:cNvSpPr>
            <a:spLocks noGrp="1"/>
          </p:cNvSpPr>
          <p:nvPr>
            <p:ph type="sldNum" sz="quarter" idx="12"/>
          </p:nvPr>
        </p:nvSpPr>
        <p:spPr/>
        <p:txBody>
          <a:bodyPr/>
          <a:lstStyle/>
          <a:p>
            <a:fld id="{8927B15F-D1C5-4D94-920F-EC4CD16DF50B}" type="slidenum">
              <a:rPr lang="en-CH" smtClean="0"/>
              <a:t>‹N°›</a:t>
            </a:fld>
            <a:endParaRPr lang="en-CH"/>
          </a:p>
        </p:txBody>
      </p:sp>
    </p:spTree>
    <p:extLst>
      <p:ext uri="{BB962C8B-B14F-4D97-AF65-F5344CB8AC3E}">
        <p14:creationId xmlns:p14="http://schemas.microsoft.com/office/powerpoint/2010/main" val="2634509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DD03E6-63F2-6E53-4B98-9E49915A1019}"/>
              </a:ext>
            </a:extLst>
          </p:cNvPr>
          <p:cNvSpPr>
            <a:spLocks noGrp="1"/>
          </p:cNvSpPr>
          <p:nvPr>
            <p:ph type="title"/>
          </p:nvPr>
        </p:nvSpPr>
        <p:spPr>
          <a:xfrm>
            <a:off x="839788" y="365125"/>
            <a:ext cx="10515600" cy="1325563"/>
          </a:xfrm>
        </p:spPr>
        <p:txBody>
          <a:bodyPr/>
          <a:lstStyle/>
          <a:p>
            <a:r>
              <a:rPr lang="fr-FR"/>
              <a:t>Modifiez le style du titre</a:t>
            </a:r>
            <a:endParaRPr lang="en-CH"/>
          </a:p>
        </p:txBody>
      </p:sp>
      <p:sp>
        <p:nvSpPr>
          <p:cNvPr id="3" name="Espace réservé du texte 2">
            <a:extLst>
              <a:ext uri="{FF2B5EF4-FFF2-40B4-BE49-F238E27FC236}">
                <a16:creationId xmlns:a16="http://schemas.microsoft.com/office/drawing/2014/main" id="{E6D6B32B-92B3-15F6-A379-4BEB72171E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2F6F668-A707-4A46-31B8-442B4816BD4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H"/>
          </a:p>
        </p:txBody>
      </p:sp>
      <p:sp>
        <p:nvSpPr>
          <p:cNvPr id="5" name="Espace réservé du texte 4">
            <a:extLst>
              <a:ext uri="{FF2B5EF4-FFF2-40B4-BE49-F238E27FC236}">
                <a16:creationId xmlns:a16="http://schemas.microsoft.com/office/drawing/2014/main" id="{E01CA008-9188-F11E-6B86-2E7C1498BF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9DCFAA8-ABB0-CFFE-AB45-8504A12671A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H"/>
          </a:p>
        </p:txBody>
      </p:sp>
      <p:sp>
        <p:nvSpPr>
          <p:cNvPr id="7" name="Espace réservé de la date 6">
            <a:extLst>
              <a:ext uri="{FF2B5EF4-FFF2-40B4-BE49-F238E27FC236}">
                <a16:creationId xmlns:a16="http://schemas.microsoft.com/office/drawing/2014/main" id="{6A583C62-9428-35C4-AE95-E28002B9D842}"/>
              </a:ext>
            </a:extLst>
          </p:cNvPr>
          <p:cNvSpPr>
            <a:spLocks noGrp="1"/>
          </p:cNvSpPr>
          <p:nvPr>
            <p:ph type="dt" sz="half" idx="10"/>
          </p:nvPr>
        </p:nvSpPr>
        <p:spPr/>
        <p:txBody>
          <a:bodyPr/>
          <a:lstStyle/>
          <a:p>
            <a:fld id="{B1A551C5-C492-4F18-A602-6E45335E2BD1}" type="datetimeFigureOut">
              <a:rPr lang="en-CH" smtClean="0"/>
              <a:t>21/01/2024</a:t>
            </a:fld>
            <a:endParaRPr lang="en-CH"/>
          </a:p>
        </p:txBody>
      </p:sp>
      <p:sp>
        <p:nvSpPr>
          <p:cNvPr id="8" name="Espace réservé du pied de page 7">
            <a:extLst>
              <a:ext uri="{FF2B5EF4-FFF2-40B4-BE49-F238E27FC236}">
                <a16:creationId xmlns:a16="http://schemas.microsoft.com/office/drawing/2014/main" id="{61889BB7-5116-5F96-2F4F-29BB2D477600}"/>
              </a:ext>
            </a:extLst>
          </p:cNvPr>
          <p:cNvSpPr>
            <a:spLocks noGrp="1"/>
          </p:cNvSpPr>
          <p:nvPr>
            <p:ph type="ftr" sz="quarter" idx="11"/>
          </p:nvPr>
        </p:nvSpPr>
        <p:spPr/>
        <p:txBody>
          <a:bodyPr/>
          <a:lstStyle/>
          <a:p>
            <a:endParaRPr lang="en-CH"/>
          </a:p>
        </p:txBody>
      </p:sp>
      <p:sp>
        <p:nvSpPr>
          <p:cNvPr id="9" name="Espace réservé du numéro de diapositive 8">
            <a:extLst>
              <a:ext uri="{FF2B5EF4-FFF2-40B4-BE49-F238E27FC236}">
                <a16:creationId xmlns:a16="http://schemas.microsoft.com/office/drawing/2014/main" id="{007CB882-C0A3-1663-5AC0-05068931CF11}"/>
              </a:ext>
            </a:extLst>
          </p:cNvPr>
          <p:cNvSpPr>
            <a:spLocks noGrp="1"/>
          </p:cNvSpPr>
          <p:nvPr>
            <p:ph type="sldNum" sz="quarter" idx="12"/>
          </p:nvPr>
        </p:nvSpPr>
        <p:spPr/>
        <p:txBody>
          <a:bodyPr/>
          <a:lstStyle/>
          <a:p>
            <a:fld id="{8927B15F-D1C5-4D94-920F-EC4CD16DF50B}" type="slidenum">
              <a:rPr lang="en-CH" smtClean="0"/>
              <a:t>‹N°›</a:t>
            </a:fld>
            <a:endParaRPr lang="en-CH"/>
          </a:p>
        </p:txBody>
      </p:sp>
    </p:spTree>
    <p:extLst>
      <p:ext uri="{BB962C8B-B14F-4D97-AF65-F5344CB8AC3E}">
        <p14:creationId xmlns:p14="http://schemas.microsoft.com/office/powerpoint/2010/main" val="3524423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224E2-72EB-415C-6731-5B1330213CB7}"/>
              </a:ext>
            </a:extLst>
          </p:cNvPr>
          <p:cNvSpPr>
            <a:spLocks noGrp="1"/>
          </p:cNvSpPr>
          <p:nvPr>
            <p:ph type="title"/>
          </p:nvPr>
        </p:nvSpPr>
        <p:spPr/>
        <p:txBody>
          <a:bodyPr/>
          <a:lstStyle/>
          <a:p>
            <a:r>
              <a:rPr lang="fr-FR"/>
              <a:t>Modifiez le style du titre</a:t>
            </a:r>
            <a:endParaRPr lang="en-CH"/>
          </a:p>
        </p:txBody>
      </p:sp>
      <p:sp>
        <p:nvSpPr>
          <p:cNvPr id="3" name="Espace réservé de la date 2">
            <a:extLst>
              <a:ext uri="{FF2B5EF4-FFF2-40B4-BE49-F238E27FC236}">
                <a16:creationId xmlns:a16="http://schemas.microsoft.com/office/drawing/2014/main" id="{35FEC0D5-69F0-DDA9-BE60-284C885BC05E}"/>
              </a:ext>
            </a:extLst>
          </p:cNvPr>
          <p:cNvSpPr>
            <a:spLocks noGrp="1"/>
          </p:cNvSpPr>
          <p:nvPr>
            <p:ph type="dt" sz="half" idx="10"/>
          </p:nvPr>
        </p:nvSpPr>
        <p:spPr/>
        <p:txBody>
          <a:bodyPr/>
          <a:lstStyle/>
          <a:p>
            <a:fld id="{B1A551C5-C492-4F18-A602-6E45335E2BD1}" type="datetimeFigureOut">
              <a:rPr lang="en-CH" smtClean="0"/>
              <a:t>21/01/2024</a:t>
            </a:fld>
            <a:endParaRPr lang="en-CH"/>
          </a:p>
        </p:txBody>
      </p:sp>
      <p:sp>
        <p:nvSpPr>
          <p:cNvPr id="4" name="Espace réservé du pied de page 3">
            <a:extLst>
              <a:ext uri="{FF2B5EF4-FFF2-40B4-BE49-F238E27FC236}">
                <a16:creationId xmlns:a16="http://schemas.microsoft.com/office/drawing/2014/main" id="{BEECFAA1-1F91-D68F-DACD-232DB4B07F2C}"/>
              </a:ext>
            </a:extLst>
          </p:cNvPr>
          <p:cNvSpPr>
            <a:spLocks noGrp="1"/>
          </p:cNvSpPr>
          <p:nvPr>
            <p:ph type="ftr" sz="quarter" idx="11"/>
          </p:nvPr>
        </p:nvSpPr>
        <p:spPr/>
        <p:txBody>
          <a:bodyPr/>
          <a:lstStyle/>
          <a:p>
            <a:endParaRPr lang="en-CH"/>
          </a:p>
        </p:txBody>
      </p:sp>
      <p:sp>
        <p:nvSpPr>
          <p:cNvPr id="5" name="Espace réservé du numéro de diapositive 4">
            <a:extLst>
              <a:ext uri="{FF2B5EF4-FFF2-40B4-BE49-F238E27FC236}">
                <a16:creationId xmlns:a16="http://schemas.microsoft.com/office/drawing/2014/main" id="{E579FCFB-EDC0-13C2-2E5F-DB6A73975FCA}"/>
              </a:ext>
            </a:extLst>
          </p:cNvPr>
          <p:cNvSpPr>
            <a:spLocks noGrp="1"/>
          </p:cNvSpPr>
          <p:nvPr>
            <p:ph type="sldNum" sz="quarter" idx="12"/>
          </p:nvPr>
        </p:nvSpPr>
        <p:spPr/>
        <p:txBody>
          <a:bodyPr/>
          <a:lstStyle/>
          <a:p>
            <a:fld id="{8927B15F-D1C5-4D94-920F-EC4CD16DF50B}" type="slidenum">
              <a:rPr lang="en-CH" smtClean="0"/>
              <a:t>‹N°›</a:t>
            </a:fld>
            <a:endParaRPr lang="en-CH"/>
          </a:p>
        </p:txBody>
      </p:sp>
    </p:spTree>
    <p:extLst>
      <p:ext uri="{BB962C8B-B14F-4D97-AF65-F5344CB8AC3E}">
        <p14:creationId xmlns:p14="http://schemas.microsoft.com/office/powerpoint/2010/main" val="1685424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970E199-FCF1-F97A-0398-2B531B6679BF}"/>
              </a:ext>
            </a:extLst>
          </p:cNvPr>
          <p:cNvSpPr>
            <a:spLocks noGrp="1"/>
          </p:cNvSpPr>
          <p:nvPr>
            <p:ph type="dt" sz="half" idx="10"/>
          </p:nvPr>
        </p:nvSpPr>
        <p:spPr/>
        <p:txBody>
          <a:bodyPr/>
          <a:lstStyle/>
          <a:p>
            <a:fld id="{CC53E3EC-31B0-41DB-9A51-0303ECFFB9F8}" type="datetimeFigureOut">
              <a:rPr lang="en-CH" smtClean="0"/>
              <a:t>21/01/2024</a:t>
            </a:fld>
            <a:endParaRPr lang="en-CH"/>
          </a:p>
        </p:txBody>
      </p:sp>
      <p:sp>
        <p:nvSpPr>
          <p:cNvPr id="3" name="Espace réservé du pied de page 2">
            <a:extLst>
              <a:ext uri="{FF2B5EF4-FFF2-40B4-BE49-F238E27FC236}">
                <a16:creationId xmlns:a16="http://schemas.microsoft.com/office/drawing/2014/main" id="{6C4C0F99-19CB-94F7-517F-57A5AD652634}"/>
              </a:ext>
            </a:extLst>
          </p:cNvPr>
          <p:cNvSpPr>
            <a:spLocks noGrp="1"/>
          </p:cNvSpPr>
          <p:nvPr>
            <p:ph type="ftr" sz="quarter" idx="11"/>
          </p:nvPr>
        </p:nvSpPr>
        <p:spPr/>
        <p:txBody>
          <a:bodyPr/>
          <a:lstStyle/>
          <a:p>
            <a:endParaRPr lang="en-CH"/>
          </a:p>
        </p:txBody>
      </p:sp>
      <p:sp>
        <p:nvSpPr>
          <p:cNvPr id="4" name="Espace réservé du numéro de diapositive 3">
            <a:extLst>
              <a:ext uri="{FF2B5EF4-FFF2-40B4-BE49-F238E27FC236}">
                <a16:creationId xmlns:a16="http://schemas.microsoft.com/office/drawing/2014/main" id="{092A9D87-A409-5FEC-612A-63727344FF6B}"/>
              </a:ext>
            </a:extLst>
          </p:cNvPr>
          <p:cNvSpPr>
            <a:spLocks noGrp="1"/>
          </p:cNvSpPr>
          <p:nvPr>
            <p:ph type="sldNum" sz="quarter" idx="12"/>
          </p:nvPr>
        </p:nvSpPr>
        <p:spPr/>
        <p:txBody>
          <a:bodyPr/>
          <a:lstStyle/>
          <a:p>
            <a:fld id="{BC1E5135-8DC0-4A1C-BF7B-C6DFDF1506DC}" type="slidenum">
              <a:rPr lang="en-CH" smtClean="0"/>
              <a:t>‹N°›</a:t>
            </a:fld>
            <a:endParaRPr lang="en-CH"/>
          </a:p>
        </p:txBody>
      </p:sp>
    </p:spTree>
    <p:extLst>
      <p:ext uri="{BB962C8B-B14F-4D97-AF65-F5344CB8AC3E}">
        <p14:creationId xmlns:p14="http://schemas.microsoft.com/office/powerpoint/2010/main" val="3008491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0F3CB0-8090-58E0-AAAC-0778B862909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CH"/>
          </a:p>
        </p:txBody>
      </p:sp>
      <p:sp>
        <p:nvSpPr>
          <p:cNvPr id="3" name="Espace réservé du contenu 2">
            <a:extLst>
              <a:ext uri="{FF2B5EF4-FFF2-40B4-BE49-F238E27FC236}">
                <a16:creationId xmlns:a16="http://schemas.microsoft.com/office/drawing/2014/main" id="{51A30FF3-C70D-5B6D-FF97-1CAC5925DE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H"/>
          </a:p>
        </p:txBody>
      </p:sp>
      <p:sp>
        <p:nvSpPr>
          <p:cNvPr id="4" name="Espace réservé du texte 3">
            <a:extLst>
              <a:ext uri="{FF2B5EF4-FFF2-40B4-BE49-F238E27FC236}">
                <a16:creationId xmlns:a16="http://schemas.microsoft.com/office/drawing/2014/main" id="{87C44499-0B2C-C9EA-9245-F68E927BC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17120A2-58ED-FF28-93D4-790C77518377}"/>
              </a:ext>
            </a:extLst>
          </p:cNvPr>
          <p:cNvSpPr>
            <a:spLocks noGrp="1"/>
          </p:cNvSpPr>
          <p:nvPr>
            <p:ph type="dt" sz="half" idx="10"/>
          </p:nvPr>
        </p:nvSpPr>
        <p:spPr/>
        <p:txBody>
          <a:bodyPr/>
          <a:lstStyle/>
          <a:p>
            <a:fld id="{B1A551C5-C492-4F18-A602-6E45335E2BD1}" type="datetimeFigureOut">
              <a:rPr lang="en-CH" smtClean="0"/>
              <a:t>21/01/2024</a:t>
            </a:fld>
            <a:endParaRPr lang="en-CH"/>
          </a:p>
        </p:txBody>
      </p:sp>
      <p:sp>
        <p:nvSpPr>
          <p:cNvPr id="6" name="Espace réservé du pied de page 5">
            <a:extLst>
              <a:ext uri="{FF2B5EF4-FFF2-40B4-BE49-F238E27FC236}">
                <a16:creationId xmlns:a16="http://schemas.microsoft.com/office/drawing/2014/main" id="{195288E5-79CB-E492-EECC-E3DD589D94FE}"/>
              </a:ext>
            </a:extLst>
          </p:cNvPr>
          <p:cNvSpPr>
            <a:spLocks noGrp="1"/>
          </p:cNvSpPr>
          <p:nvPr>
            <p:ph type="ftr" sz="quarter" idx="11"/>
          </p:nvPr>
        </p:nvSpPr>
        <p:spPr/>
        <p:txBody>
          <a:bodyPr/>
          <a:lstStyle/>
          <a:p>
            <a:endParaRPr lang="en-CH"/>
          </a:p>
        </p:txBody>
      </p:sp>
      <p:sp>
        <p:nvSpPr>
          <p:cNvPr id="7" name="Espace réservé du numéro de diapositive 6">
            <a:extLst>
              <a:ext uri="{FF2B5EF4-FFF2-40B4-BE49-F238E27FC236}">
                <a16:creationId xmlns:a16="http://schemas.microsoft.com/office/drawing/2014/main" id="{7B6991D4-81B2-BF9D-7293-493383DE7AB5}"/>
              </a:ext>
            </a:extLst>
          </p:cNvPr>
          <p:cNvSpPr>
            <a:spLocks noGrp="1"/>
          </p:cNvSpPr>
          <p:nvPr>
            <p:ph type="sldNum" sz="quarter" idx="12"/>
          </p:nvPr>
        </p:nvSpPr>
        <p:spPr/>
        <p:txBody>
          <a:bodyPr/>
          <a:lstStyle/>
          <a:p>
            <a:fld id="{8927B15F-D1C5-4D94-920F-EC4CD16DF50B}" type="slidenum">
              <a:rPr lang="en-CH" smtClean="0"/>
              <a:t>‹N°›</a:t>
            </a:fld>
            <a:endParaRPr lang="en-CH"/>
          </a:p>
        </p:txBody>
      </p:sp>
    </p:spTree>
    <p:extLst>
      <p:ext uri="{BB962C8B-B14F-4D97-AF65-F5344CB8AC3E}">
        <p14:creationId xmlns:p14="http://schemas.microsoft.com/office/powerpoint/2010/main" val="4060205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8CBABE-AA80-6D79-2232-CD96BC009A4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CH"/>
          </a:p>
        </p:txBody>
      </p:sp>
      <p:sp>
        <p:nvSpPr>
          <p:cNvPr id="3" name="Espace réservé pour une image  2">
            <a:extLst>
              <a:ext uri="{FF2B5EF4-FFF2-40B4-BE49-F238E27FC236}">
                <a16:creationId xmlns:a16="http://schemas.microsoft.com/office/drawing/2014/main" id="{9A5274BD-8C48-AC16-4937-934CE8B6BF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Espace réservé du texte 3">
            <a:extLst>
              <a:ext uri="{FF2B5EF4-FFF2-40B4-BE49-F238E27FC236}">
                <a16:creationId xmlns:a16="http://schemas.microsoft.com/office/drawing/2014/main" id="{46B53ED8-C474-5356-1380-87D8E85434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DED0A80-8064-31BF-181E-7CD04510B4A5}"/>
              </a:ext>
            </a:extLst>
          </p:cNvPr>
          <p:cNvSpPr>
            <a:spLocks noGrp="1"/>
          </p:cNvSpPr>
          <p:nvPr>
            <p:ph type="dt" sz="half" idx="10"/>
          </p:nvPr>
        </p:nvSpPr>
        <p:spPr/>
        <p:txBody>
          <a:bodyPr/>
          <a:lstStyle/>
          <a:p>
            <a:fld id="{B1A551C5-C492-4F18-A602-6E45335E2BD1}" type="datetimeFigureOut">
              <a:rPr lang="en-CH" smtClean="0"/>
              <a:t>21/01/2024</a:t>
            </a:fld>
            <a:endParaRPr lang="en-CH"/>
          </a:p>
        </p:txBody>
      </p:sp>
      <p:sp>
        <p:nvSpPr>
          <p:cNvPr id="6" name="Espace réservé du pied de page 5">
            <a:extLst>
              <a:ext uri="{FF2B5EF4-FFF2-40B4-BE49-F238E27FC236}">
                <a16:creationId xmlns:a16="http://schemas.microsoft.com/office/drawing/2014/main" id="{294E7764-C0AF-9745-13E0-6EBDDEAB8BB7}"/>
              </a:ext>
            </a:extLst>
          </p:cNvPr>
          <p:cNvSpPr>
            <a:spLocks noGrp="1"/>
          </p:cNvSpPr>
          <p:nvPr>
            <p:ph type="ftr" sz="quarter" idx="11"/>
          </p:nvPr>
        </p:nvSpPr>
        <p:spPr/>
        <p:txBody>
          <a:bodyPr/>
          <a:lstStyle/>
          <a:p>
            <a:endParaRPr lang="en-CH"/>
          </a:p>
        </p:txBody>
      </p:sp>
      <p:sp>
        <p:nvSpPr>
          <p:cNvPr id="7" name="Espace réservé du numéro de diapositive 6">
            <a:extLst>
              <a:ext uri="{FF2B5EF4-FFF2-40B4-BE49-F238E27FC236}">
                <a16:creationId xmlns:a16="http://schemas.microsoft.com/office/drawing/2014/main" id="{F5BB0D1B-5B38-442D-C281-C545A636D6D8}"/>
              </a:ext>
            </a:extLst>
          </p:cNvPr>
          <p:cNvSpPr>
            <a:spLocks noGrp="1"/>
          </p:cNvSpPr>
          <p:nvPr>
            <p:ph type="sldNum" sz="quarter" idx="12"/>
          </p:nvPr>
        </p:nvSpPr>
        <p:spPr/>
        <p:txBody>
          <a:bodyPr/>
          <a:lstStyle/>
          <a:p>
            <a:fld id="{8927B15F-D1C5-4D94-920F-EC4CD16DF50B}" type="slidenum">
              <a:rPr lang="en-CH" smtClean="0"/>
              <a:t>‹N°›</a:t>
            </a:fld>
            <a:endParaRPr lang="en-CH"/>
          </a:p>
        </p:txBody>
      </p:sp>
    </p:spTree>
    <p:extLst>
      <p:ext uri="{BB962C8B-B14F-4D97-AF65-F5344CB8AC3E}">
        <p14:creationId xmlns:p14="http://schemas.microsoft.com/office/powerpoint/2010/main" val="2123871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B90340-F568-0905-6ECD-068EF3F9749F}"/>
              </a:ext>
            </a:extLst>
          </p:cNvPr>
          <p:cNvSpPr>
            <a:spLocks noGrp="1"/>
          </p:cNvSpPr>
          <p:nvPr>
            <p:ph type="title"/>
          </p:nvPr>
        </p:nvSpPr>
        <p:spPr/>
        <p:txBody>
          <a:bodyPr/>
          <a:lstStyle/>
          <a:p>
            <a:r>
              <a:rPr lang="fr-FR"/>
              <a:t>Modifiez le style du titre</a:t>
            </a:r>
            <a:endParaRPr lang="en-CH"/>
          </a:p>
        </p:txBody>
      </p:sp>
      <p:sp>
        <p:nvSpPr>
          <p:cNvPr id="3" name="Espace réservé du texte vertical 2">
            <a:extLst>
              <a:ext uri="{FF2B5EF4-FFF2-40B4-BE49-F238E27FC236}">
                <a16:creationId xmlns:a16="http://schemas.microsoft.com/office/drawing/2014/main" id="{24FED348-9305-804A-E22A-CCE009F7B0F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H"/>
          </a:p>
        </p:txBody>
      </p:sp>
      <p:sp>
        <p:nvSpPr>
          <p:cNvPr id="4" name="Espace réservé de la date 3">
            <a:extLst>
              <a:ext uri="{FF2B5EF4-FFF2-40B4-BE49-F238E27FC236}">
                <a16:creationId xmlns:a16="http://schemas.microsoft.com/office/drawing/2014/main" id="{B9D6C80D-32E4-A294-CB40-BE8D2EB67A1B}"/>
              </a:ext>
            </a:extLst>
          </p:cNvPr>
          <p:cNvSpPr>
            <a:spLocks noGrp="1"/>
          </p:cNvSpPr>
          <p:nvPr>
            <p:ph type="dt" sz="half" idx="10"/>
          </p:nvPr>
        </p:nvSpPr>
        <p:spPr/>
        <p:txBody>
          <a:bodyPr/>
          <a:lstStyle/>
          <a:p>
            <a:fld id="{B1A551C5-C492-4F18-A602-6E45335E2BD1}" type="datetimeFigureOut">
              <a:rPr lang="en-CH" smtClean="0"/>
              <a:t>21/01/2024</a:t>
            </a:fld>
            <a:endParaRPr lang="en-CH"/>
          </a:p>
        </p:txBody>
      </p:sp>
      <p:sp>
        <p:nvSpPr>
          <p:cNvPr id="5" name="Espace réservé du pied de page 4">
            <a:extLst>
              <a:ext uri="{FF2B5EF4-FFF2-40B4-BE49-F238E27FC236}">
                <a16:creationId xmlns:a16="http://schemas.microsoft.com/office/drawing/2014/main" id="{CF25D4B3-7FF4-75ED-AFFF-6DF0BB7B166A}"/>
              </a:ext>
            </a:extLst>
          </p:cNvPr>
          <p:cNvSpPr>
            <a:spLocks noGrp="1"/>
          </p:cNvSpPr>
          <p:nvPr>
            <p:ph type="ftr" sz="quarter" idx="11"/>
          </p:nvPr>
        </p:nvSpPr>
        <p:spPr/>
        <p:txBody>
          <a:bodyPr/>
          <a:lstStyle/>
          <a:p>
            <a:endParaRPr lang="en-CH"/>
          </a:p>
        </p:txBody>
      </p:sp>
      <p:sp>
        <p:nvSpPr>
          <p:cNvPr id="6" name="Espace réservé du numéro de diapositive 5">
            <a:extLst>
              <a:ext uri="{FF2B5EF4-FFF2-40B4-BE49-F238E27FC236}">
                <a16:creationId xmlns:a16="http://schemas.microsoft.com/office/drawing/2014/main" id="{B2967349-DF7C-6AF7-F3EF-2374D7E78AFC}"/>
              </a:ext>
            </a:extLst>
          </p:cNvPr>
          <p:cNvSpPr>
            <a:spLocks noGrp="1"/>
          </p:cNvSpPr>
          <p:nvPr>
            <p:ph type="sldNum" sz="quarter" idx="12"/>
          </p:nvPr>
        </p:nvSpPr>
        <p:spPr/>
        <p:txBody>
          <a:bodyPr/>
          <a:lstStyle/>
          <a:p>
            <a:fld id="{8927B15F-D1C5-4D94-920F-EC4CD16DF50B}" type="slidenum">
              <a:rPr lang="en-CH" smtClean="0"/>
              <a:t>‹N°›</a:t>
            </a:fld>
            <a:endParaRPr lang="en-CH"/>
          </a:p>
        </p:txBody>
      </p:sp>
    </p:spTree>
    <p:extLst>
      <p:ext uri="{BB962C8B-B14F-4D97-AF65-F5344CB8AC3E}">
        <p14:creationId xmlns:p14="http://schemas.microsoft.com/office/powerpoint/2010/main" val="612114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527C289-A30F-8FE8-3C1D-89D7871912FA}"/>
              </a:ext>
            </a:extLst>
          </p:cNvPr>
          <p:cNvSpPr>
            <a:spLocks noGrp="1"/>
          </p:cNvSpPr>
          <p:nvPr>
            <p:ph type="title" orient="vert"/>
          </p:nvPr>
        </p:nvSpPr>
        <p:spPr>
          <a:xfrm>
            <a:off x="8724900" y="365125"/>
            <a:ext cx="2628900" cy="5811838"/>
          </a:xfrm>
        </p:spPr>
        <p:txBody>
          <a:bodyPr vert="eaVert"/>
          <a:lstStyle/>
          <a:p>
            <a:r>
              <a:rPr lang="fr-FR"/>
              <a:t>Modifiez le style du titre</a:t>
            </a:r>
            <a:endParaRPr lang="en-CH"/>
          </a:p>
        </p:txBody>
      </p:sp>
      <p:sp>
        <p:nvSpPr>
          <p:cNvPr id="3" name="Espace réservé du texte vertical 2">
            <a:extLst>
              <a:ext uri="{FF2B5EF4-FFF2-40B4-BE49-F238E27FC236}">
                <a16:creationId xmlns:a16="http://schemas.microsoft.com/office/drawing/2014/main" id="{A00D003A-0E6A-976D-733B-7D69C460C16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H"/>
          </a:p>
        </p:txBody>
      </p:sp>
      <p:sp>
        <p:nvSpPr>
          <p:cNvPr id="4" name="Espace réservé de la date 3">
            <a:extLst>
              <a:ext uri="{FF2B5EF4-FFF2-40B4-BE49-F238E27FC236}">
                <a16:creationId xmlns:a16="http://schemas.microsoft.com/office/drawing/2014/main" id="{09EE4199-09EA-89AC-00A6-B425F1BF5F6E}"/>
              </a:ext>
            </a:extLst>
          </p:cNvPr>
          <p:cNvSpPr>
            <a:spLocks noGrp="1"/>
          </p:cNvSpPr>
          <p:nvPr>
            <p:ph type="dt" sz="half" idx="10"/>
          </p:nvPr>
        </p:nvSpPr>
        <p:spPr/>
        <p:txBody>
          <a:bodyPr/>
          <a:lstStyle/>
          <a:p>
            <a:fld id="{B1A551C5-C492-4F18-A602-6E45335E2BD1}" type="datetimeFigureOut">
              <a:rPr lang="en-CH" smtClean="0"/>
              <a:t>21/01/2024</a:t>
            </a:fld>
            <a:endParaRPr lang="en-CH"/>
          </a:p>
        </p:txBody>
      </p:sp>
      <p:sp>
        <p:nvSpPr>
          <p:cNvPr id="5" name="Espace réservé du pied de page 4">
            <a:extLst>
              <a:ext uri="{FF2B5EF4-FFF2-40B4-BE49-F238E27FC236}">
                <a16:creationId xmlns:a16="http://schemas.microsoft.com/office/drawing/2014/main" id="{8CC3FEA5-812F-2DCD-9648-A7AD580BFA3D}"/>
              </a:ext>
            </a:extLst>
          </p:cNvPr>
          <p:cNvSpPr>
            <a:spLocks noGrp="1"/>
          </p:cNvSpPr>
          <p:nvPr>
            <p:ph type="ftr" sz="quarter" idx="11"/>
          </p:nvPr>
        </p:nvSpPr>
        <p:spPr/>
        <p:txBody>
          <a:bodyPr/>
          <a:lstStyle/>
          <a:p>
            <a:endParaRPr lang="en-CH"/>
          </a:p>
        </p:txBody>
      </p:sp>
      <p:sp>
        <p:nvSpPr>
          <p:cNvPr id="6" name="Espace réservé du numéro de diapositive 5">
            <a:extLst>
              <a:ext uri="{FF2B5EF4-FFF2-40B4-BE49-F238E27FC236}">
                <a16:creationId xmlns:a16="http://schemas.microsoft.com/office/drawing/2014/main" id="{F30FE53A-4B36-6E40-2A29-4FF1FE5F9BB8}"/>
              </a:ext>
            </a:extLst>
          </p:cNvPr>
          <p:cNvSpPr>
            <a:spLocks noGrp="1"/>
          </p:cNvSpPr>
          <p:nvPr>
            <p:ph type="sldNum" sz="quarter" idx="12"/>
          </p:nvPr>
        </p:nvSpPr>
        <p:spPr/>
        <p:txBody>
          <a:bodyPr/>
          <a:lstStyle/>
          <a:p>
            <a:fld id="{8927B15F-D1C5-4D94-920F-EC4CD16DF50B}" type="slidenum">
              <a:rPr lang="en-CH" smtClean="0"/>
              <a:t>‹N°›</a:t>
            </a:fld>
            <a:endParaRPr lang="en-CH"/>
          </a:p>
        </p:txBody>
      </p:sp>
    </p:spTree>
    <p:extLst>
      <p:ext uri="{BB962C8B-B14F-4D97-AF65-F5344CB8AC3E}">
        <p14:creationId xmlns:p14="http://schemas.microsoft.com/office/powerpoint/2010/main" val="2303934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with picture">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B3413D0-F0C5-B0D1-C1C4-682D69D9BB98}"/>
              </a:ext>
            </a:extLst>
          </p:cNvPr>
          <p:cNvSpPr>
            <a:spLocks noGrp="1"/>
          </p:cNvSpPr>
          <p:nvPr>
            <p:ph type="body" idx="1" hasCustomPrompt="1"/>
          </p:nvPr>
        </p:nvSpPr>
        <p:spPr>
          <a:xfrm>
            <a:off x="410813" y="2481027"/>
            <a:ext cx="5685187" cy="426204"/>
          </a:xfrm>
          <a:prstGeom prst="rect">
            <a:avLst/>
          </a:prstGeom>
        </p:spPr>
        <p:txBody>
          <a:bodyPr anchor="ctr">
            <a:noAutofit/>
          </a:bodyPr>
          <a:lstStyle>
            <a:lvl1pPr marL="0" indent="0" algn="l">
              <a:buNone/>
              <a:defRPr sz="1200" b="0" i="0" cap="all" spc="300" baseline="0">
                <a:solidFill>
                  <a:schemeClr val="tx1"/>
                </a:solidFill>
                <a:latin typeface="Corbel" panose="020B0503020204020204" pitchFamily="34" charset="0"/>
                <a:cs typeface="Gill Sans" panose="020B0502020104020203" pitchFamily="34" charset="-79"/>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dirty="0"/>
              <a:t>SUB-TITLE</a:t>
            </a:r>
          </a:p>
        </p:txBody>
      </p:sp>
      <p:sp>
        <p:nvSpPr>
          <p:cNvPr id="7" name="Espace réservé pour une image  6">
            <a:extLst>
              <a:ext uri="{FF2B5EF4-FFF2-40B4-BE49-F238E27FC236}">
                <a16:creationId xmlns:a16="http://schemas.microsoft.com/office/drawing/2014/main" id="{F880213D-89B1-3800-87F3-0045D35E0A46}"/>
              </a:ext>
            </a:extLst>
          </p:cNvPr>
          <p:cNvSpPr>
            <a:spLocks noGrp="1"/>
          </p:cNvSpPr>
          <p:nvPr>
            <p:ph type="pic" sz="quarter" idx="10"/>
          </p:nvPr>
        </p:nvSpPr>
        <p:spPr>
          <a:xfrm>
            <a:off x="7415213" y="0"/>
            <a:ext cx="4776787" cy="6858000"/>
          </a:xfrm>
          <a:prstGeom prst="rect">
            <a:avLst/>
          </a:prstGeom>
        </p:spPr>
        <p:txBody>
          <a:bodyPr/>
          <a:lstStyle/>
          <a:p>
            <a:endParaRPr lang="fr-FR"/>
          </a:p>
        </p:txBody>
      </p:sp>
      <p:pic>
        <p:nvPicPr>
          <p:cNvPr id="8" name="Image 7">
            <a:extLst>
              <a:ext uri="{FF2B5EF4-FFF2-40B4-BE49-F238E27FC236}">
                <a16:creationId xmlns:a16="http://schemas.microsoft.com/office/drawing/2014/main" id="{C304F84F-F1E5-7B79-33D4-5383FF6BE8CC}"/>
              </a:ext>
            </a:extLst>
          </p:cNvPr>
          <p:cNvPicPr>
            <a:picLocks noChangeAspect="1"/>
          </p:cNvPicPr>
          <p:nvPr userDrawn="1"/>
        </p:nvPicPr>
        <p:blipFill>
          <a:blip r:embed="rId2"/>
          <a:stretch>
            <a:fillRect/>
          </a:stretch>
        </p:blipFill>
        <p:spPr>
          <a:xfrm>
            <a:off x="543913" y="520351"/>
            <a:ext cx="2727302" cy="1311202"/>
          </a:xfrm>
          <a:prstGeom prst="rect">
            <a:avLst/>
          </a:prstGeom>
        </p:spPr>
      </p:pic>
      <p:sp>
        <p:nvSpPr>
          <p:cNvPr id="4" name="Titre 1">
            <a:extLst>
              <a:ext uri="{FF2B5EF4-FFF2-40B4-BE49-F238E27FC236}">
                <a16:creationId xmlns:a16="http://schemas.microsoft.com/office/drawing/2014/main" id="{6174D3E9-3CB8-1293-F324-12517D2E2DF2}"/>
              </a:ext>
            </a:extLst>
          </p:cNvPr>
          <p:cNvSpPr>
            <a:spLocks noGrp="1"/>
          </p:cNvSpPr>
          <p:nvPr>
            <p:ph type="title" hasCustomPrompt="1"/>
          </p:nvPr>
        </p:nvSpPr>
        <p:spPr>
          <a:xfrm>
            <a:off x="410813" y="3052800"/>
            <a:ext cx="6817301" cy="1309483"/>
          </a:xfrm>
          <a:prstGeom prst="rect">
            <a:avLst/>
          </a:prstGeom>
        </p:spPr>
        <p:txBody>
          <a:bodyPr anchor="t">
            <a:noAutofit/>
          </a:bodyPr>
          <a:lstStyle>
            <a:lvl1pPr algn="l" defTabSz="914400" rtl="0" eaLnBrk="1" latinLnBrk="0" hangingPunct="1">
              <a:lnSpc>
                <a:spcPct val="80000"/>
              </a:lnSpc>
              <a:spcBef>
                <a:spcPct val="0"/>
              </a:spcBef>
              <a:buNone/>
              <a:defRPr lang="en-GB" sz="4400" b="0" i="0" kern="1200" noProof="0" dirty="0">
                <a:solidFill>
                  <a:schemeClr val="tx1"/>
                </a:solidFill>
                <a:latin typeface="+mj-lt"/>
                <a:ea typeface="Verdana" panose="020B0604030504040204" pitchFamily="34" charset="0"/>
                <a:cs typeface="Gill Sans" panose="020B0502020104020203" pitchFamily="34" charset="-79"/>
              </a:defRPr>
            </a:lvl1pPr>
          </a:lstStyle>
          <a:p>
            <a:r>
              <a:rPr lang="en-GB" noProof="0" dirty="0"/>
              <a:t>Title</a:t>
            </a:r>
          </a:p>
        </p:txBody>
      </p:sp>
      <p:sp>
        <p:nvSpPr>
          <p:cNvPr id="6" name="Espace réservé du texte 4">
            <a:extLst>
              <a:ext uri="{FF2B5EF4-FFF2-40B4-BE49-F238E27FC236}">
                <a16:creationId xmlns:a16="http://schemas.microsoft.com/office/drawing/2014/main" id="{14BD102C-AA50-9B30-F804-3089D180E781}"/>
              </a:ext>
            </a:extLst>
          </p:cNvPr>
          <p:cNvSpPr>
            <a:spLocks noGrp="1"/>
          </p:cNvSpPr>
          <p:nvPr>
            <p:ph type="body" sz="quarter" idx="14" hasCustomPrompt="1"/>
          </p:nvPr>
        </p:nvSpPr>
        <p:spPr>
          <a:xfrm>
            <a:off x="411164" y="5351168"/>
            <a:ext cx="2724150" cy="261711"/>
          </a:xfrm>
          <a:prstGeom prst="rect">
            <a:avLst/>
          </a:prstGeom>
        </p:spPr>
        <p:txBody>
          <a:bodyPr>
            <a:noAutofit/>
          </a:bodyPr>
          <a:lstStyle>
            <a:lvl1pPr marL="0" indent="0">
              <a:buNone/>
              <a:defRPr sz="1600" b="0"/>
            </a:lvl1pPr>
          </a:lstStyle>
          <a:p>
            <a:pPr lvl="0"/>
            <a:r>
              <a:rPr lang="en-GB" noProof="0" dirty="0"/>
              <a:t>Date and location</a:t>
            </a:r>
          </a:p>
        </p:txBody>
      </p:sp>
      <p:sp>
        <p:nvSpPr>
          <p:cNvPr id="9" name="Espace réservé du texte 4">
            <a:extLst>
              <a:ext uri="{FF2B5EF4-FFF2-40B4-BE49-F238E27FC236}">
                <a16:creationId xmlns:a16="http://schemas.microsoft.com/office/drawing/2014/main" id="{F42A1719-D5FD-C104-F48D-FEF55559DE50}"/>
              </a:ext>
            </a:extLst>
          </p:cNvPr>
          <p:cNvSpPr>
            <a:spLocks noGrp="1"/>
          </p:cNvSpPr>
          <p:nvPr>
            <p:ph type="body" sz="quarter" idx="15" hasCustomPrompt="1"/>
          </p:nvPr>
        </p:nvSpPr>
        <p:spPr>
          <a:xfrm>
            <a:off x="410813" y="5062405"/>
            <a:ext cx="2724150" cy="261711"/>
          </a:xfrm>
          <a:prstGeom prst="rect">
            <a:avLst/>
          </a:prstGeom>
        </p:spPr>
        <p:txBody>
          <a:bodyPr>
            <a:noAutofit/>
          </a:bodyPr>
          <a:lstStyle>
            <a:lvl1pPr marL="0" indent="0">
              <a:buNone/>
              <a:defRPr sz="1600" b="1"/>
            </a:lvl1pPr>
          </a:lstStyle>
          <a:p>
            <a:pPr lvl="0"/>
            <a:r>
              <a:rPr lang="en-GB" noProof="0" dirty="0"/>
              <a:t>Author, Group name </a:t>
            </a:r>
          </a:p>
        </p:txBody>
      </p:sp>
      <p:pic>
        <p:nvPicPr>
          <p:cNvPr id="11" name="Picture 10" descr="A logo with orange and grey letters&#10;&#10;Description automatically generated">
            <a:extLst>
              <a:ext uri="{FF2B5EF4-FFF2-40B4-BE49-F238E27FC236}">
                <a16:creationId xmlns:a16="http://schemas.microsoft.com/office/drawing/2014/main" id="{6DAA9095-74D9-EEBF-5F10-15053C77C26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10812" y="6163222"/>
            <a:ext cx="1054917" cy="507172"/>
          </a:xfrm>
          <a:prstGeom prst="rect">
            <a:avLst/>
          </a:prstGeom>
        </p:spPr>
      </p:pic>
    </p:spTree>
    <p:extLst>
      <p:ext uri="{BB962C8B-B14F-4D97-AF65-F5344CB8AC3E}">
        <p14:creationId xmlns:p14="http://schemas.microsoft.com/office/powerpoint/2010/main" val="4038050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bullet points">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240260-958F-F5B6-EDA1-7F63221F475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2" name="Title 1">
            <a:extLst>
              <a:ext uri="{FF2B5EF4-FFF2-40B4-BE49-F238E27FC236}">
                <a16:creationId xmlns:a16="http://schemas.microsoft.com/office/drawing/2014/main" id="{AEA9DB7C-CCD5-2762-99F6-9387BFF5EB36}"/>
              </a:ext>
            </a:extLst>
          </p:cNvPr>
          <p:cNvSpPr>
            <a:spLocks noGrp="1"/>
          </p:cNvSpPr>
          <p:nvPr>
            <p:ph type="title" hasCustomPrompt="1"/>
          </p:nvPr>
        </p:nvSpPr>
        <p:spPr/>
        <p:txBody>
          <a:bodyPr/>
          <a:lstStyle/>
          <a:p>
            <a:r>
              <a:rPr lang="en-GB" dirty="0"/>
              <a:t>Title</a:t>
            </a:r>
            <a:endParaRPr lang="en-US" dirty="0"/>
          </a:p>
        </p:txBody>
      </p:sp>
      <p:sp>
        <p:nvSpPr>
          <p:cNvPr id="11" name="Text Placeholder 10">
            <a:extLst>
              <a:ext uri="{FF2B5EF4-FFF2-40B4-BE49-F238E27FC236}">
                <a16:creationId xmlns:a16="http://schemas.microsoft.com/office/drawing/2014/main" id="{FBBFD76F-4B2D-8AFE-0E41-04FBC8DBB5A6}"/>
              </a:ext>
            </a:extLst>
          </p:cNvPr>
          <p:cNvSpPr>
            <a:spLocks noGrp="1"/>
          </p:cNvSpPr>
          <p:nvPr>
            <p:ph type="body" sz="quarter" idx="11"/>
          </p:nvPr>
        </p:nvSpPr>
        <p:spPr>
          <a:xfrm>
            <a:off x="838200" y="1819275"/>
            <a:ext cx="10515600" cy="4351338"/>
          </a:xfrm>
        </p:spPr>
        <p:txBody>
          <a:bodyPr/>
          <a:lstStyle>
            <a:lvl2pPr marL="358775" indent="-358775">
              <a:buFontTx/>
              <a:buBlip>
                <a:blip r:embed="rId3"/>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669925" indent="-304800">
              <a:buFontTx/>
              <a:buBlip>
                <a:blip r:embed="rId3"/>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4"/>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4"/>
              </a:buBlip>
              <a:tabLst/>
            </a:pPr>
            <a:r>
              <a:rPr lang="en-GB" dirty="0"/>
              <a:t>Third level</a:t>
            </a:r>
          </a:p>
        </p:txBody>
      </p:sp>
    </p:spTree>
    <p:extLst>
      <p:ext uri="{BB962C8B-B14F-4D97-AF65-F5344CB8AC3E}">
        <p14:creationId xmlns:p14="http://schemas.microsoft.com/office/powerpoint/2010/main" val="669203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Red section content pictures">
    <p:spTree>
      <p:nvGrpSpPr>
        <p:cNvPr id="1" name=""/>
        <p:cNvGrpSpPr/>
        <p:nvPr/>
      </p:nvGrpSpPr>
      <p:grpSpPr>
        <a:xfrm>
          <a:off x="0" y="0"/>
          <a:ext cx="0" cy="0"/>
          <a:chOff x="0" y="0"/>
          <a:chExt cx="0" cy="0"/>
        </a:xfrm>
      </p:grpSpPr>
      <p:sp>
        <p:nvSpPr>
          <p:cNvPr id="5" name="Rectangle : avec coins arrondis en haut 4">
            <a:extLst>
              <a:ext uri="{FF2B5EF4-FFF2-40B4-BE49-F238E27FC236}">
                <a16:creationId xmlns:a16="http://schemas.microsoft.com/office/drawing/2014/main" id="{3DCF99A6-67DF-D9BC-C50D-0A87828E102D}"/>
              </a:ext>
            </a:extLst>
          </p:cNvPr>
          <p:cNvSpPr/>
          <p:nvPr userDrawn="1"/>
        </p:nvSpPr>
        <p:spPr>
          <a:xfrm>
            <a:off x="0" y="1222745"/>
            <a:ext cx="12192000"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F6B3CDA9-572A-C618-F5C1-D5F99D203D62}"/>
              </a:ext>
            </a:extLst>
          </p:cNvPr>
          <p:cNvSpPr>
            <a:spLocks noGrp="1"/>
          </p:cNvSpPr>
          <p:nvPr>
            <p:ph idx="1" hasCustomPrompt="1"/>
          </p:nvPr>
        </p:nvSpPr>
        <p:spPr>
          <a:xfrm>
            <a:off x="838200" y="1672911"/>
            <a:ext cx="10515600" cy="2354638"/>
          </a:xfrm>
          <a:prstGeom prst="rect">
            <a:avLst/>
          </a:prstGeom>
        </p:spPr>
        <p:txBody>
          <a:bodyPr>
            <a:noAutofit/>
          </a:bodyPr>
          <a:lstStyle>
            <a:lvl1pPr>
              <a:defRPr sz="2400"/>
            </a:lvl1pPr>
          </a:lstStyle>
          <a:p>
            <a:pPr lvl="0"/>
            <a:r>
              <a:rPr lang="en-GB" noProof="0" dirty="0"/>
              <a:t>Click to modify</a:t>
            </a:r>
          </a:p>
        </p:txBody>
      </p:sp>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35" name="Espace réservé pour une image  34">
            <a:extLst>
              <a:ext uri="{FF2B5EF4-FFF2-40B4-BE49-F238E27FC236}">
                <a16:creationId xmlns:a16="http://schemas.microsoft.com/office/drawing/2014/main" id="{A645C968-F0EE-32F7-4625-893A218543EA}"/>
              </a:ext>
            </a:extLst>
          </p:cNvPr>
          <p:cNvSpPr>
            <a:spLocks noGrp="1"/>
          </p:cNvSpPr>
          <p:nvPr>
            <p:ph type="pic" sz="quarter" idx="13"/>
          </p:nvPr>
        </p:nvSpPr>
        <p:spPr>
          <a:xfrm>
            <a:off x="838201"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sp>
        <p:nvSpPr>
          <p:cNvPr id="41" name="Espace réservé pour une image  40">
            <a:extLst>
              <a:ext uri="{FF2B5EF4-FFF2-40B4-BE49-F238E27FC236}">
                <a16:creationId xmlns:a16="http://schemas.microsoft.com/office/drawing/2014/main" id="{E78266C7-8721-F11F-D042-62D33616610C}"/>
              </a:ext>
            </a:extLst>
          </p:cNvPr>
          <p:cNvSpPr>
            <a:spLocks noGrp="1"/>
          </p:cNvSpPr>
          <p:nvPr>
            <p:ph type="pic" sz="quarter" idx="14"/>
          </p:nvPr>
        </p:nvSpPr>
        <p:spPr>
          <a:xfrm>
            <a:off x="8020778"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sp>
        <p:nvSpPr>
          <p:cNvPr id="42" name="Espace réservé pour une image  41">
            <a:extLst>
              <a:ext uri="{FF2B5EF4-FFF2-40B4-BE49-F238E27FC236}">
                <a16:creationId xmlns:a16="http://schemas.microsoft.com/office/drawing/2014/main" id="{8F6D8692-7B6B-CC2C-89A5-37D0AEFA2224}"/>
              </a:ext>
            </a:extLst>
          </p:cNvPr>
          <p:cNvSpPr>
            <a:spLocks noGrp="1"/>
          </p:cNvSpPr>
          <p:nvPr>
            <p:ph type="pic" sz="quarter" idx="15"/>
          </p:nvPr>
        </p:nvSpPr>
        <p:spPr>
          <a:xfrm>
            <a:off x="4429490"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pic>
        <p:nvPicPr>
          <p:cNvPr id="6" name="Image 5">
            <a:extLst>
              <a:ext uri="{FF2B5EF4-FFF2-40B4-BE49-F238E27FC236}">
                <a16:creationId xmlns:a16="http://schemas.microsoft.com/office/drawing/2014/main" id="{C45D891C-6969-239C-3B65-2BC05D1B9A7C}"/>
              </a:ext>
            </a:extLst>
          </p:cNvPr>
          <p:cNvPicPr>
            <a:picLocks noChangeAspect="1"/>
          </p:cNvPicPr>
          <p:nvPr userDrawn="1"/>
        </p:nvPicPr>
        <p:blipFill>
          <a:blip r:embed="rId3"/>
          <a:stretch>
            <a:fillRect/>
          </a:stretch>
        </p:blipFill>
        <p:spPr>
          <a:xfrm>
            <a:off x="202295" y="201600"/>
            <a:ext cx="514292" cy="506729"/>
          </a:xfrm>
          <a:prstGeom prst="rect">
            <a:avLst/>
          </a:prstGeom>
        </p:spPr>
      </p:pic>
      <p:sp>
        <p:nvSpPr>
          <p:cNvPr id="2" name="Title 1">
            <a:extLst>
              <a:ext uri="{FF2B5EF4-FFF2-40B4-BE49-F238E27FC236}">
                <a16:creationId xmlns:a16="http://schemas.microsoft.com/office/drawing/2014/main" id="{B2C751B8-43CB-171F-4934-1C39A27CCA67}"/>
              </a:ext>
            </a:extLst>
          </p:cNvPr>
          <p:cNvSpPr>
            <a:spLocks noGrp="1"/>
          </p:cNvSpPr>
          <p:nvPr>
            <p:ph type="title" hasCustomPrompt="1"/>
          </p:nvPr>
        </p:nvSpPr>
        <p:spPr/>
        <p:txBody>
          <a:bodyPr/>
          <a:lstStyle/>
          <a:p>
            <a:r>
              <a:rPr lang="en-GB" dirty="0"/>
              <a:t>Title</a:t>
            </a:r>
          </a:p>
        </p:txBody>
      </p:sp>
    </p:spTree>
    <p:extLst>
      <p:ext uri="{BB962C8B-B14F-4D97-AF65-F5344CB8AC3E}">
        <p14:creationId xmlns:p14="http://schemas.microsoft.com/office/powerpoint/2010/main" val="4286185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Figure slid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72000" y="1440000"/>
            <a:ext cx="10800000" cy="4896000"/>
          </a:xfrm>
        </p:spPr>
        <p:txBody>
          <a:bodyPr>
            <a:noAutofit/>
          </a:bodyPr>
          <a:lstStyle>
            <a:lvl1pPr>
              <a:defRPr sz="2400"/>
            </a:lvl1pPr>
            <a:lvl2pPr marL="360000" indent="-360000">
              <a:spcBef>
                <a:spcPts val="2400"/>
              </a:spcBef>
              <a:buSzPct val="110000"/>
              <a:defRPr sz="2400"/>
            </a:lvl2pPr>
            <a:lvl3pPr marL="360000">
              <a:defRPr sz="2400"/>
            </a:lvl3pPr>
            <a:lvl5pPr>
              <a:defRPr/>
            </a:lvl5pPr>
          </a:lstStyle>
          <a:p>
            <a:pPr lvl="0"/>
            <a:r>
              <a:rPr lang="en-GB" noProof="0" dirty="0"/>
              <a:t>Add your figure/ table/ image/ plain text here</a:t>
            </a:r>
          </a:p>
        </p:txBody>
      </p:sp>
      <p:cxnSp>
        <p:nvCxnSpPr>
          <p:cNvPr id="7" name="Connecteur droit 6"/>
          <p:cNvCxnSpPr/>
          <p:nvPr userDrawn="1"/>
        </p:nvCxnSpPr>
        <p:spPr>
          <a:xfrm>
            <a:off x="0" y="975600"/>
            <a:ext cx="12192000" cy="1588"/>
          </a:xfrm>
          <a:prstGeom prst="line">
            <a:avLst/>
          </a:prstGeom>
          <a:ln w="19050">
            <a:solidFill>
              <a:srgbClr val="E30613"/>
            </a:solidFill>
          </a:ln>
        </p:spPr>
        <p:style>
          <a:lnRef idx="1">
            <a:schemeClr val="accent6"/>
          </a:lnRef>
          <a:fillRef idx="0">
            <a:schemeClr val="accent6"/>
          </a:fillRef>
          <a:effectRef idx="0">
            <a:schemeClr val="accent6"/>
          </a:effectRef>
          <a:fontRef idx="minor">
            <a:schemeClr val="tx1"/>
          </a:fontRef>
        </p:style>
      </p:cxnSp>
      <p:cxnSp>
        <p:nvCxnSpPr>
          <p:cNvPr id="9" name="Connecteur droit 8"/>
          <p:cNvCxnSpPr/>
          <p:nvPr userDrawn="1"/>
        </p:nvCxnSpPr>
        <p:spPr>
          <a:xfrm>
            <a:off x="0" y="6856413"/>
            <a:ext cx="12192000" cy="1588"/>
          </a:xfrm>
          <a:prstGeom prst="line">
            <a:avLst/>
          </a:prstGeom>
          <a:ln w="19050">
            <a:solidFill>
              <a:srgbClr val="E30613"/>
            </a:solidFill>
          </a:ln>
        </p:spPr>
        <p:style>
          <a:lnRef idx="1">
            <a:schemeClr val="accent6"/>
          </a:lnRef>
          <a:fillRef idx="0">
            <a:schemeClr val="accent6"/>
          </a:fillRef>
          <a:effectRef idx="0">
            <a:schemeClr val="accent6"/>
          </a:effectRef>
          <a:fontRef idx="minor">
            <a:schemeClr val="tx1"/>
          </a:fontRef>
        </p:style>
      </p:cxnSp>
      <p:sp>
        <p:nvSpPr>
          <p:cNvPr id="6" name="Titre 1"/>
          <p:cNvSpPr>
            <a:spLocks noGrp="1"/>
          </p:cNvSpPr>
          <p:nvPr>
            <p:ph type="title" hasCustomPrompt="1"/>
          </p:nvPr>
        </p:nvSpPr>
        <p:spPr>
          <a:xfrm>
            <a:off x="672000" y="404665"/>
            <a:ext cx="10800000" cy="480251"/>
          </a:xfrm>
        </p:spPr>
        <p:txBody>
          <a:bodyPr/>
          <a:lstStyle>
            <a:lvl1pPr>
              <a:defRPr/>
            </a:lvl1pPr>
          </a:lstStyle>
          <a:p>
            <a:r>
              <a:rPr lang="en-GB" noProof="0" dirty="0"/>
              <a:t>Title</a:t>
            </a:r>
          </a:p>
        </p:txBody>
      </p:sp>
    </p:spTree>
    <p:extLst>
      <p:ext uri="{BB962C8B-B14F-4D97-AF65-F5344CB8AC3E}">
        <p14:creationId xmlns:p14="http://schemas.microsoft.com/office/powerpoint/2010/main" val="3525633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Red section text ">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240260-958F-F5B6-EDA1-7F63221F4752}"/>
              </a:ext>
            </a:extLst>
          </p:cNvPr>
          <p:cNvPicPr>
            <a:picLocks noChangeAspect="1"/>
          </p:cNvPicPr>
          <p:nvPr userDrawn="1"/>
        </p:nvPicPr>
        <p:blipFill>
          <a:blip r:embed="rId2"/>
          <a:stretch>
            <a:fillRect/>
          </a:stretch>
        </p:blipFill>
        <p:spPr>
          <a:xfrm>
            <a:off x="11577556" y="6362267"/>
            <a:ext cx="474844" cy="356133"/>
          </a:xfrm>
          <a:prstGeom prst="rect">
            <a:avLst/>
          </a:prstGeom>
        </p:spPr>
      </p:pic>
      <p:pic>
        <p:nvPicPr>
          <p:cNvPr id="6" name="Image 5">
            <a:extLst>
              <a:ext uri="{FF2B5EF4-FFF2-40B4-BE49-F238E27FC236}">
                <a16:creationId xmlns:a16="http://schemas.microsoft.com/office/drawing/2014/main" id="{6A9BFEC0-5DA3-56C2-248F-D500D2FE8364}"/>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8" name="Title 7">
            <a:extLst>
              <a:ext uri="{FF2B5EF4-FFF2-40B4-BE49-F238E27FC236}">
                <a16:creationId xmlns:a16="http://schemas.microsoft.com/office/drawing/2014/main" id="{8896185D-C189-43C8-56F0-DC714250B920}"/>
              </a:ext>
            </a:extLst>
          </p:cNvPr>
          <p:cNvSpPr>
            <a:spLocks noGrp="1"/>
          </p:cNvSpPr>
          <p:nvPr>
            <p:ph type="title" hasCustomPrompt="1"/>
          </p:nvPr>
        </p:nvSpPr>
        <p:spPr/>
        <p:txBody>
          <a:bodyPr/>
          <a:lstStyle/>
          <a:p>
            <a:r>
              <a:rPr lang="en-US" dirty="0"/>
              <a:t>Title</a:t>
            </a:r>
            <a:endParaRPr lang="en-GB" dirty="0"/>
          </a:p>
        </p:txBody>
      </p:sp>
      <p:sp>
        <p:nvSpPr>
          <p:cNvPr id="2" name="Content Placeholder 9">
            <a:extLst>
              <a:ext uri="{FF2B5EF4-FFF2-40B4-BE49-F238E27FC236}">
                <a16:creationId xmlns:a16="http://schemas.microsoft.com/office/drawing/2014/main" id="{112190F2-119D-1880-693A-C35BB81F9E50}"/>
              </a:ext>
            </a:extLst>
          </p:cNvPr>
          <p:cNvSpPr>
            <a:spLocks noGrp="1"/>
          </p:cNvSpPr>
          <p:nvPr>
            <p:ph sz="quarter" idx="11"/>
          </p:nvPr>
        </p:nvSpPr>
        <p:spPr>
          <a:xfrm>
            <a:off x="838200" y="1365250"/>
            <a:ext cx="10515599" cy="4802188"/>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Tree>
    <p:extLst>
      <p:ext uri="{BB962C8B-B14F-4D97-AF65-F5344CB8AC3E}">
        <p14:creationId xmlns:p14="http://schemas.microsoft.com/office/powerpoint/2010/main" val="26301199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placeholders">
    <p:spTree>
      <p:nvGrpSpPr>
        <p:cNvPr id="1" name=""/>
        <p:cNvGrpSpPr/>
        <p:nvPr/>
      </p:nvGrpSpPr>
      <p:grpSpPr>
        <a:xfrm>
          <a:off x="0" y="0"/>
          <a:ext cx="0" cy="0"/>
          <a:chOff x="0" y="0"/>
          <a:chExt cx="0" cy="0"/>
        </a:xfrm>
      </p:grpSpPr>
      <p:sp>
        <p:nvSpPr>
          <p:cNvPr id="5" name="Content Placeholder 9">
            <a:extLst>
              <a:ext uri="{FF2B5EF4-FFF2-40B4-BE49-F238E27FC236}">
                <a16:creationId xmlns:a16="http://schemas.microsoft.com/office/drawing/2014/main" id="{4F1E9F87-214B-A780-CA56-3B0F35E5CEC0}"/>
              </a:ext>
            </a:extLst>
          </p:cNvPr>
          <p:cNvSpPr>
            <a:spLocks noGrp="1"/>
          </p:cNvSpPr>
          <p:nvPr>
            <p:ph sz="quarter" idx="12"/>
          </p:nvPr>
        </p:nvSpPr>
        <p:spPr>
          <a:xfrm>
            <a:off x="838201" y="1816100"/>
            <a:ext cx="5181600" cy="4351338"/>
          </a:xfrm>
        </p:spPr>
        <p:txBody>
          <a:bodyPr/>
          <a:lstStyle>
            <a:lvl2pPr marL="358775" indent="-358775">
              <a:spcBef>
                <a:spcPts val="1000"/>
              </a:spcBef>
              <a:buFontTx/>
              <a:buBlip>
                <a:blip r:embed="rId2"/>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3"/>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3"/>
              </a:buBlip>
              <a:tabLst/>
            </a:pPr>
            <a:r>
              <a:rPr lang="en-GB" dirty="0"/>
              <a:t>Third level</a:t>
            </a:r>
          </a:p>
        </p:txBody>
      </p:sp>
      <p:sp>
        <p:nvSpPr>
          <p:cNvPr id="9" name="Content Placeholder 9">
            <a:extLst>
              <a:ext uri="{FF2B5EF4-FFF2-40B4-BE49-F238E27FC236}">
                <a16:creationId xmlns:a16="http://schemas.microsoft.com/office/drawing/2014/main" id="{71D74064-9855-E307-BE4C-FF1AC6C9FADB}"/>
              </a:ext>
            </a:extLst>
          </p:cNvPr>
          <p:cNvSpPr>
            <a:spLocks noGrp="1"/>
          </p:cNvSpPr>
          <p:nvPr>
            <p:ph sz="quarter" idx="13"/>
          </p:nvPr>
        </p:nvSpPr>
        <p:spPr>
          <a:xfrm>
            <a:off x="6172199" y="1816100"/>
            <a:ext cx="5181600" cy="4351338"/>
          </a:xfrm>
        </p:spPr>
        <p:txBody>
          <a:bodyPr/>
          <a:lstStyle>
            <a:lvl2pPr marL="358775" indent="-358775">
              <a:spcBef>
                <a:spcPts val="1000"/>
              </a:spcBef>
              <a:buFontTx/>
              <a:buBlip>
                <a:blip r:embed="rId2"/>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3"/>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3"/>
              </a:buBlip>
              <a:tabLst/>
            </a:pPr>
            <a:r>
              <a:rPr lang="en-GB" dirty="0"/>
              <a:t>Third level</a:t>
            </a:r>
          </a:p>
        </p:txBody>
      </p:sp>
      <p:pic>
        <p:nvPicPr>
          <p:cNvPr id="8" name="Image 7">
            <a:extLst>
              <a:ext uri="{FF2B5EF4-FFF2-40B4-BE49-F238E27FC236}">
                <a16:creationId xmlns:a16="http://schemas.microsoft.com/office/drawing/2014/main" id="{04096A7F-17E3-1944-DBB4-18263DE8D95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3" name="Title 2">
            <a:extLst>
              <a:ext uri="{FF2B5EF4-FFF2-40B4-BE49-F238E27FC236}">
                <a16:creationId xmlns:a16="http://schemas.microsoft.com/office/drawing/2014/main" id="{60934A60-C3FD-F1F7-C71C-505AC974FF65}"/>
              </a:ext>
            </a:extLst>
          </p:cNvPr>
          <p:cNvSpPr>
            <a:spLocks noGrp="1"/>
          </p:cNvSpPr>
          <p:nvPr>
            <p:ph type="title" hasCustomPrompt="1"/>
          </p:nvPr>
        </p:nvSpPr>
        <p:spPr/>
        <p:txBody>
          <a:bodyPr/>
          <a:lstStyle/>
          <a:p>
            <a:r>
              <a:rPr lang="en-GB" dirty="0"/>
              <a:t>Title</a:t>
            </a:r>
            <a:endParaRPr lang="en-US" dirty="0"/>
          </a:p>
        </p:txBody>
      </p:sp>
    </p:spTree>
    <p:extLst>
      <p:ext uri="{BB962C8B-B14F-4D97-AF65-F5344CB8AC3E}">
        <p14:creationId xmlns:p14="http://schemas.microsoft.com/office/powerpoint/2010/main" val="40351643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Marcador de número de diapositiva 5"/>
          <p:cNvSpPr>
            <a:spLocks noGrp="1"/>
          </p:cNvSpPr>
          <p:nvPr>
            <p:ph type="sldNum" sz="quarter" idx="10"/>
          </p:nvPr>
        </p:nvSpPr>
        <p:spPr>
          <a:xfrm>
            <a:off x="9347200" y="6492876"/>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D1E48EE5-601E-4FC3-BC30-BF965ACA1250}" type="slidenum">
              <a:rPr lang="es-ES_tradnl"/>
              <a:pPr>
                <a:defRPr/>
              </a:pPr>
              <a:t>‹N°›</a:t>
            </a:fld>
            <a:endParaRPr lang="es-ES_tradnl"/>
          </a:p>
        </p:txBody>
      </p:sp>
      <p:sp>
        <p:nvSpPr>
          <p:cNvPr id="5" name="Rectangle 4"/>
          <p:cNvSpPr/>
          <p:nvPr userDrawn="1"/>
        </p:nvSpPr>
        <p:spPr>
          <a:xfrm>
            <a:off x="0" y="0"/>
            <a:ext cx="12192000" cy="828468"/>
          </a:xfrm>
          <a:prstGeom prst="rect">
            <a:avLst/>
          </a:prstGeom>
          <a:solidFill>
            <a:schemeClr val="tx1">
              <a:lumMod val="65000"/>
              <a:lumOff val="3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b="1"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798620" y="-110613"/>
            <a:ext cx="10972800" cy="1143000"/>
          </a:xfrm>
        </p:spPr>
        <p:txBody>
          <a:bodyPr>
            <a:normAutofit/>
          </a:bodyPr>
          <a:lstStyle>
            <a:lvl1pPr>
              <a:defRPr sz="40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Tree>
    <p:extLst>
      <p:ext uri="{BB962C8B-B14F-4D97-AF65-F5344CB8AC3E}">
        <p14:creationId xmlns:p14="http://schemas.microsoft.com/office/powerpoint/2010/main" val="407177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ext sli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72000" y="404665"/>
            <a:ext cx="10800000" cy="480251"/>
          </a:xfrm>
        </p:spPr>
        <p:txBody>
          <a:bodyPr/>
          <a:lstStyle>
            <a:lvl1pPr>
              <a:defRPr/>
            </a:lvl1pPr>
          </a:lstStyle>
          <a:p>
            <a:r>
              <a:rPr lang="en-GB" noProof="0" dirty="0"/>
              <a:t>Title</a:t>
            </a:r>
          </a:p>
        </p:txBody>
      </p:sp>
      <p:sp>
        <p:nvSpPr>
          <p:cNvPr id="3" name="Espace réservé du contenu 2"/>
          <p:cNvSpPr>
            <a:spLocks noGrp="1"/>
          </p:cNvSpPr>
          <p:nvPr>
            <p:ph idx="1" hasCustomPrompt="1"/>
          </p:nvPr>
        </p:nvSpPr>
        <p:spPr>
          <a:xfrm>
            <a:off x="672000" y="1440000"/>
            <a:ext cx="10800000" cy="4896000"/>
          </a:xfrm>
        </p:spPr>
        <p:txBody>
          <a:bodyPr>
            <a:noAutofit/>
          </a:bodyPr>
          <a:lstStyle>
            <a:lvl1pPr>
              <a:defRPr sz="2400" baseline="0"/>
            </a:lvl1pPr>
            <a:lvl2pPr marL="360000" indent="-360000">
              <a:spcBef>
                <a:spcPts val="2400"/>
              </a:spcBef>
              <a:buSzPct val="110000"/>
              <a:defRPr sz="2400"/>
            </a:lvl2pPr>
            <a:lvl3pPr marL="360000">
              <a:defRPr sz="2400"/>
            </a:lvl3pPr>
            <a:lvl5pPr>
              <a:defRPr/>
            </a:lvl5pPr>
          </a:lstStyle>
          <a:p>
            <a:pPr lvl="1"/>
            <a:r>
              <a:rPr lang="en-GB" noProof="0" dirty="0"/>
              <a:t>Text </a:t>
            </a:r>
          </a:p>
          <a:p>
            <a:pPr lvl="2"/>
            <a:r>
              <a:rPr lang="en-GB" noProof="0" dirty="0"/>
              <a:t>Text </a:t>
            </a:r>
          </a:p>
        </p:txBody>
      </p:sp>
    </p:spTree>
    <p:extLst>
      <p:ext uri="{BB962C8B-B14F-4D97-AF65-F5344CB8AC3E}">
        <p14:creationId xmlns:p14="http://schemas.microsoft.com/office/powerpoint/2010/main" val="2628855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Pink section text ">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240260-958F-F5B6-EDA1-7F63221F4752}"/>
              </a:ext>
            </a:extLst>
          </p:cNvPr>
          <p:cNvPicPr>
            <a:picLocks noChangeAspect="1"/>
          </p:cNvPicPr>
          <p:nvPr userDrawn="1"/>
        </p:nvPicPr>
        <p:blipFill>
          <a:blip r:embed="rId2"/>
          <a:stretch>
            <a:fillRect/>
          </a:stretch>
        </p:blipFill>
        <p:spPr>
          <a:xfrm>
            <a:off x="11577556" y="6362267"/>
            <a:ext cx="474844" cy="356133"/>
          </a:xfrm>
          <a:prstGeom prst="rect">
            <a:avLst/>
          </a:prstGeom>
        </p:spPr>
      </p:pic>
      <p:pic>
        <p:nvPicPr>
          <p:cNvPr id="6" name="Image 5">
            <a:extLst>
              <a:ext uri="{FF2B5EF4-FFF2-40B4-BE49-F238E27FC236}">
                <a16:creationId xmlns:a16="http://schemas.microsoft.com/office/drawing/2014/main" id="{6A9BFEC0-5DA3-56C2-248F-D500D2FE8364}"/>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3" name="Title 2">
            <a:extLst>
              <a:ext uri="{FF2B5EF4-FFF2-40B4-BE49-F238E27FC236}">
                <a16:creationId xmlns:a16="http://schemas.microsoft.com/office/drawing/2014/main" id="{A29F137C-E460-9399-CD33-4A2C4360A875}"/>
              </a:ext>
            </a:extLst>
          </p:cNvPr>
          <p:cNvSpPr>
            <a:spLocks noGrp="1"/>
          </p:cNvSpPr>
          <p:nvPr>
            <p:ph type="title" hasCustomPrompt="1"/>
          </p:nvPr>
        </p:nvSpPr>
        <p:spPr/>
        <p:txBody>
          <a:bodyPr/>
          <a:lstStyle/>
          <a:p>
            <a:r>
              <a:rPr lang="en-US" dirty="0"/>
              <a:t>Title</a:t>
            </a:r>
            <a:endParaRPr lang="en-GB" dirty="0"/>
          </a:p>
        </p:txBody>
      </p:sp>
      <p:sp>
        <p:nvSpPr>
          <p:cNvPr id="5" name="Content Placeholder 9">
            <a:extLst>
              <a:ext uri="{FF2B5EF4-FFF2-40B4-BE49-F238E27FC236}">
                <a16:creationId xmlns:a16="http://schemas.microsoft.com/office/drawing/2014/main" id="{83BA3B39-EAE1-433A-6A33-289E6A2626EF}"/>
              </a:ext>
            </a:extLst>
          </p:cNvPr>
          <p:cNvSpPr>
            <a:spLocks noGrp="1"/>
          </p:cNvSpPr>
          <p:nvPr>
            <p:ph sz="quarter" idx="11"/>
          </p:nvPr>
        </p:nvSpPr>
        <p:spPr>
          <a:xfrm>
            <a:off x="838200" y="1365250"/>
            <a:ext cx="10515599" cy="4802188"/>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Tree>
    <p:extLst>
      <p:ext uri="{BB962C8B-B14F-4D97-AF65-F5344CB8AC3E}">
        <p14:creationId xmlns:p14="http://schemas.microsoft.com/office/powerpoint/2010/main" val="10616881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471EAE6-704C-C3B2-B0BC-CFA343DD333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12192000" cy="4876800"/>
          </a:xfrm>
          <a:prstGeom prst="rect">
            <a:avLst/>
          </a:prstGeom>
        </p:spPr>
      </p:pic>
      <p:sp>
        <p:nvSpPr>
          <p:cNvPr id="7" name="Rectangle 6">
            <a:extLst>
              <a:ext uri="{FF2B5EF4-FFF2-40B4-BE49-F238E27FC236}">
                <a16:creationId xmlns:a16="http://schemas.microsoft.com/office/drawing/2014/main" id="{D384EE32-F3B8-6076-4095-E8334D9BA78C}"/>
              </a:ext>
            </a:extLst>
          </p:cNvPr>
          <p:cNvSpPr/>
          <p:nvPr userDrawn="1"/>
        </p:nvSpPr>
        <p:spPr>
          <a:xfrm>
            <a:off x="0" y="5284640"/>
            <a:ext cx="12192000" cy="16238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5"/>
              </a:solidFill>
            </a:endParaRPr>
          </a:p>
        </p:txBody>
      </p:sp>
      <p:pic>
        <p:nvPicPr>
          <p:cNvPr id="5" name="Image 4">
            <a:extLst>
              <a:ext uri="{FF2B5EF4-FFF2-40B4-BE49-F238E27FC236}">
                <a16:creationId xmlns:a16="http://schemas.microsoft.com/office/drawing/2014/main" id="{D6062E67-AA0B-A006-FEB6-F218A58AAE9E}"/>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t="-2912"/>
          <a:stretch/>
        </p:blipFill>
        <p:spPr>
          <a:xfrm>
            <a:off x="11137315" y="6034572"/>
            <a:ext cx="927686" cy="711200"/>
          </a:xfrm>
          <a:prstGeom prst="rect">
            <a:avLst/>
          </a:prstGeom>
        </p:spPr>
      </p:pic>
      <p:sp>
        <p:nvSpPr>
          <p:cNvPr id="6" name="Rectangle 5">
            <a:extLst>
              <a:ext uri="{FF2B5EF4-FFF2-40B4-BE49-F238E27FC236}">
                <a16:creationId xmlns:a16="http://schemas.microsoft.com/office/drawing/2014/main" id="{58B5F9D4-7747-ADCB-E6C1-49ADA04EA204}"/>
              </a:ext>
            </a:extLst>
          </p:cNvPr>
          <p:cNvSpPr/>
          <p:nvPr userDrawn="1"/>
        </p:nvSpPr>
        <p:spPr>
          <a:xfrm>
            <a:off x="2690526" y="4878538"/>
            <a:ext cx="430924" cy="3556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fr-FR"/>
          </a:p>
        </p:txBody>
      </p:sp>
      <p:sp>
        <p:nvSpPr>
          <p:cNvPr id="2" name="Titre 1">
            <a:extLst>
              <a:ext uri="{FF2B5EF4-FFF2-40B4-BE49-F238E27FC236}">
                <a16:creationId xmlns:a16="http://schemas.microsoft.com/office/drawing/2014/main" id="{55DDB00A-3875-C6F7-B196-88BE08F200D3}"/>
              </a:ext>
            </a:extLst>
          </p:cNvPr>
          <p:cNvSpPr>
            <a:spLocks noGrp="1"/>
          </p:cNvSpPr>
          <p:nvPr>
            <p:ph type="ctrTitle" hasCustomPrompt="1"/>
          </p:nvPr>
        </p:nvSpPr>
        <p:spPr>
          <a:xfrm>
            <a:off x="1524000" y="5537693"/>
            <a:ext cx="9144000" cy="558871"/>
          </a:xfrm>
        </p:spPr>
        <p:txBody>
          <a:bodyPr anchor="ctr">
            <a:noAutofit/>
          </a:bodyPr>
          <a:lstStyle>
            <a:lvl1pPr algn="ctr">
              <a:defRPr sz="3200" b="1" i="0">
                <a:latin typeface="+mj-lt"/>
                <a:ea typeface="Verdana" panose="020B0604030504040204" pitchFamily="34" charset="0"/>
                <a:cs typeface="Verdana" panose="020B0604030504040204" pitchFamily="34" charset="0"/>
              </a:defRPr>
            </a:lvl1pPr>
          </a:lstStyle>
          <a:p>
            <a:r>
              <a:rPr lang="en-GB" noProof="0" dirty="0"/>
              <a:t>Text</a:t>
            </a:r>
          </a:p>
        </p:txBody>
      </p:sp>
      <p:sp>
        <p:nvSpPr>
          <p:cNvPr id="3" name="Sous-titre 2">
            <a:extLst>
              <a:ext uri="{FF2B5EF4-FFF2-40B4-BE49-F238E27FC236}">
                <a16:creationId xmlns:a16="http://schemas.microsoft.com/office/drawing/2014/main" id="{11115183-FACE-268A-57F0-F265985C2F27}"/>
              </a:ext>
            </a:extLst>
          </p:cNvPr>
          <p:cNvSpPr>
            <a:spLocks noGrp="1"/>
          </p:cNvSpPr>
          <p:nvPr>
            <p:ph type="subTitle" idx="1" hasCustomPrompt="1"/>
          </p:nvPr>
        </p:nvSpPr>
        <p:spPr>
          <a:xfrm>
            <a:off x="1524000" y="6098544"/>
            <a:ext cx="9144000" cy="291818"/>
          </a:xfrm>
          <a:prstGeom prst="rect">
            <a:avLst/>
          </a:prstGeom>
        </p:spPr>
        <p:txBody>
          <a:bodyPr>
            <a:noAutofit/>
          </a:bodyPr>
          <a:lstStyle>
            <a:lvl1pPr marL="0" indent="0" algn="ctr">
              <a:buNone/>
              <a:defRPr sz="1400" b="0" i="0" spc="300">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Sub-title</a:t>
            </a:r>
          </a:p>
        </p:txBody>
      </p:sp>
      <p:pic>
        <p:nvPicPr>
          <p:cNvPr id="13" name="Picture 12" descr="A logo with orange and grey letters&#10;&#10;Description automatically generated">
            <a:extLst>
              <a:ext uri="{FF2B5EF4-FFF2-40B4-BE49-F238E27FC236}">
                <a16:creationId xmlns:a16="http://schemas.microsoft.com/office/drawing/2014/main" id="{7929F3CA-82E7-6DD2-D615-F777D5A06B78}"/>
              </a:ext>
            </a:extLst>
          </p:cNvPr>
          <p:cNvPicPr>
            <a:picLocks noChangeAspect="1"/>
          </p:cNvPicPr>
          <p:nvPr userDrawn="1"/>
        </p:nvPicPr>
        <p:blipFill>
          <a:blip r:embed="rId4"/>
          <a:stretch>
            <a:fillRect/>
          </a:stretch>
        </p:blipFill>
        <p:spPr>
          <a:xfrm>
            <a:off x="152399" y="6099221"/>
            <a:ext cx="1291994" cy="621151"/>
          </a:xfrm>
          <a:prstGeom prst="rect">
            <a:avLst/>
          </a:prstGeom>
        </p:spPr>
      </p:pic>
    </p:spTree>
    <p:extLst>
      <p:ext uri="{BB962C8B-B14F-4D97-AF65-F5344CB8AC3E}">
        <p14:creationId xmlns:p14="http://schemas.microsoft.com/office/powerpoint/2010/main" val="730734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with graphics">
    <p:spTree>
      <p:nvGrpSpPr>
        <p:cNvPr id="1" name=""/>
        <p:cNvGrpSpPr/>
        <p:nvPr/>
      </p:nvGrpSpPr>
      <p:grpSpPr>
        <a:xfrm>
          <a:off x="0" y="0"/>
          <a:ext cx="0" cy="0"/>
          <a:chOff x="0" y="0"/>
          <a:chExt cx="0" cy="0"/>
        </a:xfrm>
      </p:grpSpPr>
      <p:pic>
        <p:nvPicPr>
          <p:cNvPr id="4" name="Image 6">
            <a:extLst>
              <a:ext uri="{FF2B5EF4-FFF2-40B4-BE49-F238E27FC236}">
                <a16:creationId xmlns:a16="http://schemas.microsoft.com/office/drawing/2014/main" id="{D6A4036E-D85D-A184-409E-2273352F1C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0477"/>
          <a:stretch/>
        </p:blipFill>
        <p:spPr>
          <a:xfrm rot="5400000">
            <a:off x="6516289" y="666647"/>
            <a:ext cx="6323119" cy="5028302"/>
          </a:xfrm>
          <a:prstGeom prst="rect">
            <a:avLst/>
          </a:prstGeom>
        </p:spPr>
      </p:pic>
      <p:sp>
        <p:nvSpPr>
          <p:cNvPr id="2" name="Titre 1">
            <a:extLst>
              <a:ext uri="{FF2B5EF4-FFF2-40B4-BE49-F238E27FC236}">
                <a16:creationId xmlns:a16="http://schemas.microsoft.com/office/drawing/2014/main" id="{484A197B-42EE-7E36-CA2A-208BE5C87877}"/>
              </a:ext>
            </a:extLst>
          </p:cNvPr>
          <p:cNvSpPr>
            <a:spLocks noGrp="1"/>
          </p:cNvSpPr>
          <p:nvPr>
            <p:ph type="title" hasCustomPrompt="1"/>
          </p:nvPr>
        </p:nvSpPr>
        <p:spPr>
          <a:xfrm>
            <a:off x="410812" y="3053222"/>
            <a:ext cx="6817301" cy="1309483"/>
          </a:xfrm>
          <a:prstGeom prst="rect">
            <a:avLst/>
          </a:prstGeom>
        </p:spPr>
        <p:txBody>
          <a:bodyPr anchor="t">
            <a:noAutofit/>
          </a:bodyPr>
          <a:lstStyle>
            <a:lvl1pPr algn="l">
              <a:defRPr sz="4400" b="0" i="0">
                <a:latin typeface="+mj-lt"/>
              </a:defRPr>
            </a:lvl1pPr>
          </a:lstStyle>
          <a:p>
            <a:r>
              <a:rPr lang="en-GB" noProof="0" dirty="0"/>
              <a:t>Title</a:t>
            </a:r>
          </a:p>
        </p:txBody>
      </p:sp>
      <p:sp>
        <p:nvSpPr>
          <p:cNvPr id="3" name="Espace réservé du texte 2">
            <a:extLst>
              <a:ext uri="{FF2B5EF4-FFF2-40B4-BE49-F238E27FC236}">
                <a16:creationId xmlns:a16="http://schemas.microsoft.com/office/drawing/2014/main" id="{0B3413D0-F0C5-B0D1-C1C4-682D69D9BB98}"/>
              </a:ext>
            </a:extLst>
          </p:cNvPr>
          <p:cNvSpPr>
            <a:spLocks noGrp="1"/>
          </p:cNvSpPr>
          <p:nvPr>
            <p:ph type="body" idx="1" hasCustomPrompt="1"/>
          </p:nvPr>
        </p:nvSpPr>
        <p:spPr>
          <a:xfrm>
            <a:off x="410813" y="2483568"/>
            <a:ext cx="6817300" cy="426204"/>
          </a:xfrm>
          <a:prstGeom prst="rect">
            <a:avLst/>
          </a:prstGeom>
        </p:spPr>
        <p:txBody>
          <a:bodyPr anchor="ctr">
            <a:noAutofit/>
          </a:bodyPr>
          <a:lstStyle>
            <a:lvl1pPr marL="0" indent="0" algn="l">
              <a:buNone/>
              <a:defRPr sz="1200" b="0" i="0" cap="all" spc="300" baseline="0">
                <a:solidFill>
                  <a:schemeClr val="tx1"/>
                </a:solidFill>
                <a:latin typeface="+mn-lt"/>
                <a:cs typeface="Gill Sans" panose="020B0502020104020203" pitchFamily="34" charset="-79"/>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dirty="0"/>
              <a:t>SUB-TITLE</a:t>
            </a:r>
          </a:p>
        </p:txBody>
      </p:sp>
      <p:pic>
        <p:nvPicPr>
          <p:cNvPr id="8" name="Image 7">
            <a:extLst>
              <a:ext uri="{FF2B5EF4-FFF2-40B4-BE49-F238E27FC236}">
                <a16:creationId xmlns:a16="http://schemas.microsoft.com/office/drawing/2014/main" id="{C304F84F-F1E5-7B79-33D4-5383FF6BE8CC}"/>
              </a:ext>
            </a:extLst>
          </p:cNvPr>
          <p:cNvPicPr>
            <a:picLocks noChangeAspect="1"/>
          </p:cNvPicPr>
          <p:nvPr userDrawn="1"/>
        </p:nvPicPr>
        <p:blipFill>
          <a:blip r:embed="rId3"/>
          <a:stretch>
            <a:fillRect/>
          </a:stretch>
        </p:blipFill>
        <p:spPr>
          <a:xfrm>
            <a:off x="543913" y="520351"/>
            <a:ext cx="2727302" cy="1311202"/>
          </a:xfrm>
          <a:prstGeom prst="rect">
            <a:avLst/>
          </a:prstGeom>
        </p:spPr>
      </p:pic>
      <p:sp>
        <p:nvSpPr>
          <p:cNvPr id="6" name="Espace réservé du texte 4">
            <a:extLst>
              <a:ext uri="{FF2B5EF4-FFF2-40B4-BE49-F238E27FC236}">
                <a16:creationId xmlns:a16="http://schemas.microsoft.com/office/drawing/2014/main" id="{73E26040-493B-53F9-2620-DDFB0901DE3D}"/>
              </a:ext>
            </a:extLst>
          </p:cNvPr>
          <p:cNvSpPr>
            <a:spLocks noGrp="1"/>
          </p:cNvSpPr>
          <p:nvPr>
            <p:ph type="body" sz="quarter" idx="14" hasCustomPrompt="1"/>
          </p:nvPr>
        </p:nvSpPr>
        <p:spPr>
          <a:xfrm>
            <a:off x="411163" y="5355033"/>
            <a:ext cx="2724150" cy="261711"/>
          </a:xfrm>
          <a:prstGeom prst="rect">
            <a:avLst/>
          </a:prstGeom>
        </p:spPr>
        <p:txBody>
          <a:bodyPr>
            <a:noAutofit/>
          </a:bodyPr>
          <a:lstStyle>
            <a:lvl1pPr marL="0" indent="0">
              <a:buNone/>
              <a:defRPr sz="1600" b="0"/>
            </a:lvl1pPr>
          </a:lstStyle>
          <a:p>
            <a:pPr lvl="0"/>
            <a:r>
              <a:rPr lang="en-GB" noProof="0" dirty="0"/>
              <a:t>Date and location</a:t>
            </a:r>
          </a:p>
        </p:txBody>
      </p:sp>
      <p:pic>
        <p:nvPicPr>
          <p:cNvPr id="7" name="Image 8">
            <a:extLst>
              <a:ext uri="{FF2B5EF4-FFF2-40B4-BE49-F238E27FC236}">
                <a16:creationId xmlns:a16="http://schemas.microsoft.com/office/drawing/2014/main" id="{EC5E4898-5706-F441-9C38-D0C7D97D5277}"/>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31472"/>
          <a:stretch/>
        </p:blipFill>
        <p:spPr>
          <a:xfrm rot="10800000" flipV="1">
            <a:off x="5217759" y="1525932"/>
            <a:ext cx="4193535" cy="1492608"/>
          </a:xfrm>
          <a:prstGeom prst="rect">
            <a:avLst/>
          </a:prstGeom>
        </p:spPr>
      </p:pic>
      <p:sp>
        <p:nvSpPr>
          <p:cNvPr id="9" name="Espace réservé du texte 4">
            <a:extLst>
              <a:ext uri="{FF2B5EF4-FFF2-40B4-BE49-F238E27FC236}">
                <a16:creationId xmlns:a16="http://schemas.microsoft.com/office/drawing/2014/main" id="{53090551-4FA3-8BD4-932A-287498CAB2C5}"/>
              </a:ext>
            </a:extLst>
          </p:cNvPr>
          <p:cNvSpPr>
            <a:spLocks noGrp="1"/>
          </p:cNvSpPr>
          <p:nvPr>
            <p:ph type="body" sz="quarter" idx="15" hasCustomPrompt="1"/>
          </p:nvPr>
        </p:nvSpPr>
        <p:spPr>
          <a:xfrm>
            <a:off x="410812" y="5066270"/>
            <a:ext cx="2724150" cy="261711"/>
          </a:xfrm>
          <a:prstGeom prst="rect">
            <a:avLst/>
          </a:prstGeom>
        </p:spPr>
        <p:txBody>
          <a:bodyPr>
            <a:noAutofit/>
          </a:bodyPr>
          <a:lstStyle>
            <a:lvl1pPr marL="0" indent="0">
              <a:buNone/>
              <a:defRPr sz="1600" b="1"/>
            </a:lvl1pPr>
          </a:lstStyle>
          <a:p>
            <a:pPr lvl="0"/>
            <a:r>
              <a:rPr lang="en-GB" noProof="0" dirty="0"/>
              <a:t>Author, Group name </a:t>
            </a:r>
          </a:p>
        </p:txBody>
      </p:sp>
      <p:pic>
        <p:nvPicPr>
          <p:cNvPr id="5" name="Picture 4" descr="A logo with orange and grey letters&#10;&#10;Description automatically generated">
            <a:extLst>
              <a:ext uri="{FF2B5EF4-FFF2-40B4-BE49-F238E27FC236}">
                <a16:creationId xmlns:a16="http://schemas.microsoft.com/office/drawing/2014/main" id="{1C19E4D0-3074-51FB-06DC-4C49BD099F2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0812" y="6163222"/>
            <a:ext cx="1054917" cy="507172"/>
          </a:xfrm>
          <a:prstGeom prst="rect">
            <a:avLst/>
          </a:prstGeom>
        </p:spPr>
      </p:pic>
    </p:spTree>
    <p:extLst>
      <p:ext uri="{BB962C8B-B14F-4D97-AF65-F5344CB8AC3E}">
        <p14:creationId xmlns:p14="http://schemas.microsoft.com/office/powerpoint/2010/main" val="26257557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message red">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C206A323-E28E-0970-02BD-0A9A42E59FD3}"/>
              </a:ext>
            </a:extLst>
          </p:cNvPr>
          <p:cNvSpPr/>
          <p:nvPr userDrawn="1"/>
        </p:nvSpPr>
        <p:spPr>
          <a:xfrm>
            <a:off x="1182370" y="708797"/>
            <a:ext cx="9827260" cy="5482046"/>
          </a:xfrm>
          <a:prstGeom prst="roundRect">
            <a:avLst>
              <a:gd name="adj" fmla="val 544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pic>
        <p:nvPicPr>
          <p:cNvPr id="4" name="Image 3">
            <a:extLst>
              <a:ext uri="{FF2B5EF4-FFF2-40B4-BE49-F238E27FC236}">
                <a16:creationId xmlns:a16="http://schemas.microsoft.com/office/drawing/2014/main" id="{D2559E90-99B6-97A4-09B6-E7031AD7A9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3" name="Titre 1">
            <a:extLst>
              <a:ext uri="{FF2B5EF4-FFF2-40B4-BE49-F238E27FC236}">
                <a16:creationId xmlns:a16="http://schemas.microsoft.com/office/drawing/2014/main" id="{37F542CB-EF84-68BA-9A50-B6575183E8B9}"/>
              </a:ext>
            </a:extLst>
          </p:cNvPr>
          <p:cNvSpPr>
            <a:spLocks noGrp="1"/>
          </p:cNvSpPr>
          <p:nvPr>
            <p:ph type="title" hasCustomPrompt="1"/>
          </p:nvPr>
        </p:nvSpPr>
        <p:spPr>
          <a:xfrm>
            <a:off x="1441174" y="2002631"/>
            <a:ext cx="9332844" cy="2852737"/>
          </a:xfrm>
          <a:prstGeom prst="rect">
            <a:avLst/>
          </a:prstGeom>
        </p:spPr>
        <p:txBody>
          <a:bodyPr anchor="ctr">
            <a:noAutofit/>
          </a:bodyPr>
          <a:lstStyle>
            <a:lvl1pPr algn="ctr">
              <a:defRPr sz="3600" b="0" i="0">
                <a:solidFill>
                  <a:schemeClr val="bg1"/>
                </a:solidFill>
              </a:defRPr>
            </a:lvl1pPr>
          </a:lstStyle>
          <a:p>
            <a:r>
              <a:rPr lang="en-GB" noProof="0" dirty="0"/>
              <a:t>Key message text</a:t>
            </a:r>
          </a:p>
        </p:txBody>
      </p:sp>
    </p:spTree>
    <p:extLst>
      <p:ext uri="{BB962C8B-B14F-4D97-AF65-F5344CB8AC3E}">
        <p14:creationId xmlns:p14="http://schemas.microsoft.com/office/powerpoint/2010/main" val="3901132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 message pink">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C206A323-E28E-0970-02BD-0A9A42E59FD3}"/>
              </a:ext>
            </a:extLst>
          </p:cNvPr>
          <p:cNvSpPr/>
          <p:nvPr userDrawn="1"/>
        </p:nvSpPr>
        <p:spPr>
          <a:xfrm>
            <a:off x="1182370" y="708797"/>
            <a:ext cx="9827260" cy="5482046"/>
          </a:xfrm>
          <a:prstGeom prst="roundRect">
            <a:avLst>
              <a:gd name="adj" fmla="val 54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pic>
        <p:nvPicPr>
          <p:cNvPr id="4" name="Image 3">
            <a:extLst>
              <a:ext uri="{FF2B5EF4-FFF2-40B4-BE49-F238E27FC236}">
                <a16:creationId xmlns:a16="http://schemas.microsoft.com/office/drawing/2014/main" id="{D2559E90-99B6-97A4-09B6-E7031AD7A91C}"/>
              </a:ext>
            </a:extLst>
          </p:cNvPr>
          <p:cNvPicPr>
            <a:picLocks noChangeAspect="1"/>
          </p:cNvPicPr>
          <p:nvPr userDrawn="1"/>
        </p:nvPicPr>
        <p:blipFill>
          <a:blip r:embed="rId2"/>
          <a:stretch>
            <a:fillRect/>
          </a:stretch>
        </p:blipFill>
        <p:spPr>
          <a:xfrm>
            <a:off x="11577556" y="6362267"/>
            <a:ext cx="474844" cy="356133"/>
          </a:xfrm>
          <a:prstGeom prst="rect">
            <a:avLst/>
          </a:prstGeom>
        </p:spPr>
      </p:pic>
      <p:sp>
        <p:nvSpPr>
          <p:cNvPr id="3" name="Titre 1">
            <a:extLst>
              <a:ext uri="{FF2B5EF4-FFF2-40B4-BE49-F238E27FC236}">
                <a16:creationId xmlns:a16="http://schemas.microsoft.com/office/drawing/2014/main" id="{1DB113ED-E4E6-4F61-AFF2-2D6137F50FCF}"/>
              </a:ext>
            </a:extLst>
          </p:cNvPr>
          <p:cNvSpPr>
            <a:spLocks noGrp="1"/>
          </p:cNvSpPr>
          <p:nvPr>
            <p:ph type="title" hasCustomPrompt="1"/>
          </p:nvPr>
        </p:nvSpPr>
        <p:spPr>
          <a:xfrm>
            <a:off x="1441174" y="2002631"/>
            <a:ext cx="9332844" cy="2852737"/>
          </a:xfrm>
          <a:prstGeom prst="rect">
            <a:avLst/>
          </a:prstGeom>
        </p:spPr>
        <p:txBody>
          <a:bodyPr anchor="ctr">
            <a:noAutofit/>
          </a:bodyPr>
          <a:lstStyle>
            <a:lvl1pPr algn="ctr">
              <a:defRPr sz="3600" b="0" i="0">
                <a:solidFill>
                  <a:schemeClr val="tx1"/>
                </a:solidFill>
              </a:defRPr>
            </a:lvl1pPr>
          </a:lstStyle>
          <a:p>
            <a:r>
              <a:rPr lang="en-GB" noProof="0" dirty="0"/>
              <a:t>Key message text</a:t>
            </a:r>
          </a:p>
        </p:txBody>
      </p:sp>
    </p:spTree>
    <p:extLst>
      <p:ext uri="{BB962C8B-B14F-4D97-AF65-F5344CB8AC3E}">
        <p14:creationId xmlns:p14="http://schemas.microsoft.com/office/powerpoint/2010/main" val="27200427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ey message grey">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C206A323-E28E-0970-02BD-0A9A42E59FD3}"/>
              </a:ext>
            </a:extLst>
          </p:cNvPr>
          <p:cNvSpPr/>
          <p:nvPr userDrawn="1"/>
        </p:nvSpPr>
        <p:spPr>
          <a:xfrm>
            <a:off x="1182370" y="708797"/>
            <a:ext cx="9827260" cy="5482046"/>
          </a:xfrm>
          <a:prstGeom prst="roundRect">
            <a:avLst>
              <a:gd name="adj" fmla="val 544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solidFill>
            </a:endParaRPr>
          </a:p>
        </p:txBody>
      </p:sp>
      <p:sp>
        <p:nvSpPr>
          <p:cNvPr id="2" name="Titre 1">
            <a:extLst>
              <a:ext uri="{FF2B5EF4-FFF2-40B4-BE49-F238E27FC236}">
                <a16:creationId xmlns:a16="http://schemas.microsoft.com/office/drawing/2014/main" id="{484A197B-42EE-7E36-CA2A-208BE5C87877}"/>
              </a:ext>
            </a:extLst>
          </p:cNvPr>
          <p:cNvSpPr>
            <a:spLocks noGrp="1"/>
          </p:cNvSpPr>
          <p:nvPr>
            <p:ph type="title" hasCustomPrompt="1"/>
          </p:nvPr>
        </p:nvSpPr>
        <p:spPr>
          <a:xfrm>
            <a:off x="1441174" y="2002631"/>
            <a:ext cx="9332844" cy="2852737"/>
          </a:xfrm>
          <a:prstGeom prst="rect">
            <a:avLst/>
          </a:prstGeom>
        </p:spPr>
        <p:txBody>
          <a:bodyPr anchor="ctr">
            <a:noAutofit/>
          </a:bodyPr>
          <a:lstStyle>
            <a:lvl1pPr algn="ctr">
              <a:defRPr sz="3600" b="0" i="0">
                <a:solidFill>
                  <a:schemeClr val="tx1"/>
                </a:solidFill>
              </a:defRPr>
            </a:lvl1pPr>
          </a:lstStyle>
          <a:p>
            <a:r>
              <a:rPr lang="en-GB" noProof="0"/>
              <a:t>Key message text</a:t>
            </a:r>
          </a:p>
        </p:txBody>
      </p:sp>
      <p:pic>
        <p:nvPicPr>
          <p:cNvPr id="4" name="Image 3">
            <a:extLst>
              <a:ext uri="{FF2B5EF4-FFF2-40B4-BE49-F238E27FC236}">
                <a16:creationId xmlns:a16="http://schemas.microsoft.com/office/drawing/2014/main" id="{D2559E90-99B6-97A4-09B6-E7031AD7A9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Tree>
    <p:extLst>
      <p:ext uri="{BB962C8B-B14F-4D97-AF65-F5344CB8AC3E}">
        <p14:creationId xmlns:p14="http://schemas.microsoft.com/office/powerpoint/2010/main" val="40503872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y message green">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C206A323-E28E-0970-02BD-0A9A42E59FD3}"/>
              </a:ext>
            </a:extLst>
          </p:cNvPr>
          <p:cNvSpPr/>
          <p:nvPr userDrawn="1"/>
        </p:nvSpPr>
        <p:spPr>
          <a:xfrm>
            <a:off x="1182370" y="708797"/>
            <a:ext cx="9827260" cy="5482046"/>
          </a:xfrm>
          <a:prstGeom prst="roundRect">
            <a:avLst>
              <a:gd name="adj" fmla="val 54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pic>
        <p:nvPicPr>
          <p:cNvPr id="4" name="Image 3">
            <a:extLst>
              <a:ext uri="{FF2B5EF4-FFF2-40B4-BE49-F238E27FC236}">
                <a16:creationId xmlns:a16="http://schemas.microsoft.com/office/drawing/2014/main" id="{D2559E90-99B6-97A4-09B6-E7031AD7A9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3" name="Titre 1">
            <a:extLst>
              <a:ext uri="{FF2B5EF4-FFF2-40B4-BE49-F238E27FC236}">
                <a16:creationId xmlns:a16="http://schemas.microsoft.com/office/drawing/2014/main" id="{9A746E69-DEDB-F5B5-CAF6-095827C42BE4}"/>
              </a:ext>
            </a:extLst>
          </p:cNvPr>
          <p:cNvSpPr>
            <a:spLocks noGrp="1"/>
          </p:cNvSpPr>
          <p:nvPr>
            <p:ph type="title" hasCustomPrompt="1"/>
          </p:nvPr>
        </p:nvSpPr>
        <p:spPr>
          <a:xfrm>
            <a:off x="1441174" y="2002631"/>
            <a:ext cx="9332844" cy="2852737"/>
          </a:xfrm>
          <a:prstGeom prst="rect">
            <a:avLst/>
          </a:prstGeom>
        </p:spPr>
        <p:txBody>
          <a:bodyPr anchor="ctr">
            <a:noAutofit/>
          </a:bodyPr>
          <a:lstStyle>
            <a:lvl1pPr algn="ctr">
              <a:defRPr sz="3600" b="0" i="0">
                <a:solidFill>
                  <a:schemeClr val="bg1"/>
                </a:solidFill>
              </a:defRPr>
            </a:lvl1pPr>
          </a:lstStyle>
          <a:p>
            <a:r>
              <a:rPr lang="en-GB" noProof="0"/>
              <a:t>Key message text</a:t>
            </a:r>
          </a:p>
        </p:txBody>
      </p:sp>
    </p:spTree>
    <p:extLst>
      <p:ext uri="{BB962C8B-B14F-4D97-AF65-F5344CB8AC3E}">
        <p14:creationId xmlns:p14="http://schemas.microsoft.com/office/powerpoint/2010/main" val="15480554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ey message blue">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C206A323-E28E-0970-02BD-0A9A42E59FD3}"/>
              </a:ext>
            </a:extLst>
          </p:cNvPr>
          <p:cNvSpPr/>
          <p:nvPr userDrawn="1"/>
        </p:nvSpPr>
        <p:spPr>
          <a:xfrm>
            <a:off x="1182370" y="708797"/>
            <a:ext cx="9827260" cy="5482046"/>
          </a:xfrm>
          <a:prstGeom prst="roundRect">
            <a:avLst>
              <a:gd name="adj" fmla="val 54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pic>
        <p:nvPicPr>
          <p:cNvPr id="4" name="Image 3">
            <a:extLst>
              <a:ext uri="{FF2B5EF4-FFF2-40B4-BE49-F238E27FC236}">
                <a16:creationId xmlns:a16="http://schemas.microsoft.com/office/drawing/2014/main" id="{D2559E90-99B6-97A4-09B6-E7031AD7A9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3" name="Titre 1">
            <a:extLst>
              <a:ext uri="{FF2B5EF4-FFF2-40B4-BE49-F238E27FC236}">
                <a16:creationId xmlns:a16="http://schemas.microsoft.com/office/drawing/2014/main" id="{DC2582AC-69EE-6A66-007B-371C19BB57DC}"/>
              </a:ext>
            </a:extLst>
          </p:cNvPr>
          <p:cNvSpPr>
            <a:spLocks noGrp="1"/>
          </p:cNvSpPr>
          <p:nvPr>
            <p:ph type="title" hasCustomPrompt="1"/>
          </p:nvPr>
        </p:nvSpPr>
        <p:spPr>
          <a:xfrm>
            <a:off x="1441174" y="2002631"/>
            <a:ext cx="9332844" cy="2852737"/>
          </a:xfrm>
          <a:prstGeom prst="rect">
            <a:avLst/>
          </a:prstGeom>
        </p:spPr>
        <p:txBody>
          <a:bodyPr anchor="ctr">
            <a:noAutofit/>
          </a:bodyPr>
          <a:lstStyle>
            <a:lvl1pPr algn="ctr">
              <a:defRPr sz="3600" b="0" i="0">
                <a:solidFill>
                  <a:schemeClr val="bg1"/>
                </a:solidFill>
              </a:defRPr>
            </a:lvl1pPr>
          </a:lstStyle>
          <a:p>
            <a:r>
              <a:rPr lang="en-GB" noProof="0"/>
              <a:t>Key message text</a:t>
            </a:r>
          </a:p>
        </p:txBody>
      </p:sp>
    </p:spTree>
    <p:extLst>
      <p:ext uri="{BB962C8B-B14F-4D97-AF65-F5344CB8AC3E}">
        <p14:creationId xmlns:p14="http://schemas.microsoft.com/office/powerpoint/2010/main" val="15567643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d section 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8086D16-C425-1BC7-0C85-E10C16659F96}"/>
              </a:ext>
            </a:extLst>
          </p:cNvPr>
          <p:cNvSpPr/>
          <p:nvPr userDrawn="1"/>
        </p:nvSpPr>
        <p:spPr>
          <a:xfrm>
            <a:off x="0" y="0"/>
            <a:ext cx="12202633" cy="69008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Titre 1">
            <a:extLst>
              <a:ext uri="{FF2B5EF4-FFF2-40B4-BE49-F238E27FC236}">
                <a16:creationId xmlns:a16="http://schemas.microsoft.com/office/drawing/2014/main" id="{59498766-DA08-75EA-8073-17495259A6C7}"/>
              </a:ext>
            </a:extLst>
          </p:cNvPr>
          <p:cNvSpPr>
            <a:spLocks noGrp="1"/>
          </p:cNvSpPr>
          <p:nvPr>
            <p:ph type="ctrTitle" hasCustomPrompt="1"/>
          </p:nvPr>
        </p:nvSpPr>
        <p:spPr>
          <a:xfrm>
            <a:off x="7084290" y="2718613"/>
            <a:ext cx="4593903" cy="2044707"/>
          </a:xfrm>
          <a:prstGeom prst="rect">
            <a:avLst/>
          </a:prstGeom>
        </p:spPr>
        <p:txBody>
          <a:bodyPr anchor="t">
            <a:noAutofit/>
          </a:bodyPr>
          <a:lstStyle>
            <a:lvl1pPr algn="l">
              <a:lnSpc>
                <a:spcPct val="100000"/>
              </a:lnSpc>
              <a:defRPr sz="3600" b="1" i="0">
                <a:solidFill>
                  <a:schemeClr val="bg1"/>
                </a:solidFill>
                <a:latin typeface="+mj-lt"/>
                <a:ea typeface="Verdana" panose="020B0604030504040204" pitchFamily="34" charset="0"/>
                <a:cs typeface="Verdana" panose="020B0604030504040204" pitchFamily="34" charset="0"/>
              </a:defRPr>
            </a:lvl1pPr>
          </a:lstStyle>
          <a:p>
            <a:r>
              <a:rPr lang="en-GB" noProof="0"/>
              <a:t>Title</a:t>
            </a:r>
          </a:p>
        </p:txBody>
      </p:sp>
      <p:sp>
        <p:nvSpPr>
          <p:cNvPr id="17" name="Espace réservé pour une image  16">
            <a:extLst>
              <a:ext uri="{FF2B5EF4-FFF2-40B4-BE49-F238E27FC236}">
                <a16:creationId xmlns:a16="http://schemas.microsoft.com/office/drawing/2014/main" id="{A47EA4EA-2597-99C9-7F28-56E9FEE07C9A}"/>
              </a:ext>
            </a:extLst>
          </p:cNvPr>
          <p:cNvSpPr>
            <a:spLocks noGrp="1"/>
          </p:cNvSpPr>
          <p:nvPr>
            <p:ph type="pic" sz="quarter" idx="20"/>
          </p:nvPr>
        </p:nvSpPr>
        <p:spPr>
          <a:xfrm>
            <a:off x="303565" y="1237683"/>
            <a:ext cx="6479824" cy="4406579"/>
          </a:xfrm>
          <a:custGeom>
            <a:avLst/>
            <a:gdLst>
              <a:gd name="connsiteX0" fmla="*/ 2204504 w 6479824"/>
              <a:gd name="connsiteY0" fmla="*/ 0 h 4406579"/>
              <a:gd name="connsiteX1" fmla="*/ 6479824 w 6479824"/>
              <a:gd name="connsiteY1" fmla="*/ 0 h 4406579"/>
              <a:gd name="connsiteX2" fmla="*/ 6479824 w 6479824"/>
              <a:gd name="connsiteY2" fmla="*/ 2197826 h 4406579"/>
              <a:gd name="connsiteX3" fmla="*/ 6479544 w 6479824"/>
              <a:gd name="connsiteY3" fmla="*/ 2197826 h 4406579"/>
              <a:gd name="connsiteX4" fmla="*/ 6479824 w 6479824"/>
              <a:gd name="connsiteY4" fmla="*/ 2203379 h 4406579"/>
              <a:gd name="connsiteX5" fmla="*/ 4501889 w 6479824"/>
              <a:gd name="connsiteY5" fmla="*/ 4395204 h 4406579"/>
              <a:gd name="connsiteX6" fmla="*/ 4338104 w 6479824"/>
              <a:gd name="connsiteY6" fmla="*/ 4403475 h 4406579"/>
              <a:gd name="connsiteX7" fmla="*/ 4338104 w 6479824"/>
              <a:gd name="connsiteY7" fmla="*/ 4406579 h 4406579"/>
              <a:gd name="connsiteX8" fmla="*/ 4276624 w 6479824"/>
              <a:gd name="connsiteY8" fmla="*/ 4406579 h 4406579"/>
              <a:gd name="connsiteX9" fmla="*/ 2204504 w 6479824"/>
              <a:gd name="connsiteY9" fmla="*/ 4406579 h 4406579"/>
              <a:gd name="connsiteX10" fmla="*/ 2204504 w 6479824"/>
              <a:gd name="connsiteY10" fmla="*/ 4406513 h 4406579"/>
              <a:gd name="connsiteX11" fmla="*/ 2203200 w 6479824"/>
              <a:gd name="connsiteY11" fmla="*/ 4406579 h 4406579"/>
              <a:gd name="connsiteX12" fmla="*/ 0 w 6479824"/>
              <a:gd name="connsiteY12" fmla="*/ 2203379 h 4406579"/>
              <a:gd name="connsiteX13" fmla="*/ 2203200 w 6479824"/>
              <a:gd name="connsiteY13" fmla="*/ 179 h 4406579"/>
              <a:gd name="connsiteX14" fmla="*/ 2204504 w 6479824"/>
              <a:gd name="connsiteY14" fmla="*/ 245 h 440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79824" h="4406579">
                <a:moveTo>
                  <a:pt x="2204504" y="0"/>
                </a:moveTo>
                <a:lnTo>
                  <a:pt x="6479824" y="0"/>
                </a:lnTo>
                <a:lnTo>
                  <a:pt x="6479824" y="2197826"/>
                </a:lnTo>
                <a:lnTo>
                  <a:pt x="6479544" y="2197826"/>
                </a:lnTo>
                <a:lnTo>
                  <a:pt x="6479824" y="2203379"/>
                </a:lnTo>
                <a:cubicBezTo>
                  <a:pt x="6479824" y="3344124"/>
                  <a:pt x="5612866" y="4282379"/>
                  <a:pt x="4501889" y="4395204"/>
                </a:cubicBezTo>
                <a:lnTo>
                  <a:pt x="4338104" y="4403475"/>
                </a:lnTo>
                <a:lnTo>
                  <a:pt x="4338104" y="4406579"/>
                </a:lnTo>
                <a:lnTo>
                  <a:pt x="4276624" y="4406579"/>
                </a:lnTo>
                <a:lnTo>
                  <a:pt x="2204504" y="4406579"/>
                </a:lnTo>
                <a:lnTo>
                  <a:pt x="2204504" y="4406513"/>
                </a:lnTo>
                <a:lnTo>
                  <a:pt x="2203200" y="4406579"/>
                </a:lnTo>
                <a:cubicBezTo>
                  <a:pt x="986406" y="4406579"/>
                  <a:pt x="0" y="3420173"/>
                  <a:pt x="0" y="2203379"/>
                </a:cubicBezTo>
                <a:cubicBezTo>
                  <a:pt x="0" y="986585"/>
                  <a:pt x="986406" y="179"/>
                  <a:pt x="2203200" y="179"/>
                </a:cubicBezTo>
                <a:lnTo>
                  <a:pt x="2204504" y="245"/>
                </a:lnTo>
                <a:close/>
              </a:path>
            </a:pathLst>
          </a:custGeom>
        </p:spPr>
        <p:txBody>
          <a:bodyPr wrap="square" anchor="ctr">
            <a:noAutofit/>
          </a:bodyPr>
          <a:lstStyle>
            <a:lvl1pPr marL="0" indent="0" algn="ctr">
              <a:buFont typeface="Arial" panose="020B0604020202020204" pitchFamily="34" charset="0"/>
              <a:buNone/>
              <a:defRPr/>
            </a:lvl1pPr>
          </a:lstStyle>
          <a:p>
            <a:endParaRPr lang="en-GB" noProof="0"/>
          </a:p>
        </p:txBody>
      </p:sp>
      <p:sp>
        <p:nvSpPr>
          <p:cNvPr id="2" name="Sous-titre 2">
            <a:extLst>
              <a:ext uri="{FF2B5EF4-FFF2-40B4-BE49-F238E27FC236}">
                <a16:creationId xmlns:a16="http://schemas.microsoft.com/office/drawing/2014/main" id="{B9D6A197-143B-AEFD-829C-A370B9E48C7B}"/>
              </a:ext>
            </a:extLst>
          </p:cNvPr>
          <p:cNvSpPr>
            <a:spLocks noGrp="1"/>
          </p:cNvSpPr>
          <p:nvPr>
            <p:ph type="subTitle" idx="1" hasCustomPrompt="1"/>
          </p:nvPr>
        </p:nvSpPr>
        <p:spPr>
          <a:xfrm>
            <a:off x="7069311" y="2058487"/>
            <a:ext cx="4608882" cy="306847"/>
          </a:xfrm>
          <a:prstGeom prst="rect">
            <a:avLst/>
          </a:prstGeom>
        </p:spPr>
        <p:txBody>
          <a:bodyPr anchor="b">
            <a:noAutofit/>
          </a:bodyPr>
          <a:lstStyle>
            <a:lvl1pPr marL="0" indent="0" algn="l">
              <a:buNone/>
              <a:defRPr sz="1200" b="0" i="0" cap="all" spc="300" baseline="0">
                <a:solidFill>
                  <a:schemeClr val="bg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SECTION NUMBER/ SUBTITLE</a:t>
            </a:r>
          </a:p>
        </p:txBody>
      </p:sp>
    </p:spTree>
    <p:extLst>
      <p:ext uri="{BB962C8B-B14F-4D97-AF65-F5344CB8AC3E}">
        <p14:creationId xmlns:p14="http://schemas.microsoft.com/office/powerpoint/2010/main" val="2831686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nk section title">
    <p:bg>
      <p:bgPr>
        <a:solidFill>
          <a:schemeClr val="accent3"/>
        </a:solidFill>
        <a:effectLst/>
      </p:bgPr>
    </p:bg>
    <p:spTree>
      <p:nvGrpSpPr>
        <p:cNvPr id="1" name=""/>
        <p:cNvGrpSpPr/>
        <p:nvPr/>
      </p:nvGrpSpPr>
      <p:grpSpPr>
        <a:xfrm>
          <a:off x="0" y="0"/>
          <a:ext cx="0" cy="0"/>
          <a:chOff x="0" y="0"/>
          <a:chExt cx="0" cy="0"/>
        </a:xfrm>
      </p:grpSpPr>
      <p:sp>
        <p:nvSpPr>
          <p:cNvPr id="24" name="Titre 1">
            <a:extLst>
              <a:ext uri="{FF2B5EF4-FFF2-40B4-BE49-F238E27FC236}">
                <a16:creationId xmlns:a16="http://schemas.microsoft.com/office/drawing/2014/main" id="{59498766-DA08-75EA-8073-17495259A6C7}"/>
              </a:ext>
            </a:extLst>
          </p:cNvPr>
          <p:cNvSpPr>
            <a:spLocks noGrp="1"/>
          </p:cNvSpPr>
          <p:nvPr>
            <p:ph type="ctrTitle" hasCustomPrompt="1"/>
          </p:nvPr>
        </p:nvSpPr>
        <p:spPr>
          <a:xfrm>
            <a:off x="7084290" y="2718613"/>
            <a:ext cx="4593903" cy="2044707"/>
          </a:xfrm>
        </p:spPr>
        <p:txBody>
          <a:bodyPr anchor="t">
            <a:noAutofit/>
          </a:bodyPr>
          <a:lstStyle>
            <a:lvl1pPr algn="l">
              <a:lnSpc>
                <a:spcPct val="100000"/>
              </a:lnSpc>
              <a:defRPr sz="3600" b="1" i="0">
                <a:solidFill>
                  <a:schemeClr val="tx1"/>
                </a:solidFill>
                <a:latin typeface="+mj-lt"/>
                <a:ea typeface="Verdana" panose="020B0604030504040204" pitchFamily="34" charset="0"/>
                <a:cs typeface="Verdana" panose="020B0604030504040204" pitchFamily="34" charset="0"/>
              </a:defRPr>
            </a:lvl1pPr>
          </a:lstStyle>
          <a:p>
            <a:r>
              <a:rPr lang="en-GB" noProof="0"/>
              <a:t>Title</a:t>
            </a:r>
          </a:p>
        </p:txBody>
      </p:sp>
      <p:sp>
        <p:nvSpPr>
          <p:cNvPr id="17" name="Espace réservé pour une image  16">
            <a:extLst>
              <a:ext uri="{FF2B5EF4-FFF2-40B4-BE49-F238E27FC236}">
                <a16:creationId xmlns:a16="http://schemas.microsoft.com/office/drawing/2014/main" id="{A47EA4EA-2597-99C9-7F28-56E9FEE07C9A}"/>
              </a:ext>
            </a:extLst>
          </p:cNvPr>
          <p:cNvSpPr>
            <a:spLocks noGrp="1"/>
          </p:cNvSpPr>
          <p:nvPr>
            <p:ph type="pic" sz="quarter" idx="20"/>
          </p:nvPr>
        </p:nvSpPr>
        <p:spPr>
          <a:xfrm>
            <a:off x="303565" y="1237683"/>
            <a:ext cx="6479824" cy="4406579"/>
          </a:xfrm>
          <a:custGeom>
            <a:avLst/>
            <a:gdLst>
              <a:gd name="connsiteX0" fmla="*/ 2204504 w 6479824"/>
              <a:gd name="connsiteY0" fmla="*/ 0 h 4406579"/>
              <a:gd name="connsiteX1" fmla="*/ 6479824 w 6479824"/>
              <a:gd name="connsiteY1" fmla="*/ 0 h 4406579"/>
              <a:gd name="connsiteX2" fmla="*/ 6479824 w 6479824"/>
              <a:gd name="connsiteY2" fmla="*/ 2197826 h 4406579"/>
              <a:gd name="connsiteX3" fmla="*/ 6479544 w 6479824"/>
              <a:gd name="connsiteY3" fmla="*/ 2197826 h 4406579"/>
              <a:gd name="connsiteX4" fmla="*/ 6479824 w 6479824"/>
              <a:gd name="connsiteY4" fmla="*/ 2203379 h 4406579"/>
              <a:gd name="connsiteX5" fmla="*/ 4501889 w 6479824"/>
              <a:gd name="connsiteY5" fmla="*/ 4395204 h 4406579"/>
              <a:gd name="connsiteX6" fmla="*/ 4338104 w 6479824"/>
              <a:gd name="connsiteY6" fmla="*/ 4403475 h 4406579"/>
              <a:gd name="connsiteX7" fmla="*/ 4338104 w 6479824"/>
              <a:gd name="connsiteY7" fmla="*/ 4406579 h 4406579"/>
              <a:gd name="connsiteX8" fmla="*/ 4276624 w 6479824"/>
              <a:gd name="connsiteY8" fmla="*/ 4406579 h 4406579"/>
              <a:gd name="connsiteX9" fmla="*/ 2204504 w 6479824"/>
              <a:gd name="connsiteY9" fmla="*/ 4406579 h 4406579"/>
              <a:gd name="connsiteX10" fmla="*/ 2204504 w 6479824"/>
              <a:gd name="connsiteY10" fmla="*/ 4406513 h 4406579"/>
              <a:gd name="connsiteX11" fmla="*/ 2203200 w 6479824"/>
              <a:gd name="connsiteY11" fmla="*/ 4406579 h 4406579"/>
              <a:gd name="connsiteX12" fmla="*/ 0 w 6479824"/>
              <a:gd name="connsiteY12" fmla="*/ 2203379 h 4406579"/>
              <a:gd name="connsiteX13" fmla="*/ 2203200 w 6479824"/>
              <a:gd name="connsiteY13" fmla="*/ 179 h 4406579"/>
              <a:gd name="connsiteX14" fmla="*/ 2204504 w 6479824"/>
              <a:gd name="connsiteY14" fmla="*/ 245 h 440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79824" h="4406579">
                <a:moveTo>
                  <a:pt x="2204504" y="0"/>
                </a:moveTo>
                <a:lnTo>
                  <a:pt x="6479824" y="0"/>
                </a:lnTo>
                <a:lnTo>
                  <a:pt x="6479824" y="2197826"/>
                </a:lnTo>
                <a:lnTo>
                  <a:pt x="6479544" y="2197826"/>
                </a:lnTo>
                <a:lnTo>
                  <a:pt x="6479824" y="2203379"/>
                </a:lnTo>
                <a:cubicBezTo>
                  <a:pt x="6479824" y="3344124"/>
                  <a:pt x="5612866" y="4282379"/>
                  <a:pt x="4501889" y="4395204"/>
                </a:cubicBezTo>
                <a:lnTo>
                  <a:pt x="4338104" y="4403475"/>
                </a:lnTo>
                <a:lnTo>
                  <a:pt x="4338104" y="4406579"/>
                </a:lnTo>
                <a:lnTo>
                  <a:pt x="4276624" y="4406579"/>
                </a:lnTo>
                <a:lnTo>
                  <a:pt x="2204504" y="4406579"/>
                </a:lnTo>
                <a:lnTo>
                  <a:pt x="2204504" y="4406513"/>
                </a:lnTo>
                <a:lnTo>
                  <a:pt x="2203200" y="4406579"/>
                </a:lnTo>
                <a:cubicBezTo>
                  <a:pt x="986406" y="4406579"/>
                  <a:pt x="0" y="3420173"/>
                  <a:pt x="0" y="2203379"/>
                </a:cubicBezTo>
                <a:cubicBezTo>
                  <a:pt x="0" y="986585"/>
                  <a:pt x="986406" y="179"/>
                  <a:pt x="2203200" y="179"/>
                </a:cubicBezTo>
                <a:lnTo>
                  <a:pt x="2204504" y="245"/>
                </a:lnTo>
                <a:close/>
              </a:path>
            </a:pathLst>
          </a:custGeom>
        </p:spPr>
        <p:txBody>
          <a:bodyPr wrap="square" anchor="ctr">
            <a:noAutofit/>
          </a:bodyPr>
          <a:lstStyle>
            <a:lvl1pPr marL="0" indent="0" algn="ctr">
              <a:buFont typeface="Arial" panose="020B0604020202020204" pitchFamily="34" charset="0"/>
              <a:buNone/>
              <a:defRPr/>
            </a:lvl1pPr>
          </a:lstStyle>
          <a:p>
            <a:endParaRPr lang="en-GB" noProof="0"/>
          </a:p>
        </p:txBody>
      </p:sp>
      <p:sp>
        <p:nvSpPr>
          <p:cNvPr id="2" name="Sous-titre 2">
            <a:extLst>
              <a:ext uri="{FF2B5EF4-FFF2-40B4-BE49-F238E27FC236}">
                <a16:creationId xmlns:a16="http://schemas.microsoft.com/office/drawing/2014/main" id="{77F1758D-FA39-78AD-05BA-1F0701430BD8}"/>
              </a:ext>
            </a:extLst>
          </p:cNvPr>
          <p:cNvSpPr>
            <a:spLocks noGrp="1"/>
          </p:cNvSpPr>
          <p:nvPr>
            <p:ph type="subTitle" idx="1" hasCustomPrompt="1"/>
          </p:nvPr>
        </p:nvSpPr>
        <p:spPr>
          <a:xfrm>
            <a:off x="7069311" y="2058487"/>
            <a:ext cx="4608882" cy="306847"/>
          </a:xfrm>
          <a:prstGeom prst="rect">
            <a:avLst/>
          </a:prstGeom>
        </p:spPr>
        <p:txBody>
          <a:bodyPr anchor="b">
            <a:noAutofit/>
          </a:bodyPr>
          <a:lstStyle>
            <a:lvl1pPr marL="0" indent="0" algn="l">
              <a:buNone/>
              <a:defRPr sz="1200" b="0" i="0" spc="300">
                <a:solidFill>
                  <a:schemeClr val="tx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SECTION NUMBER/ SUBTITLE</a:t>
            </a:r>
          </a:p>
        </p:txBody>
      </p:sp>
    </p:spTree>
    <p:extLst>
      <p:ext uri="{BB962C8B-B14F-4D97-AF65-F5344CB8AC3E}">
        <p14:creationId xmlns:p14="http://schemas.microsoft.com/office/powerpoint/2010/main" val="967957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ey section 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8086D16-C425-1BC7-0C85-E10C16659F96}"/>
              </a:ext>
            </a:extLst>
          </p:cNvPr>
          <p:cNvSpPr/>
          <p:nvPr userDrawn="1"/>
        </p:nvSpPr>
        <p:spPr>
          <a:xfrm>
            <a:off x="0" y="0"/>
            <a:ext cx="12202633" cy="69008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Titre 1">
            <a:extLst>
              <a:ext uri="{FF2B5EF4-FFF2-40B4-BE49-F238E27FC236}">
                <a16:creationId xmlns:a16="http://schemas.microsoft.com/office/drawing/2014/main" id="{59498766-DA08-75EA-8073-17495259A6C7}"/>
              </a:ext>
            </a:extLst>
          </p:cNvPr>
          <p:cNvSpPr>
            <a:spLocks noGrp="1"/>
          </p:cNvSpPr>
          <p:nvPr>
            <p:ph type="ctrTitle" hasCustomPrompt="1"/>
          </p:nvPr>
        </p:nvSpPr>
        <p:spPr>
          <a:xfrm>
            <a:off x="7084290" y="2718613"/>
            <a:ext cx="4593903" cy="2044707"/>
          </a:xfrm>
          <a:prstGeom prst="rect">
            <a:avLst/>
          </a:prstGeom>
        </p:spPr>
        <p:txBody>
          <a:bodyPr anchor="t">
            <a:noAutofit/>
          </a:bodyPr>
          <a:lstStyle>
            <a:lvl1pPr algn="l">
              <a:lnSpc>
                <a:spcPct val="100000"/>
              </a:lnSpc>
              <a:defRPr sz="3600" b="1" i="0">
                <a:solidFill>
                  <a:schemeClr val="bg1"/>
                </a:solidFill>
                <a:latin typeface="+mj-lt"/>
                <a:ea typeface="Verdana" panose="020B0604030504040204" pitchFamily="34" charset="0"/>
                <a:cs typeface="Verdana" panose="020B0604030504040204" pitchFamily="34" charset="0"/>
              </a:defRPr>
            </a:lvl1pPr>
          </a:lstStyle>
          <a:p>
            <a:r>
              <a:rPr lang="en-GB" noProof="0"/>
              <a:t>Title</a:t>
            </a:r>
          </a:p>
        </p:txBody>
      </p:sp>
      <p:sp>
        <p:nvSpPr>
          <p:cNvPr id="17" name="Espace réservé pour une image  16">
            <a:extLst>
              <a:ext uri="{FF2B5EF4-FFF2-40B4-BE49-F238E27FC236}">
                <a16:creationId xmlns:a16="http://schemas.microsoft.com/office/drawing/2014/main" id="{A47EA4EA-2597-99C9-7F28-56E9FEE07C9A}"/>
              </a:ext>
            </a:extLst>
          </p:cNvPr>
          <p:cNvSpPr>
            <a:spLocks noGrp="1"/>
          </p:cNvSpPr>
          <p:nvPr>
            <p:ph type="pic" sz="quarter" idx="20"/>
          </p:nvPr>
        </p:nvSpPr>
        <p:spPr>
          <a:xfrm>
            <a:off x="303565" y="1237683"/>
            <a:ext cx="6479824" cy="4406579"/>
          </a:xfrm>
          <a:custGeom>
            <a:avLst/>
            <a:gdLst>
              <a:gd name="connsiteX0" fmla="*/ 2204504 w 6479824"/>
              <a:gd name="connsiteY0" fmla="*/ 0 h 4406579"/>
              <a:gd name="connsiteX1" fmla="*/ 6479824 w 6479824"/>
              <a:gd name="connsiteY1" fmla="*/ 0 h 4406579"/>
              <a:gd name="connsiteX2" fmla="*/ 6479824 w 6479824"/>
              <a:gd name="connsiteY2" fmla="*/ 2197826 h 4406579"/>
              <a:gd name="connsiteX3" fmla="*/ 6479544 w 6479824"/>
              <a:gd name="connsiteY3" fmla="*/ 2197826 h 4406579"/>
              <a:gd name="connsiteX4" fmla="*/ 6479824 w 6479824"/>
              <a:gd name="connsiteY4" fmla="*/ 2203379 h 4406579"/>
              <a:gd name="connsiteX5" fmla="*/ 4501889 w 6479824"/>
              <a:gd name="connsiteY5" fmla="*/ 4395204 h 4406579"/>
              <a:gd name="connsiteX6" fmla="*/ 4338104 w 6479824"/>
              <a:gd name="connsiteY6" fmla="*/ 4403475 h 4406579"/>
              <a:gd name="connsiteX7" fmla="*/ 4338104 w 6479824"/>
              <a:gd name="connsiteY7" fmla="*/ 4406579 h 4406579"/>
              <a:gd name="connsiteX8" fmla="*/ 4276624 w 6479824"/>
              <a:gd name="connsiteY8" fmla="*/ 4406579 h 4406579"/>
              <a:gd name="connsiteX9" fmla="*/ 2204504 w 6479824"/>
              <a:gd name="connsiteY9" fmla="*/ 4406579 h 4406579"/>
              <a:gd name="connsiteX10" fmla="*/ 2204504 w 6479824"/>
              <a:gd name="connsiteY10" fmla="*/ 4406513 h 4406579"/>
              <a:gd name="connsiteX11" fmla="*/ 2203200 w 6479824"/>
              <a:gd name="connsiteY11" fmla="*/ 4406579 h 4406579"/>
              <a:gd name="connsiteX12" fmla="*/ 0 w 6479824"/>
              <a:gd name="connsiteY12" fmla="*/ 2203379 h 4406579"/>
              <a:gd name="connsiteX13" fmla="*/ 2203200 w 6479824"/>
              <a:gd name="connsiteY13" fmla="*/ 179 h 4406579"/>
              <a:gd name="connsiteX14" fmla="*/ 2204504 w 6479824"/>
              <a:gd name="connsiteY14" fmla="*/ 245 h 440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79824" h="4406579">
                <a:moveTo>
                  <a:pt x="2204504" y="0"/>
                </a:moveTo>
                <a:lnTo>
                  <a:pt x="6479824" y="0"/>
                </a:lnTo>
                <a:lnTo>
                  <a:pt x="6479824" y="2197826"/>
                </a:lnTo>
                <a:lnTo>
                  <a:pt x="6479544" y="2197826"/>
                </a:lnTo>
                <a:lnTo>
                  <a:pt x="6479824" y="2203379"/>
                </a:lnTo>
                <a:cubicBezTo>
                  <a:pt x="6479824" y="3344124"/>
                  <a:pt x="5612866" y="4282379"/>
                  <a:pt x="4501889" y="4395204"/>
                </a:cubicBezTo>
                <a:lnTo>
                  <a:pt x="4338104" y="4403475"/>
                </a:lnTo>
                <a:lnTo>
                  <a:pt x="4338104" y="4406579"/>
                </a:lnTo>
                <a:lnTo>
                  <a:pt x="4276624" y="4406579"/>
                </a:lnTo>
                <a:lnTo>
                  <a:pt x="2204504" y="4406579"/>
                </a:lnTo>
                <a:lnTo>
                  <a:pt x="2204504" y="4406513"/>
                </a:lnTo>
                <a:lnTo>
                  <a:pt x="2203200" y="4406579"/>
                </a:lnTo>
                <a:cubicBezTo>
                  <a:pt x="986406" y="4406579"/>
                  <a:pt x="0" y="3420173"/>
                  <a:pt x="0" y="2203379"/>
                </a:cubicBezTo>
                <a:cubicBezTo>
                  <a:pt x="0" y="986585"/>
                  <a:pt x="986406" y="179"/>
                  <a:pt x="2203200" y="179"/>
                </a:cubicBezTo>
                <a:lnTo>
                  <a:pt x="2204504" y="245"/>
                </a:lnTo>
                <a:close/>
              </a:path>
            </a:pathLst>
          </a:custGeom>
        </p:spPr>
        <p:txBody>
          <a:bodyPr wrap="square" anchor="ctr">
            <a:noAutofit/>
          </a:bodyPr>
          <a:lstStyle>
            <a:lvl1pPr marL="0" indent="0" algn="ctr">
              <a:buFont typeface="Arial" panose="020B0604020202020204" pitchFamily="34" charset="0"/>
              <a:buNone/>
              <a:defRPr>
                <a:solidFill>
                  <a:schemeClr val="bg1"/>
                </a:solidFill>
              </a:defRPr>
            </a:lvl1pPr>
          </a:lstStyle>
          <a:p>
            <a:endParaRPr lang="en-GB" noProof="0"/>
          </a:p>
        </p:txBody>
      </p:sp>
      <p:sp>
        <p:nvSpPr>
          <p:cNvPr id="2" name="Sous-titre 2">
            <a:extLst>
              <a:ext uri="{FF2B5EF4-FFF2-40B4-BE49-F238E27FC236}">
                <a16:creationId xmlns:a16="http://schemas.microsoft.com/office/drawing/2014/main" id="{8AD1FA9F-FAA3-CC60-961C-DDECEC3D8E6B}"/>
              </a:ext>
            </a:extLst>
          </p:cNvPr>
          <p:cNvSpPr>
            <a:spLocks noGrp="1"/>
          </p:cNvSpPr>
          <p:nvPr>
            <p:ph type="subTitle" idx="1" hasCustomPrompt="1"/>
          </p:nvPr>
        </p:nvSpPr>
        <p:spPr>
          <a:xfrm>
            <a:off x="7069311" y="2058487"/>
            <a:ext cx="4608882" cy="306847"/>
          </a:xfrm>
          <a:prstGeom prst="rect">
            <a:avLst/>
          </a:prstGeom>
        </p:spPr>
        <p:txBody>
          <a:bodyPr anchor="b">
            <a:noAutofit/>
          </a:bodyPr>
          <a:lstStyle>
            <a:lvl1pPr marL="0" indent="0" algn="l">
              <a:buNone/>
              <a:defRPr sz="1200" b="0" i="0" spc="300">
                <a:solidFill>
                  <a:schemeClr val="bg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SECTION NUMBER/ SUBTITLE</a:t>
            </a:r>
          </a:p>
        </p:txBody>
      </p:sp>
    </p:spTree>
    <p:extLst>
      <p:ext uri="{BB962C8B-B14F-4D97-AF65-F5344CB8AC3E}">
        <p14:creationId xmlns:p14="http://schemas.microsoft.com/office/powerpoint/2010/main" val="33427515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een section 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8086D16-C425-1BC7-0C85-E10C16659F96}"/>
              </a:ext>
            </a:extLst>
          </p:cNvPr>
          <p:cNvSpPr/>
          <p:nvPr userDrawn="1"/>
        </p:nvSpPr>
        <p:spPr>
          <a:xfrm>
            <a:off x="0" y="0"/>
            <a:ext cx="12202633" cy="6900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Titre 1">
            <a:extLst>
              <a:ext uri="{FF2B5EF4-FFF2-40B4-BE49-F238E27FC236}">
                <a16:creationId xmlns:a16="http://schemas.microsoft.com/office/drawing/2014/main" id="{59498766-DA08-75EA-8073-17495259A6C7}"/>
              </a:ext>
            </a:extLst>
          </p:cNvPr>
          <p:cNvSpPr>
            <a:spLocks noGrp="1"/>
          </p:cNvSpPr>
          <p:nvPr>
            <p:ph type="ctrTitle" hasCustomPrompt="1"/>
          </p:nvPr>
        </p:nvSpPr>
        <p:spPr>
          <a:xfrm>
            <a:off x="7084290" y="2718613"/>
            <a:ext cx="4593903" cy="2044707"/>
          </a:xfrm>
          <a:prstGeom prst="rect">
            <a:avLst/>
          </a:prstGeom>
        </p:spPr>
        <p:txBody>
          <a:bodyPr anchor="t">
            <a:noAutofit/>
          </a:bodyPr>
          <a:lstStyle>
            <a:lvl1pPr algn="l">
              <a:lnSpc>
                <a:spcPct val="100000"/>
              </a:lnSpc>
              <a:defRPr sz="3600" b="1" i="0">
                <a:solidFill>
                  <a:schemeClr val="bg1"/>
                </a:solidFill>
                <a:latin typeface="+mj-lt"/>
                <a:ea typeface="Verdana" panose="020B0604030504040204" pitchFamily="34" charset="0"/>
                <a:cs typeface="Verdana" panose="020B0604030504040204" pitchFamily="34" charset="0"/>
              </a:defRPr>
            </a:lvl1pPr>
          </a:lstStyle>
          <a:p>
            <a:r>
              <a:rPr lang="en-GB" noProof="0"/>
              <a:t>Title</a:t>
            </a:r>
          </a:p>
        </p:txBody>
      </p:sp>
      <p:sp>
        <p:nvSpPr>
          <p:cNvPr id="17" name="Espace réservé pour une image  16">
            <a:extLst>
              <a:ext uri="{FF2B5EF4-FFF2-40B4-BE49-F238E27FC236}">
                <a16:creationId xmlns:a16="http://schemas.microsoft.com/office/drawing/2014/main" id="{A47EA4EA-2597-99C9-7F28-56E9FEE07C9A}"/>
              </a:ext>
            </a:extLst>
          </p:cNvPr>
          <p:cNvSpPr>
            <a:spLocks noGrp="1"/>
          </p:cNvSpPr>
          <p:nvPr>
            <p:ph type="pic" sz="quarter" idx="20"/>
          </p:nvPr>
        </p:nvSpPr>
        <p:spPr>
          <a:xfrm>
            <a:off x="303565" y="1237683"/>
            <a:ext cx="6479824" cy="4406579"/>
          </a:xfrm>
          <a:custGeom>
            <a:avLst/>
            <a:gdLst>
              <a:gd name="connsiteX0" fmla="*/ 2204504 w 6479824"/>
              <a:gd name="connsiteY0" fmla="*/ 0 h 4406579"/>
              <a:gd name="connsiteX1" fmla="*/ 6479824 w 6479824"/>
              <a:gd name="connsiteY1" fmla="*/ 0 h 4406579"/>
              <a:gd name="connsiteX2" fmla="*/ 6479824 w 6479824"/>
              <a:gd name="connsiteY2" fmla="*/ 2197826 h 4406579"/>
              <a:gd name="connsiteX3" fmla="*/ 6479544 w 6479824"/>
              <a:gd name="connsiteY3" fmla="*/ 2197826 h 4406579"/>
              <a:gd name="connsiteX4" fmla="*/ 6479824 w 6479824"/>
              <a:gd name="connsiteY4" fmla="*/ 2203379 h 4406579"/>
              <a:gd name="connsiteX5" fmla="*/ 4501889 w 6479824"/>
              <a:gd name="connsiteY5" fmla="*/ 4395204 h 4406579"/>
              <a:gd name="connsiteX6" fmla="*/ 4338104 w 6479824"/>
              <a:gd name="connsiteY6" fmla="*/ 4403475 h 4406579"/>
              <a:gd name="connsiteX7" fmla="*/ 4338104 w 6479824"/>
              <a:gd name="connsiteY7" fmla="*/ 4406579 h 4406579"/>
              <a:gd name="connsiteX8" fmla="*/ 4276624 w 6479824"/>
              <a:gd name="connsiteY8" fmla="*/ 4406579 h 4406579"/>
              <a:gd name="connsiteX9" fmla="*/ 2204504 w 6479824"/>
              <a:gd name="connsiteY9" fmla="*/ 4406579 h 4406579"/>
              <a:gd name="connsiteX10" fmla="*/ 2204504 w 6479824"/>
              <a:gd name="connsiteY10" fmla="*/ 4406513 h 4406579"/>
              <a:gd name="connsiteX11" fmla="*/ 2203200 w 6479824"/>
              <a:gd name="connsiteY11" fmla="*/ 4406579 h 4406579"/>
              <a:gd name="connsiteX12" fmla="*/ 0 w 6479824"/>
              <a:gd name="connsiteY12" fmla="*/ 2203379 h 4406579"/>
              <a:gd name="connsiteX13" fmla="*/ 2203200 w 6479824"/>
              <a:gd name="connsiteY13" fmla="*/ 179 h 4406579"/>
              <a:gd name="connsiteX14" fmla="*/ 2204504 w 6479824"/>
              <a:gd name="connsiteY14" fmla="*/ 245 h 440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79824" h="4406579">
                <a:moveTo>
                  <a:pt x="2204504" y="0"/>
                </a:moveTo>
                <a:lnTo>
                  <a:pt x="6479824" y="0"/>
                </a:lnTo>
                <a:lnTo>
                  <a:pt x="6479824" y="2197826"/>
                </a:lnTo>
                <a:lnTo>
                  <a:pt x="6479544" y="2197826"/>
                </a:lnTo>
                <a:lnTo>
                  <a:pt x="6479824" y="2203379"/>
                </a:lnTo>
                <a:cubicBezTo>
                  <a:pt x="6479824" y="3344124"/>
                  <a:pt x="5612866" y="4282379"/>
                  <a:pt x="4501889" y="4395204"/>
                </a:cubicBezTo>
                <a:lnTo>
                  <a:pt x="4338104" y="4403475"/>
                </a:lnTo>
                <a:lnTo>
                  <a:pt x="4338104" y="4406579"/>
                </a:lnTo>
                <a:lnTo>
                  <a:pt x="4276624" y="4406579"/>
                </a:lnTo>
                <a:lnTo>
                  <a:pt x="2204504" y="4406579"/>
                </a:lnTo>
                <a:lnTo>
                  <a:pt x="2204504" y="4406513"/>
                </a:lnTo>
                <a:lnTo>
                  <a:pt x="2203200" y="4406579"/>
                </a:lnTo>
                <a:cubicBezTo>
                  <a:pt x="986406" y="4406579"/>
                  <a:pt x="0" y="3420173"/>
                  <a:pt x="0" y="2203379"/>
                </a:cubicBezTo>
                <a:cubicBezTo>
                  <a:pt x="0" y="986585"/>
                  <a:pt x="986406" y="179"/>
                  <a:pt x="2203200" y="179"/>
                </a:cubicBezTo>
                <a:lnTo>
                  <a:pt x="2204504" y="245"/>
                </a:lnTo>
                <a:close/>
              </a:path>
            </a:pathLst>
          </a:custGeom>
        </p:spPr>
        <p:txBody>
          <a:bodyPr wrap="square" anchor="ctr">
            <a:noAutofit/>
          </a:bodyPr>
          <a:lstStyle>
            <a:lvl1pPr marL="0" indent="0" algn="ctr">
              <a:buFont typeface="Arial" panose="020B0604020202020204" pitchFamily="34" charset="0"/>
              <a:buNone/>
              <a:defRPr>
                <a:solidFill>
                  <a:schemeClr val="tx1"/>
                </a:solidFill>
              </a:defRPr>
            </a:lvl1pPr>
          </a:lstStyle>
          <a:p>
            <a:endParaRPr lang="en-GB" noProof="0"/>
          </a:p>
        </p:txBody>
      </p:sp>
      <p:sp>
        <p:nvSpPr>
          <p:cNvPr id="2" name="Sous-titre 2">
            <a:extLst>
              <a:ext uri="{FF2B5EF4-FFF2-40B4-BE49-F238E27FC236}">
                <a16:creationId xmlns:a16="http://schemas.microsoft.com/office/drawing/2014/main" id="{7EB932D8-947A-D8D7-D24E-FCAC4FA07BBC}"/>
              </a:ext>
            </a:extLst>
          </p:cNvPr>
          <p:cNvSpPr>
            <a:spLocks noGrp="1"/>
          </p:cNvSpPr>
          <p:nvPr>
            <p:ph type="subTitle" idx="1" hasCustomPrompt="1"/>
          </p:nvPr>
        </p:nvSpPr>
        <p:spPr>
          <a:xfrm>
            <a:off x="7069311" y="2058487"/>
            <a:ext cx="4608882" cy="306847"/>
          </a:xfrm>
          <a:prstGeom prst="rect">
            <a:avLst/>
          </a:prstGeom>
        </p:spPr>
        <p:txBody>
          <a:bodyPr anchor="b">
            <a:noAutofit/>
          </a:bodyPr>
          <a:lstStyle>
            <a:lvl1pPr marL="0" indent="0" algn="l">
              <a:buNone/>
              <a:defRPr sz="1200" b="0" i="0" spc="300">
                <a:solidFill>
                  <a:schemeClr val="bg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SECTION NUMBER/ SUBTITLE</a:t>
            </a:r>
          </a:p>
        </p:txBody>
      </p:sp>
    </p:spTree>
    <p:extLst>
      <p:ext uri="{BB962C8B-B14F-4D97-AF65-F5344CB8AC3E}">
        <p14:creationId xmlns:p14="http://schemas.microsoft.com/office/powerpoint/2010/main" val="37779767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Green section 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8086D16-C425-1BC7-0C85-E10C16659F96}"/>
              </a:ext>
            </a:extLst>
          </p:cNvPr>
          <p:cNvSpPr/>
          <p:nvPr userDrawn="1"/>
        </p:nvSpPr>
        <p:spPr>
          <a:xfrm>
            <a:off x="0" y="0"/>
            <a:ext cx="12202633" cy="69008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Titre 1">
            <a:extLst>
              <a:ext uri="{FF2B5EF4-FFF2-40B4-BE49-F238E27FC236}">
                <a16:creationId xmlns:a16="http://schemas.microsoft.com/office/drawing/2014/main" id="{59498766-DA08-75EA-8073-17495259A6C7}"/>
              </a:ext>
            </a:extLst>
          </p:cNvPr>
          <p:cNvSpPr>
            <a:spLocks noGrp="1"/>
          </p:cNvSpPr>
          <p:nvPr>
            <p:ph type="ctrTitle" hasCustomPrompt="1"/>
          </p:nvPr>
        </p:nvSpPr>
        <p:spPr>
          <a:xfrm>
            <a:off x="7084290" y="2718613"/>
            <a:ext cx="4593903" cy="2044707"/>
          </a:xfrm>
          <a:prstGeom prst="rect">
            <a:avLst/>
          </a:prstGeom>
        </p:spPr>
        <p:txBody>
          <a:bodyPr anchor="t">
            <a:noAutofit/>
          </a:bodyPr>
          <a:lstStyle>
            <a:lvl1pPr algn="l">
              <a:lnSpc>
                <a:spcPct val="100000"/>
              </a:lnSpc>
              <a:defRPr sz="3600" b="1" i="0">
                <a:solidFill>
                  <a:schemeClr val="bg1"/>
                </a:solidFill>
                <a:latin typeface="+mj-lt"/>
                <a:ea typeface="Verdana" panose="020B0604030504040204" pitchFamily="34" charset="0"/>
                <a:cs typeface="Verdana" panose="020B0604030504040204" pitchFamily="34" charset="0"/>
              </a:defRPr>
            </a:lvl1pPr>
          </a:lstStyle>
          <a:p>
            <a:r>
              <a:rPr lang="en-GB" noProof="0"/>
              <a:t>Title</a:t>
            </a:r>
          </a:p>
        </p:txBody>
      </p:sp>
      <p:sp>
        <p:nvSpPr>
          <p:cNvPr id="17" name="Espace réservé pour une image  16">
            <a:extLst>
              <a:ext uri="{FF2B5EF4-FFF2-40B4-BE49-F238E27FC236}">
                <a16:creationId xmlns:a16="http://schemas.microsoft.com/office/drawing/2014/main" id="{A47EA4EA-2597-99C9-7F28-56E9FEE07C9A}"/>
              </a:ext>
            </a:extLst>
          </p:cNvPr>
          <p:cNvSpPr>
            <a:spLocks noGrp="1"/>
          </p:cNvSpPr>
          <p:nvPr>
            <p:ph type="pic" sz="quarter" idx="20"/>
          </p:nvPr>
        </p:nvSpPr>
        <p:spPr>
          <a:xfrm>
            <a:off x="303565" y="1237683"/>
            <a:ext cx="6479824" cy="4406579"/>
          </a:xfrm>
          <a:custGeom>
            <a:avLst/>
            <a:gdLst>
              <a:gd name="connsiteX0" fmla="*/ 2204504 w 6479824"/>
              <a:gd name="connsiteY0" fmla="*/ 0 h 4406579"/>
              <a:gd name="connsiteX1" fmla="*/ 6479824 w 6479824"/>
              <a:gd name="connsiteY1" fmla="*/ 0 h 4406579"/>
              <a:gd name="connsiteX2" fmla="*/ 6479824 w 6479824"/>
              <a:gd name="connsiteY2" fmla="*/ 2197826 h 4406579"/>
              <a:gd name="connsiteX3" fmla="*/ 6479544 w 6479824"/>
              <a:gd name="connsiteY3" fmla="*/ 2197826 h 4406579"/>
              <a:gd name="connsiteX4" fmla="*/ 6479824 w 6479824"/>
              <a:gd name="connsiteY4" fmla="*/ 2203379 h 4406579"/>
              <a:gd name="connsiteX5" fmla="*/ 4501889 w 6479824"/>
              <a:gd name="connsiteY5" fmla="*/ 4395204 h 4406579"/>
              <a:gd name="connsiteX6" fmla="*/ 4338104 w 6479824"/>
              <a:gd name="connsiteY6" fmla="*/ 4403475 h 4406579"/>
              <a:gd name="connsiteX7" fmla="*/ 4338104 w 6479824"/>
              <a:gd name="connsiteY7" fmla="*/ 4406579 h 4406579"/>
              <a:gd name="connsiteX8" fmla="*/ 4276624 w 6479824"/>
              <a:gd name="connsiteY8" fmla="*/ 4406579 h 4406579"/>
              <a:gd name="connsiteX9" fmla="*/ 2204504 w 6479824"/>
              <a:gd name="connsiteY9" fmla="*/ 4406579 h 4406579"/>
              <a:gd name="connsiteX10" fmla="*/ 2204504 w 6479824"/>
              <a:gd name="connsiteY10" fmla="*/ 4406513 h 4406579"/>
              <a:gd name="connsiteX11" fmla="*/ 2203200 w 6479824"/>
              <a:gd name="connsiteY11" fmla="*/ 4406579 h 4406579"/>
              <a:gd name="connsiteX12" fmla="*/ 0 w 6479824"/>
              <a:gd name="connsiteY12" fmla="*/ 2203379 h 4406579"/>
              <a:gd name="connsiteX13" fmla="*/ 2203200 w 6479824"/>
              <a:gd name="connsiteY13" fmla="*/ 179 h 4406579"/>
              <a:gd name="connsiteX14" fmla="*/ 2204504 w 6479824"/>
              <a:gd name="connsiteY14" fmla="*/ 245 h 440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79824" h="4406579">
                <a:moveTo>
                  <a:pt x="2204504" y="0"/>
                </a:moveTo>
                <a:lnTo>
                  <a:pt x="6479824" y="0"/>
                </a:lnTo>
                <a:lnTo>
                  <a:pt x="6479824" y="2197826"/>
                </a:lnTo>
                <a:lnTo>
                  <a:pt x="6479544" y="2197826"/>
                </a:lnTo>
                <a:lnTo>
                  <a:pt x="6479824" y="2203379"/>
                </a:lnTo>
                <a:cubicBezTo>
                  <a:pt x="6479824" y="3344124"/>
                  <a:pt x="5612866" y="4282379"/>
                  <a:pt x="4501889" y="4395204"/>
                </a:cubicBezTo>
                <a:lnTo>
                  <a:pt x="4338104" y="4403475"/>
                </a:lnTo>
                <a:lnTo>
                  <a:pt x="4338104" y="4406579"/>
                </a:lnTo>
                <a:lnTo>
                  <a:pt x="4276624" y="4406579"/>
                </a:lnTo>
                <a:lnTo>
                  <a:pt x="2204504" y="4406579"/>
                </a:lnTo>
                <a:lnTo>
                  <a:pt x="2204504" y="4406513"/>
                </a:lnTo>
                <a:lnTo>
                  <a:pt x="2203200" y="4406579"/>
                </a:lnTo>
                <a:cubicBezTo>
                  <a:pt x="986406" y="4406579"/>
                  <a:pt x="0" y="3420173"/>
                  <a:pt x="0" y="2203379"/>
                </a:cubicBezTo>
                <a:cubicBezTo>
                  <a:pt x="0" y="986585"/>
                  <a:pt x="986406" y="179"/>
                  <a:pt x="2203200" y="179"/>
                </a:cubicBezTo>
                <a:lnTo>
                  <a:pt x="2204504" y="245"/>
                </a:lnTo>
                <a:close/>
              </a:path>
            </a:pathLst>
          </a:custGeom>
        </p:spPr>
        <p:txBody>
          <a:bodyPr wrap="square" anchor="ctr">
            <a:noAutofit/>
          </a:bodyPr>
          <a:lstStyle>
            <a:lvl1pPr marL="0" indent="0" algn="ctr">
              <a:buFont typeface="Arial" panose="020B0604020202020204" pitchFamily="34" charset="0"/>
              <a:buNone/>
              <a:defRPr>
                <a:solidFill>
                  <a:schemeClr val="bg1"/>
                </a:solidFill>
              </a:defRPr>
            </a:lvl1pPr>
          </a:lstStyle>
          <a:p>
            <a:endParaRPr lang="en-GB" noProof="0"/>
          </a:p>
        </p:txBody>
      </p:sp>
      <p:sp>
        <p:nvSpPr>
          <p:cNvPr id="2" name="Sous-titre 2">
            <a:extLst>
              <a:ext uri="{FF2B5EF4-FFF2-40B4-BE49-F238E27FC236}">
                <a16:creationId xmlns:a16="http://schemas.microsoft.com/office/drawing/2014/main" id="{40B52BE3-5107-0A54-7B28-79B3E81F8D4C}"/>
              </a:ext>
            </a:extLst>
          </p:cNvPr>
          <p:cNvSpPr>
            <a:spLocks noGrp="1"/>
          </p:cNvSpPr>
          <p:nvPr>
            <p:ph type="subTitle" idx="1" hasCustomPrompt="1"/>
          </p:nvPr>
        </p:nvSpPr>
        <p:spPr>
          <a:xfrm>
            <a:off x="7069311" y="2058487"/>
            <a:ext cx="4608882" cy="306847"/>
          </a:xfrm>
          <a:prstGeom prst="rect">
            <a:avLst/>
          </a:prstGeom>
        </p:spPr>
        <p:txBody>
          <a:bodyPr anchor="b">
            <a:noAutofit/>
          </a:bodyPr>
          <a:lstStyle>
            <a:lvl1pPr marL="0" indent="0" algn="l">
              <a:buNone/>
              <a:defRPr sz="1200" b="0" i="0" spc="300">
                <a:solidFill>
                  <a:schemeClr val="bg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SECTION NUMBER/ SUBTITLE</a:t>
            </a:r>
          </a:p>
        </p:txBody>
      </p:sp>
    </p:spTree>
    <p:extLst>
      <p:ext uri="{BB962C8B-B14F-4D97-AF65-F5344CB8AC3E}">
        <p14:creationId xmlns:p14="http://schemas.microsoft.com/office/powerpoint/2010/main" val="31853016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Grey section text ">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240260-958F-F5B6-EDA1-7F63221F4752}"/>
              </a:ext>
            </a:extLst>
          </p:cNvPr>
          <p:cNvPicPr>
            <a:picLocks noChangeAspect="1"/>
          </p:cNvPicPr>
          <p:nvPr userDrawn="1"/>
        </p:nvPicPr>
        <p:blipFill>
          <a:blip r:embed="rId2"/>
          <a:stretch>
            <a:fillRect/>
          </a:stretch>
        </p:blipFill>
        <p:spPr>
          <a:xfrm>
            <a:off x="11577556" y="6362267"/>
            <a:ext cx="474844" cy="356133"/>
          </a:xfrm>
          <a:prstGeom prst="rect">
            <a:avLst/>
          </a:prstGeom>
        </p:spPr>
      </p:pic>
      <p:sp>
        <p:nvSpPr>
          <p:cNvPr id="7" name="Title 6">
            <a:extLst>
              <a:ext uri="{FF2B5EF4-FFF2-40B4-BE49-F238E27FC236}">
                <a16:creationId xmlns:a16="http://schemas.microsoft.com/office/drawing/2014/main" id="{6F0CCA9F-64B1-86D3-B610-B2B226EAAF6F}"/>
              </a:ext>
            </a:extLst>
          </p:cNvPr>
          <p:cNvSpPr>
            <a:spLocks noGrp="1"/>
          </p:cNvSpPr>
          <p:nvPr>
            <p:ph type="title" hasCustomPrompt="1"/>
          </p:nvPr>
        </p:nvSpPr>
        <p:spPr/>
        <p:txBody>
          <a:bodyPr/>
          <a:lstStyle/>
          <a:p>
            <a:r>
              <a:rPr lang="en-US" dirty="0"/>
              <a:t>Title</a:t>
            </a:r>
            <a:endParaRPr lang="en-GB" dirty="0"/>
          </a:p>
        </p:txBody>
      </p:sp>
      <p:pic>
        <p:nvPicPr>
          <p:cNvPr id="8" name="Image 5">
            <a:extLst>
              <a:ext uri="{FF2B5EF4-FFF2-40B4-BE49-F238E27FC236}">
                <a16:creationId xmlns:a16="http://schemas.microsoft.com/office/drawing/2014/main" id="{362E6140-FFAE-26F1-DE48-719AB018F13E}"/>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3" name="Content Placeholder 9">
            <a:extLst>
              <a:ext uri="{FF2B5EF4-FFF2-40B4-BE49-F238E27FC236}">
                <a16:creationId xmlns:a16="http://schemas.microsoft.com/office/drawing/2014/main" id="{8E097653-5197-A0E7-0D0F-5503D8FF9E9F}"/>
              </a:ext>
            </a:extLst>
          </p:cNvPr>
          <p:cNvSpPr>
            <a:spLocks noGrp="1"/>
          </p:cNvSpPr>
          <p:nvPr>
            <p:ph sz="quarter" idx="11"/>
          </p:nvPr>
        </p:nvSpPr>
        <p:spPr>
          <a:xfrm>
            <a:off x="838200" y="1365250"/>
            <a:ext cx="10515599" cy="4802188"/>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Tree>
    <p:extLst>
      <p:ext uri="{BB962C8B-B14F-4D97-AF65-F5344CB8AC3E}">
        <p14:creationId xmlns:p14="http://schemas.microsoft.com/office/powerpoint/2010/main" val="9539819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Green section text ">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240260-958F-F5B6-EDA1-7F63221F4752}"/>
              </a:ext>
            </a:extLst>
          </p:cNvPr>
          <p:cNvPicPr>
            <a:picLocks noChangeAspect="1"/>
          </p:cNvPicPr>
          <p:nvPr userDrawn="1"/>
        </p:nvPicPr>
        <p:blipFill>
          <a:blip r:embed="rId2"/>
          <a:stretch>
            <a:fillRect/>
          </a:stretch>
        </p:blipFill>
        <p:spPr>
          <a:xfrm>
            <a:off x="11577556" y="6362267"/>
            <a:ext cx="474844" cy="356133"/>
          </a:xfrm>
          <a:prstGeom prst="rect">
            <a:avLst/>
          </a:prstGeom>
        </p:spPr>
      </p:pic>
      <p:sp>
        <p:nvSpPr>
          <p:cNvPr id="2" name="Title 1">
            <a:extLst>
              <a:ext uri="{FF2B5EF4-FFF2-40B4-BE49-F238E27FC236}">
                <a16:creationId xmlns:a16="http://schemas.microsoft.com/office/drawing/2014/main" id="{89364D93-5897-7C43-6A16-6A175307F45C}"/>
              </a:ext>
            </a:extLst>
          </p:cNvPr>
          <p:cNvSpPr>
            <a:spLocks noGrp="1"/>
          </p:cNvSpPr>
          <p:nvPr>
            <p:ph type="title" hasCustomPrompt="1"/>
          </p:nvPr>
        </p:nvSpPr>
        <p:spPr/>
        <p:txBody>
          <a:bodyPr/>
          <a:lstStyle/>
          <a:p>
            <a:r>
              <a:rPr lang="en-US" dirty="0"/>
              <a:t>Title</a:t>
            </a:r>
            <a:endParaRPr lang="en-GB" dirty="0"/>
          </a:p>
        </p:txBody>
      </p:sp>
      <p:pic>
        <p:nvPicPr>
          <p:cNvPr id="5" name="Image 5">
            <a:extLst>
              <a:ext uri="{FF2B5EF4-FFF2-40B4-BE49-F238E27FC236}">
                <a16:creationId xmlns:a16="http://schemas.microsoft.com/office/drawing/2014/main" id="{A510E9E1-90A9-831D-C2F6-C212AB9CE9CF}"/>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6" name="Content Placeholder 9">
            <a:extLst>
              <a:ext uri="{FF2B5EF4-FFF2-40B4-BE49-F238E27FC236}">
                <a16:creationId xmlns:a16="http://schemas.microsoft.com/office/drawing/2014/main" id="{9E9BDC3A-E9DB-753C-35A5-4FAB18E7EB98}"/>
              </a:ext>
            </a:extLst>
          </p:cNvPr>
          <p:cNvSpPr>
            <a:spLocks noGrp="1"/>
          </p:cNvSpPr>
          <p:nvPr>
            <p:ph sz="quarter" idx="11"/>
          </p:nvPr>
        </p:nvSpPr>
        <p:spPr>
          <a:xfrm>
            <a:off x="838200" y="1365250"/>
            <a:ext cx="10515599" cy="4802188"/>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Tree>
    <p:extLst>
      <p:ext uri="{BB962C8B-B14F-4D97-AF65-F5344CB8AC3E}">
        <p14:creationId xmlns:p14="http://schemas.microsoft.com/office/powerpoint/2010/main" val="27219306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ue section text ">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A240260-958F-F5B6-EDA1-7F63221F4752}"/>
              </a:ext>
            </a:extLst>
          </p:cNvPr>
          <p:cNvPicPr>
            <a:picLocks noChangeAspect="1"/>
          </p:cNvPicPr>
          <p:nvPr userDrawn="1"/>
        </p:nvPicPr>
        <p:blipFill>
          <a:blip r:embed="rId2"/>
          <a:stretch>
            <a:fillRect/>
          </a:stretch>
        </p:blipFill>
        <p:spPr>
          <a:xfrm>
            <a:off x="11577556" y="6362267"/>
            <a:ext cx="474844" cy="356133"/>
          </a:xfrm>
          <a:prstGeom prst="rect">
            <a:avLst/>
          </a:prstGeom>
        </p:spPr>
      </p:pic>
      <p:sp>
        <p:nvSpPr>
          <p:cNvPr id="2" name="Title 1">
            <a:extLst>
              <a:ext uri="{FF2B5EF4-FFF2-40B4-BE49-F238E27FC236}">
                <a16:creationId xmlns:a16="http://schemas.microsoft.com/office/drawing/2014/main" id="{7BEA09CA-36EE-F3C0-0BBA-9FB96C243FB4}"/>
              </a:ext>
            </a:extLst>
          </p:cNvPr>
          <p:cNvSpPr>
            <a:spLocks noGrp="1"/>
          </p:cNvSpPr>
          <p:nvPr>
            <p:ph type="title" hasCustomPrompt="1"/>
          </p:nvPr>
        </p:nvSpPr>
        <p:spPr/>
        <p:txBody>
          <a:bodyPr/>
          <a:lstStyle/>
          <a:p>
            <a:r>
              <a:rPr lang="en-US" dirty="0"/>
              <a:t>Title</a:t>
            </a:r>
            <a:endParaRPr lang="en-GB" dirty="0"/>
          </a:p>
        </p:txBody>
      </p:sp>
      <p:pic>
        <p:nvPicPr>
          <p:cNvPr id="6" name="Image 5">
            <a:extLst>
              <a:ext uri="{FF2B5EF4-FFF2-40B4-BE49-F238E27FC236}">
                <a16:creationId xmlns:a16="http://schemas.microsoft.com/office/drawing/2014/main" id="{C488ACDC-796B-3D38-6C7C-66BA405ADC35}"/>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5" name="Content Placeholder 9">
            <a:extLst>
              <a:ext uri="{FF2B5EF4-FFF2-40B4-BE49-F238E27FC236}">
                <a16:creationId xmlns:a16="http://schemas.microsoft.com/office/drawing/2014/main" id="{91B84487-9C16-DBA9-4F45-D4B5DB2A7605}"/>
              </a:ext>
            </a:extLst>
          </p:cNvPr>
          <p:cNvSpPr>
            <a:spLocks noGrp="1"/>
          </p:cNvSpPr>
          <p:nvPr>
            <p:ph sz="quarter" idx="11"/>
          </p:nvPr>
        </p:nvSpPr>
        <p:spPr>
          <a:xfrm>
            <a:off x="838200" y="1365250"/>
            <a:ext cx="10515599" cy="4802188"/>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Tree>
    <p:extLst>
      <p:ext uri="{BB962C8B-B14F-4D97-AF65-F5344CB8AC3E}">
        <p14:creationId xmlns:p14="http://schemas.microsoft.com/office/powerpoint/2010/main" val="36674380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nk section content pictures">
    <p:spTree>
      <p:nvGrpSpPr>
        <p:cNvPr id="1" name=""/>
        <p:cNvGrpSpPr/>
        <p:nvPr/>
      </p:nvGrpSpPr>
      <p:grpSpPr>
        <a:xfrm>
          <a:off x="0" y="0"/>
          <a:ext cx="0" cy="0"/>
          <a:chOff x="0" y="0"/>
          <a:chExt cx="0" cy="0"/>
        </a:xfrm>
      </p:grpSpPr>
      <p:sp>
        <p:nvSpPr>
          <p:cNvPr id="5" name="Rectangle : avec coins arrondis en haut 4">
            <a:extLst>
              <a:ext uri="{FF2B5EF4-FFF2-40B4-BE49-F238E27FC236}">
                <a16:creationId xmlns:a16="http://schemas.microsoft.com/office/drawing/2014/main" id="{3DCF99A6-67DF-D9BC-C50D-0A87828E102D}"/>
              </a:ext>
            </a:extLst>
          </p:cNvPr>
          <p:cNvSpPr/>
          <p:nvPr userDrawn="1"/>
        </p:nvSpPr>
        <p:spPr>
          <a:xfrm>
            <a:off x="0" y="1222745"/>
            <a:ext cx="12192000"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F6B3CDA9-572A-C618-F5C1-D5F99D203D62}"/>
              </a:ext>
            </a:extLst>
          </p:cNvPr>
          <p:cNvSpPr>
            <a:spLocks noGrp="1"/>
          </p:cNvSpPr>
          <p:nvPr>
            <p:ph idx="1" hasCustomPrompt="1"/>
          </p:nvPr>
        </p:nvSpPr>
        <p:spPr>
          <a:xfrm>
            <a:off x="838200" y="1672911"/>
            <a:ext cx="10515600" cy="2354638"/>
          </a:xfrm>
          <a:prstGeom prst="rect">
            <a:avLst/>
          </a:prstGeom>
        </p:spPr>
        <p:txBody>
          <a:bodyPr>
            <a:noAutofit/>
          </a:bodyPr>
          <a:lstStyle>
            <a:lvl1pPr>
              <a:defRPr sz="2400"/>
            </a:lvl1pPr>
          </a:lstStyle>
          <a:p>
            <a:pPr lvl="0"/>
            <a:r>
              <a:rPr lang="en-GB" noProof="0" dirty="0"/>
              <a:t>Click to modify</a:t>
            </a:r>
          </a:p>
        </p:txBody>
      </p:sp>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35" name="Espace réservé pour une image  34">
            <a:extLst>
              <a:ext uri="{FF2B5EF4-FFF2-40B4-BE49-F238E27FC236}">
                <a16:creationId xmlns:a16="http://schemas.microsoft.com/office/drawing/2014/main" id="{A645C968-F0EE-32F7-4625-893A218543EA}"/>
              </a:ext>
            </a:extLst>
          </p:cNvPr>
          <p:cNvSpPr>
            <a:spLocks noGrp="1"/>
          </p:cNvSpPr>
          <p:nvPr>
            <p:ph type="pic" sz="quarter" idx="13"/>
          </p:nvPr>
        </p:nvSpPr>
        <p:spPr>
          <a:xfrm>
            <a:off x="838201"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sp>
        <p:nvSpPr>
          <p:cNvPr id="41" name="Espace réservé pour une image  40">
            <a:extLst>
              <a:ext uri="{FF2B5EF4-FFF2-40B4-BE49-F238E27FC236}">
                <a16:creationId xmlns:a16="http://schemas.microsoft.com/office/drawing/2014/main" id="{E78266C7-8721-F11F-D042-62D33616610C}"/>
              </a:ext>
            </a:extLst>
          </p:cNvPr>
          <p:cNvSpPr>
            <a:spLocks noGrp="1"/>
          </p:cNvSpPr>
          <p:nvPr>
            <p:ph type="pic" sz="quarter" idx="14"/>
          </p:nvPr>
        </p:nvSpPr>
        <p:spPr>
          <a:xfrm>
            <a:off x="8020778"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sp>
        <p:nvSpPr>
          <p:cNvPr id="42" name="Espace réservé pour une image  41">
            <a:extLst>
              <a:ext uri="{FF2B5EF4-FFF2-40B4-BE49-F238E27FC236}">
                <a16:creationId xmlns:a16="http://schemas.microsoft.com/office/drawing/2014/main" id="{8F6D8692-7B6B-CC2C-89A5-37D0AEFA2224}"/>
              </a:ext>
            </a:extLst>
          </p:cNvPr>
          <p:cNvSpPr>
            <a:spLocks noGrp="1"/>
          </p:cNvSpPr>
          <p:nvPr>
            <p:ph type="pic" sz="quarter" idx="15"/>
          </p:nvPr>
        </p:nvSpPr>
        <p:spPr>
          <a:xfrm>
            <a:off x="4429490"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pic>
        <p:nvPicPr>
          <p:cNvPr id="2" name="Image 5">
            <a:extLst>
              <a:ext uri="{FF2B5EF4-FFF2-40B4-BE49-F238E27FC236}">
                <a16:creationId xmlns:a16="http://schemas.microsoft.com/office/drawing/2014/main" id="{D55CDB6B-0D3D-B6B1-5274-D76EBD678D4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6" name="Title 5">
            <a:extLst>
              <a:ext uri="{FF2B5EF4-FFF2-40B4-BE49-F238E27FC236}">
                <a16:creationId xmlns:a16="http://schemas.microsoft.com/office/drawing/2014/main" id="{90BF0361-23BE-604D-00BB-68E4E829AD9B}"/>
              </a:ext>
            </a:extLst>
          </p:cNvPr>
          <p:cNvSpPr>
            <a:spLocks noGrp="1"/>
          </p:cNvSpPr>
          <p:nvPr>
            <p:ph type="title" hasCustomPrompt="1"/>
          </p:nvPr>
        </p:nvSpPr>
        <p:spPr/>
        <p:txBody>
          <a:bodyPr/>
          <a:lstStyle/>
          <a:p>
            <a:r>
              <a:rPr lang="en-GB" dirty="0"/>
              <a:t>Title</a:t>
            </a:r>
          </a:p>
        </p:txBody>
      </p:sp>
    </p:spTree>
    <p:extLst>
      <p:ext uri="{BB962C8B-B14F-4D97-AF65-F5344CB8AC3E}">
        <p14:creationId xmlns:p14="http://schemas.microsoft.com/office/powerpoint/2010/main" val="5330512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ey section content pictures">
    <p:spTree>
      <p:nvGrpSpPr>
        <p:cNvPr id="1" name=""/>
        <p:cNvGrpSpPr/>
        <p:nvPr/>
      </p:nvGrpSpPr>
      <p:grpSpPr>
        <a:xfrm>
          <a:off x="0" y="0"/>
          <a:ext cx="0" cy="0"/>
          <a:chOff x="0" y="0"/>
          <a:chExt cx="0" cy="0"/>
        </a:xfrm>
      </p:grpSpPr>
      <p:sp>
        <p:nvSpPr>
          <p:cNvPr id="5" name="Rectangle : avec coins arrondis en haut 4">
            <a:extLst>
              <a:ext uri="{FF2B5EF4-FFF2-40B4-BE49-F238E27FC236}">
                <a16:creationId xmlns:a16="http://schemas.microsoft.com/office/drawing/2014/main" id="{3DCF99A6-67DF-D9BC-C50D-0A87828E102D}"/>
              </a:ext>
            </a:extLst>
          </p:cNvPr>
          <p:cNvSpPr/>
          <p:nvPr userDrawn="1"/>
        </p:nvSpPr>
        <p:spPr>
          <a:xfrm>
            <a:off x="0" y="1222745"/>
            <a:ext cx="12192000"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F6B3CDA9-572A-C618-F5C1-D5F99D203D62}"/>
              </a:ext>
            </a:extLst>
          </p:cNvPr>
          <p:cNvSpPr>
            <a:spLocks noGrp="1"/>
          </p:cNvSpPr>
          <p:nvPr>
            <p:ph idx="1" hasCustomPrompt="1"/>
          </p:nvPr>
        </p:nvSpPr>
        <p:spPr>
          <a:xfrm>
            <a:off x="838200" y="1672911"/>
            <a:ext cx="10515600" cy="2354638"/>
          </a:xfrm>
          <a:prstGeom prst="rect">
            <a:avLst/>
          </a:prstGeom>
        </p:spPr>
        <p:txBody>
          <a:bodyPr>
            <a:noAutofit/>
          </a:bodyPr>
          <a:lstStyle>
            <a:lvl1pPr>
              <a:defRPr sz="2400"/>
            </a:lvl1pPr>
          </a:lstStyle>
          <a:p>
            <a:pPr lvl="0"/>
            <a:r>
              <a:rPr lang="en-GB" noProof="0" dirty="0"/>
              <a:t>Click to modify</a:t>
            </a:r>
          </a:p>
        </p:txBody>
      </p:sp>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35" name="Espace réservé pour une image  34">
            <a:extLst>
              <a:ext uri="{FF2B5EF4-FFF2-40B4-BE49-F238E27FC236}">
                <a16:creationId xmlns:a16="http://schemas.microsoft.com/office/drawing/2014/main" id="{A645C968-F0EE-32F7-4625-893A218543EA}"/>
              </a:ext>
            </a:extLst>
          </p:cNvPr>
          <p:cNvSpPr>
            <a:spLocks noGrp="1"/>
          </p:cNvSpPr>
          <p:nvPr>
            <p:ph type="pic" sz="quarter" idx="13"/>
          </p:nvPr>
        </p:nvSpPr>
        <p:spPr>
          <a:xfrm>
            <a:off x="838201"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sp>
        <p:nvSpPr>
          <p:cNvPr id="41" name="Espace réservé pour une image  40">
            <a:extLst>
              <a:ext uri="{FF2B5EF4-FFF2-40B4-BE49-F238E27FC236}">
                <a16:creationId xmlns:a16="http://schemas.microsoft.com/office/drawing/2014/main" id="{E78266C7-8721-F11F-D042-62D33616610C}"/>
              </a:ext>
            </a:extLst>
          </p:cNvPr>
          <p:cNvSpPr>
            <a:spLocks noGrp="1"/>
          </p:cNvSpPr>
          <p:nvPr>
            <p:ph type="pic" sz="quarter" idx="14"/>
          </p:nvPr>
        </p:nvSpPr>
        <p:spPr>
          <a:xfrm>
            <a:off x="8020778"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sp>
        <p:nvSpPr>
          <p:cNvPr id="42" name="Espace réservé pour une image  41">
            <a:extLst>
              <a:ext uri="{FF2B5EF4-FFF2-40B4-BE49-F238E27FC236}">
                <a16:creationId xmlns:a16="http://schemas.microsoft.com/office/drawing/2014/main" id="{8F6D8692-7B6B-CC2C-89A5-37D0AEFA2224}"/>
              </a:ext>
            </a:extLst>
          </p:cNvPr>
          <p:cNvSpPr>
            <a:spLocks noGrp="1"/>
          </p:cNvSpPr>
          <p:nvPr>
            <p:ph type="pic" sz="quarter" idx="15"/>
          </p:nvPr>
        </p:nvSpPr>
        <p:spPr>
          <a:xfrm>
            <a:off x="4429490"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pic>
        <p:nvPicPr>
          <p:cNvPr id="7" name="Image 6">
            <a:extLst>
              <a:ext uri="{FF2B5EF4-FFF2-40B4-BE49-F238E27FC236}">
                <a16:creationId xmlns:a16="http://schemas.microsoft.com/office/drawing/2014/main" id="{9131A041-7A2D-5DF0-312F-374FCDE3D8DB}"/>
              </a:ext>
            </a:extLst>
          </p:cNvPr>
          <p:cNvPicPr>
            <a:picLocks noChangeAspect="1"/>
          </p:cNvPicPr>
          <p:nvPr userDrawn="1"/>
        </p:nvPicPr>
        <p:blipFill>
          <a:blip r:embed="rId3"/>
          <a:stretch>
            <a:fillRect/>
          </a:stretch>
        </p:blipFill>
        <p:spPr>
          <a:xfrm>
            <a:off x="202295" y="201600"/>
            <a:ext cx="514292" cy="506729"/>
          </a:xfrm>
          <a:prstGeom prst="rect">
            <a:avLst/>
          </a:prstGeom>
        </p:spPr>
      </p:pic>
      <p:sp>
        <p:nvSpPr>
          <p:cNvPr id="2" name="Title 1">
            <a:extLst>
              <a:ext uri="{FF2B5EF4-FFF2-40B4-BE49-F238E27FC236}">
                <a16:creationId xmlns:a16="http://schemas.microsoft.com/office/drawing/2014/main" id="{3808B731-9BD9-0580-0F24-09E82AA02353}"/>
              </a:ext>
            </a:extLst>
          </p:cNvPr>
          <p:cNvSpPr>
            <a:spLocks noGrp="1"/>
          </p:cNvSpPr>
          <p:nvPr>
            <p:ph type="title" hasCustomPrompt="1"/>
          </p:nvPr>
        </p:nvSpPr>
        <p:spPr/>
        <p:txBody>
          <a:bodyPr/>
          <a:lstStyle/>
          <a:p>
            <a:r>
              <a:rPr lang="en-GB" dirty="0"/>
              <a:t>Title</a:t>
            </a:r>
          </a:p>
        </p:txBody>
      </p:sp>
    </p:spTree>
    <p:extLst>
      <p:ext uri="{BB962C8B-B14F-4D97-AF65-F5344CB8AC3E}">
        <p14:creationId xmlns:p14="http://schemas.microsoft.com/office/powerpoint/2010/main" val="35968145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reen section content pictures">
    <p:spTree>
      <p:nvGrpSpPr>
        <p:cNvPr id="1" name=""/>
        <p:cNvGrpSpPr/>
        <p:nvPr/>
      </p:nvGrpSpPr>
      <p:grpSpPr>
        <a:xfrm>
          <a:off x="0" y="0"/>
          <a:ext cx="0" cy="0"/>
          <a:chOff x="0" y="0"/>
          <a:chExt cx="0" cy="0"/>
        </a:xfrm>
      </p:grpSpPr>
      <p:sp>
        <p:nvSpPr>
          <p:cNvPr id="5" name="Rectangle : avec coins arrondis en haut 4">
            <a:extLst>
              <a:ext uri="{FF2B5EF4-FFF2-40B4-BE49-F238E27FC236}">
                <a16:creationId xmlns:a16="http://schemas.microsoft.com/office/drawing/2014/main" id="{3DCF99A6-67DF-D9BC-C50D-0A87828E102D}"/>
              </a:ext>
            </a:extLst>
          </p:cNvPr>
          <p:cNvSpPr/>
          <p:nvPr userDrawn="1"/>
        </p:nvSpPr>
        <p:spPr>
          <a:xfrm>
            <a:off x="0" y="1222745"/>
            <a:ext cx="12192000"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F6B3CDA9-572A-C618-F5C1-D5F99D203D62}"/>
              </a:ext>
            </a:extLst>
          </p:cNvPr>
          <p:cNvSpPr>
            <a:spLocks noGrp="1"/>
          </p:cNvSpPr>
          <p:nvPr>
            <p:ph idx="1" hasCustomPrompt="1"/>
          </p:nvPr>
        </p:nvSpPr>
        <p:spPr>
          <a:xfrm>
            <a:off x="838200" y="1672911"/>
            <a:ext cx="10515600" cy="2354638"/>
          </a:xfrm>
          <a:prstGeom prst="rect">
            <a:avLst/>
          </a:prstGeom>
        </p:spPr>
        <p:txBody>
          <a:bodyPr>
            <a:noAutofit/>
          </a:bodyPr>
          <a:lstStyle>
            <a:lvl1pPr>
              <a:defRPr sz="2400"/>
            </a:lvl1pPr>
          </a:lstStyle>
          <a:p>
            <a:pPr lvl="0"/>
            <a:r>
              <a:rPr lang="en-GB" noProof="0" dirty="0"/>
              <a:t>Click to modify</a:t>
            </a:r>
          </a:p>
        </p:txBody>
      </p:sp>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35" name="Espace réservé pour une image  34">
            <a:extLst>
              <a:ext uri="{FF2B5EF4-FFF2-40B4-BE49-F238E27FC236}">
                <a16:creationId xmlns:a16="http://schemas.microsoft.com/office/drawing/2014/main" id="{A645C968-F0EE-32F7-4625-893A218543EA}"/>
              </a:ext>
            </a:extLst>
          </p:cNvPr>
          <p:cNvSpPr>
            <a:spLocks noGrp="1"/>
          </p:cNvSpPr>
          <p:nvPr>
            <p:ph type="pic" sz="quarter" idx="13"/>
          </p:nvPr>
        </p:nvSpPr>
        <p:spPr>
          <a:xfrm>
            <a:off x="838201"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sp>
        <p:nvSpPr>
          <p:cNvPr id="41" name="Espace réservé pour une image  40">
            <a:extLst>
              <a:ext uri="{FF2B5EF4-FFF2-40B4-BE49-F238E27FC236}">
                <a16:creationId xmlns:a16="http://schemas.microsoft.com/office/drawing/2014/main" id="{E78266C7-8721-F11F-D042-62D33616610C}"/>
              </a:ext>
            </a:extLst>
          </p:cNvPr>
          <p:cNvSpPr>
            <a:spLocks noGrp="1"/>
          </p:cNvSpPr>
          <p:nvPr>
            <p:ph type="pic" sz="quarter" idx="14"/>
          </p:nvPr>
        </p:nvSpPr>
        <p:spPr>
          <a:xfrm>
            <a:off x="8020778"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sp>
        <p:nvSpPr>
          <p:cNvPr id="42" name="Espace réservé pour une image  41">
            <a:extLst>
              <a:ext uri="{FF2B5EF4-FFF2-40B4-BE49-F238E27FC236}">
                <a16:creationId xmlns:a16="http://schemas.microsoft.com/office/drawing/2014/main" id="{8F6D8692-7B6B-CC2C-89A5-37D0AEFA2224}"/>
              </a:ext>
            </a:extLst>
          </p:cNvPr>
          <p:cNvSpPr>
            <a:spLocks noGrp="1"/>
          </p:cNvSpPr>
          <p:nvPr>
            <p:ph type="pic" sz="quarter" idx="15"/>
          </p:nvPr>
        </p:nvSpPr>
        <p:spPr>
          <a:xfrm>
            <a:off x="4429490"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pic>
        <p:nvPicPr>
          <p:cNvPr id="6" name="Image 4">
            <a:extLst>
              <a:ext uri="{FF2B5EF4-FFF2-40B4-BE49-F238E27FC236}">
                <a16:creationId xmlns:a16="http://schemas.microsoft.com/office/drawing/2014/main" id="{DB7CC7CD-36EB-30C0-7B63-92EB9A5C8756}"/>
              </a:ext>
            </a:extLst>
          </p:cNvPr>
          <p:cNvPicPr>
            <a:picLocks noChangeAspect="1"/>
          </p:cNvPicPr>
          <p:nvPr userDrawn="1"/>
        </p:nvPicPr>
        <p:blipFill>
          <a:blip r:embed="rId3"/>
          <a:stretch>
            <a:fillRect/>
          </a:stretch>
        </p:blipFill>
        <p:spPr>
          <a:xfrm>
            <a:off x="202295" y="201600"/>
            <a:ext cx="514292" cy="506729"/>
          </a:xfrm>
          <a:prstGeom prst="rect">
            <a:avLst/>
          </a:prstGeom>
        </p:spPr>
      </p:pic>
      <p:sp>
        <p:nvSpPr>
          <p:cNvPr id="2" name="Title 1">
            <a:extLst>
              <a:ext uri="{FF2B5EF4-FFF2-40B4-BE49-F238E27FC236}">
                <a16:creationId xmlns:a16="http://schemas.microsoft.com/office/drawing/2014/main" id="{406E255D-7155-3DC1-36A0-05461143B51E}"/>
              </a:ext>
            </a:extLst>
          </p:cNvPr>
          <p:cNvSpPr>
            <a:spLocks noGrp="1"/>
          </p:cNvSpPr>
          <p:nvPr>
            <p:ph type="title" hasCustomPrompt="1"/>
          </p:nvPr>
        </p:nvSpPr>
        <p:spPr/>
        <p:txBody>
          <a:bodyPr/>
          <a:lstStyle/>
          <a:p>
            <a:r>
              <a:rPr lang="en-GB" dirty="0"/>
              <a:t>Title</a:t>
            </a:r>
          </a:p>
        </p:txBody>
      </p:sp>
    </p:spTree>
    <p:extLst>
      <p:ext uri="{BB962C8B-B14F-4D97-AF65-F5344CB8AC3E}">
        <p14:creationId xmlns:p14="http://schemas.microsoft.com/office/powerpoint/2010/main" val="54373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ue section content pictures">
    <p:spTree>
      <p:nvGrpSpPr>
        <p:cNvPr id="1" name=""/>
        <p:cNvGrpSpPr/>
        <p:nvPr/>
      </p:nvGrpSpPr>
      <p:grpSpPr>
        <a:xfrm>
          <a:off x="0" y="0"/>
          <a:ext cx="0" cy="0"/>
          <a:chOff x="0" y="0"/>
          <a:chExt cx="0" cy="0"/>
        </a:xfrm>
      </p:grpSpPr>
      <p:sp>
        <p:nvSpPr>
          <p:cNvPr id="5" name="Rectangle : avec coins arrondis en haut 4">
            <a:extLst>
              <a:ext uri="{FF2B5EF4-FFF2-40B4-BE49-F238E27FC236}">
                <a16:creationId xmlns:a16="http://schemas.microsoft.com/office/drawing/2014/main" id="{3DCF99A6-67DF-D9BC-C50D-0A87828E102D}"/>
              </a:ext>
            </a:extLst>
          </p:cNvPr>
          <p:cNvSpPr/>
          <p:nvPr userDrawn="1"/>
        </p:nvSpPr>
        <p:spPr>
          <a:xfrm>
            <a:off x="0" y="1222745"/>
            <a:ext cx="12192000"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F6B3CDA9-572A-C618-F5C1-D5F99D203D62}"/>
              </a:ext>
            </a:extLst>
          </p:cNvPr>
          <p:cNvSpPr>
            <a:spLocks noGrp="1"/>
          </p:cNvSpPr>
          <p:nvPr>
            <p:ph idx="1" hasCustomPrompt="1"/>
          </p:nvPr>
        </p:nvSpPr>
        <p:spPr>
          <a:xfrm>
            <a:off x="838200" y="1672911"/>
            <a:ext cx="10515600" cy="2354638"/>
          </a:xfrm>
          <a:prstGeom prst="rect">
            <a:avLst/>
          </a:prstGeom>
        </p:spPr>
        <p:txBody>
          <a:bodyPr>
            <a:noAutofit/>
          </a:bodyPr>
          <a:lstStyle>
            <a:lvl1pPr>
              <a:defRPr sz="2400"/>
            </a:lvl1pPr>
          </a:lstStyle>
          <a:p>
            <a:pPr lvl="0"/>
            <a:r>
              <a:rPr lang="en-GB" noProof="0" dirty="0"/>
              <a:t>Click to modify</a:t>
            </a:r>
          </a:p>
        </p:txBody>
      </p:sp>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35" name="Espace réservé pour une image  34">
            <a:extLst>
              <a:ext uri="{FF2B5EF4-FFF2-40B4-BE49-F238E27FC236}">
                <a16:creationId xmlns:a16="http://schemas.microsoft.com/office/drawing/2014/main" id="{A645C968-F0EE-32F7-4625-893A218543EA}"/>
              </a:ext>
            </a:extLst>
          </p:cNvPr>
          <p:cNvSpPr>
            <a:spLocks noGrp="1"/>
          </p:cNvSpPr>
          <p:nvPr>
            <p:ph type="pic" sz="quarter" idx="13"/>
          </p:nvPr>
        </p:nvSpPr>
        <p:spPr>
          <a:xfrm>
            <a:off x="838201"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sp>
        <p:nvSpPr>
          <p:cNvPr id="41" name="Espace réservé pour une image  40">
            <a:extLst>
              <a:ext uri="{FF2B5EF4-FFF2-40B4-BE49-F238E27FC236}">
                <a16:creationId xmlns:a16="http://schemas.microsoft.com/office/drawing/2014/main" id="{E78266C7-8721-F11F-D042-62D33616610C}"/>
              </a:ext>
            </a:extLst>
          </p:cNvPr>
          <p:cNvSpPr>
            <a:spLocks noGrp="1"/>
          </p:cNvSpPr>
          <p:nvPr>
            <p:ph type="pic" sz="quarter" idx="14"/>
          </p:nvPr>
        </p:nvSpPr>
        <p:spPr>
          <a:xfrm>
            <a:off x="8020778"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sp>
        <p:nvSpPr>
          <p:cNvPr id="42" name="Espace réservé pour une image  41">
            <a:extLst>
              <a:ext uri="{FF2B5EF4-FFF2-40B4-BE49-F238E27FC236}">
                <a16:creationId xmlns:a16="http://schemas.microsoft.com/office/drawing/2014/main" id="{8F6D8692-7B6B-CC2C-89A5-37D0AEFA2224}"/>
              </a:ext>
            </a:extLst>
          </p:cNvPr>
          <p:cNvSpPr>
            <a:spLocks noGrp="1"/>
          </p:cNvSpPr>
          <p:nvPr>
            <p:ph type="pic" sz="quarter" idx="15"/>
          </p:nvPr>
        </p:nvSpPr>
        <p:spPr>
          <a:xfrm>
            <a:off x="4429490" y="4104036"/>
            <a:ext cx="3339123" cy="2185081"/>
          </a:xfrm>
          <a:custGeom>
            <a:avLst/>
            <a:gdLst>
              <a:gd name="connsiteX0" fmla="*/ 0 w 4082443"/>
              <a:gd name="connsiteY0" fmla="*/ 0 h 2671500"/>
              <a:gd name="connsiteX1" fmla="*/ 1334656 w 4082443"/>
              <a:gd name="connsiteY1" fmla="*/ 0 h 2671500"/>
              <a:gd name="connsiteX2" fmla="*/ 2747787 w 4082443"/>
              <a:gd name="connsiteY2" fmla="*/ 0 h 2671500"/>
              <a:gd name="connsiteX3" fmla="*/ 2747963 w 4082443"/>
              <a:gd name="connsiteY3" fmla="*/ 0 h 2671500"/>
              <a:gd name="connsiteX4" fmla="*/ 2747963 w 4082443"/>
              <a:gd name="connsiteY4" fmla="*/ 9 h 2671500"/>
              <a:gd name="connsiteX5" fmla="*/ 2884248 w 4082443"/>
              <a:gd name="connsiteY5" fmla="*/ 6896 h 2671500"/>
              <a:gd name="connsiteX6" fmla="*/ 4082443 w 4082443"/>
              <a:gd name="connsiteY6" fmla="*/ 1335750 h 2671500"/>
              <a:gd name="connsiteX7" fmla="*/ 2884248 w 4082443"/>
              <a:gd name="connsiteY7" fmla="*/ 2664604 h 2671500"/>
              <a:gd name="connsiteX8" fmla="*/ 2747962 w 4082443"/>
              <a:gd name="connsiteY8" fmla="*/ 2671491 h 2671500"/>
              <a:gd name="connsiteX9" fmla="*/ 2747962 w 4082443"/>
              <a:gd name="connsiteY9" fmla="*/ 2671499 h 2671500"/>
              <a:gd name="connsiteX10" fmla="*/ 2747807 w 4082443"/>
              <a:gd name="connsiteY10" fmla="*/ 2671499 h 2671500"/>
              <a:gd name="connsiteX11" fmla="*/ 2747787 w 4082443"/>
              <a:gd name="connsiteY11" fmla="*/ 2671500 h 2671500"/>
              <a:gd name="connsiteX12" fmla="*/ 2747767 w 4082443"/>
              <a:gd name="connsiteY12" fmla="*/ 2671499 h 2671500"/>
              <a:gd name="connsiteX13" fmla="*/ 1334676 w 4082443"/>
              <a:gd name="connsiteY13" fmla="*/ 2671499 h 2671500"/>
              <a:gd name="connsiteX14" fmla="*/ 1334656 w 4082443"/>
              <a:gd name="connsiteY14" fmla="*/ 2671500 h 2671500"/>
              <a:gd name="connsiteX15" fmla="*/ 1334637 w 4082443"/>
              <a:gd name="connsiteY15" fmla="*/ 2671499 h 2671500"/>
              <a:gd name="connsiteX16" fmla="*/ 1330323 w 4082443"/>
              <a:gd name="connsiteY16" fmla="*/ 2671499 h 2671500"/>
              <a:gd name="connsiteX17" fmla="*/ 1330323 w 4082443"/>
              <a:gd name="connsiteY17" fmla="*/ 2671281 h 2671500"/>
              <a:gd name="connsiteX18" fmla="*/ 1198195 w 4082443"/>
              <a:gd name="connsiteY18" fmla="*/ 2664604 h 2671500"/>
              <a:gd name="connsiteX19" fmla="*/ 6063 w 4082443"/>
              <a:gd name="connsiteY19" fmla="*/ 1463896 h 2671500"/>
              <a:gd name="connsiteX20" fmla="*/ 795 w 4082443"/>
              <a:gd name="connsiteY20" fmla="*/ 1352550 h 2671500"/>
              <a:gd name="connsiteX21" fmla="*/ 0 w 4082443"/>
              <a:gd name="connsiteY21" fmla="*/ 1352550 h 2671500"/>
              <a:gd name="connsiteX22" fmla="*/ 0 w 4082443"/>
              <a:gd name="connsiteY22" fmla="*/ 1335750 h 26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2443" h="2671500">
                <a:moveTo>
                  <a:pt x="0" y="0"/>
                </a:moveTo>
                <a:lnTo>
                  <a:pt x="1334656" y="0"/>
                </a:lnTo>
                <a:lnTo>
                  <a:pt x="2747787" y="0"/>
                </a:lnTo>
                <a:lnTo>
                  <a:pt x="2747963" y="0"/>
                </a:lnTo>
                <a:lnTo>
                  <a:pt x="2747963" y="9"/>
                </a:lnTo>
                <a:lnTo>
                  <a:pt x="2884248" y="6896"/>
                </a:lnTo>
                <a:cubicBezTo>
                  <a:pt x="3557256" y="75300"/>
                  <a:pt x="4082443" y="644143"/>
                  <a:pt x="4082443" y="1335750"/>
                </a:cubicBezTo>
                <a:cubicBezTo>
                  <a:pt x="4082443" y="2027357"/>
                  <a:pt x="3557256" y="2596200"/>
                  <a:pt x="2884248" y="2664604"/>
                </a:cubicBezTo>
                <a:lnTo>
                  <a:pt x="2747962" y="2671491"/>
                </a:lnTo>
                <a:lnTo>
                  <a:pt x="2747962" y="2671499"/>
                </a:lnTo>
                <a:lnTo>
                  <a:pt x="2747807" y="2671499"/>
                </a:lnTo>
                <a:lnTo>
                  <a:pt x="2747787" y="2671500"/>
                </a:lnTo>
                <a:lnTo>
                  <a:pt x="2747767" y="2671499"/>
                </a:lnTo>
                <a:lnTo>
                  <a:pt x="1334676" y="2671499"/>
                </a:lnTo>
                <a:lnTo>
                  <a:pt x="1334656" y="2671500"/>
                </a:lnTo>
                <a:lnTo>
                  <a:pt x="1334637" y="2671499"/>
                </a:lnTo>
                <a:lnTo>
                  <a:pt x="1330323" y="2671499"/>
                </a:lnTo>
                <a:lnTo>
                  <a:pt x="1330323" y="2671281"/>
                </a:lnTo>
                <a:lnTo>
                  <a:pt x="1198195" y="2664604"/>
                </a:lnTo>
                <a:cubicBezTo>
                  <a:pt x="567250" y="2600475"/>
                  <a:pt x="66226" y="2096508"/>
                  <a:pt x="6063" y="1463896"/>
                </a:cubicBezTo>
                <a:lnTo>
                  <a:pt x="795" y="1352550"/>
                </a:lnTo>
                <a:lnTo>
                  <a:pt x="0" y="1352550"/>
                </a:lnTo>
                <a:lnTo>
                  <a:pt x="0" y="1335750"/>
                </a:lnTo>
                <a:close/>
              </a:path>
            </a:pathLst>
          </a:custGeom>
          <a:noFill/>
        </p:spPr>
        <p:txBody>
          <a:bodyPr wrap="square">
            <a:noAutofit/>
          </a:bodyPr>
          <a:lstStyle/>
          <a:p>
            <a:endParaRPr lang="en-GB" noProof="0"/>
          </a:p>
        </p:txBody>
      </p:sp>
      <p:pic>
        <p:nvPicPr>
          <p:cNvPr id="7" name="Image 5">
            <a:extLst>
              <a:ext uri="{FF2B5EF4-FFF2-40B4-BE49-F238E27FC236}">
                <a16:creationId xmlns:a16="http://schemas.microsoft.com/office/drawing/2014/main" id="{A19DB2DF-140E-EF43-5DCB-97E0C3020688}"/>
              </a:ext>
            </a:extLst>
          </p:cNvPr>
          <p:cNvPicPr>
            <a:picLocks noChangeAspect="1"/>
          </p:cNvPicPr>
          <p:nvPr userDrawn="1"/>
        </p:nvPicPr>
        <p:blipFill>
          <a:blip r:embed="rId3"/>
          <a:stretch>
            <a:fillRect/>
          </a:stretch>
        </p:blipFill>
        <p:spPr>
          <a:xfrm>
            <a:off x="202295" y="201600"/>
            <a:ext cx="514292" cy="506729"/>
          </a:xfrm>
          <a:prstGeom prst="rect">
            <a:avLst/>
          </a:prstGeom>
        </p:spPr>
      </p:pic>
      <p:sp>
        <p:nvSpPr>
          <p:cNvPr id="2" name="Title 1">
            <a:extLst>
              <a:ext uri="{FF2B5EF4-FFF2-40B4-BE49-F238E27FC236}">
                <a16:creationId xmlns:a16="http://schemas.microsoft.com/office/drawing/2014/main" id="{020188F5-35F8-C73A-64F2-4F36B578CD15}"/>
              </a:ext>
            </a:extLst>
          </p:cNvPr>
          <p:cNvSpPr>
            <a:spLocks noGrp="1"/>
          </p:cNvSpPr>
          <p:nvPr>
            <p:ph type="title" hasCustomPrompt="1"/>
          </p:nvPr>
        </p:nvSpPr>
        <p:spPr/>
        <p:txBody>
          <a:bodyPr/>
          <a:lstStyle/>
          <a:p>
            <a:r>
              <a:rPr lang="en-GB" dirty="0"/>
              <a:t>Title</a:t>
            </a:r>
          </a:p>
        </p:txBody>
      </p:sp>
    </p:spTree>
    <p:extLst>
      <p:ext uri="{BB962C8B-B14F-4D97-AF65-F5344CB8AC3E}">
        <p14:creationId xmlns:p14="http://schemas.microsoft.com/office/powerpoint/2010/main" val="578742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Red section two columns">
    <p:spTree>
      <p:nvGrpSpPr>
        <p:cNvPr id="1" name=""/>
        <p:cNvGrpSpPr/>
        <p:nvPr/>
      </p:nvGrpSpPr>
      <p:grpSpPr>
        <a:xfrm>
          <a:off x="0" y="0"/>
          <a:ext cx="0" cy="0"/>
          <a:chOff x="0" y="0"/>
          <a:chExt cx="0" cy="0"/>
        </a:xfrm>
      </p:grpSpPr>
      <p:sp>
        <p:nvSpPr>
          <p:cNvPr id="8" name="Rectangle : avec coins arrondis en haut 7">
            <a:extLst>
              <a:ext uri="{FF2B5EF4-FFF2-40B4-BE49-F238E27FC236}">
                <a16:creationId xmlns:a16="http://schemas.microsoft.com/office/drawing/2014/main" id="{A2421562-4873-AA32-48AC-BEE03DBE8B89}"/>
              </a:ext>
            </a:extLst>
          </p:cNvPr>
          <p:cNvSpPr/>
          <p:nvPr userDrawn="1"/>
        </p:nvSpPr>
        <p:spPr>
          <a:xfrm>
            <a:off x="6311153" y="1222745"/>
            <a:ext cx="5042647"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avec coins arrondis en haut 8">
            <a:extLst>
              <a:ext uri="{FF2B5EF4-FFF2-40B4-BE49-F238E27FC236}">
                <a16:creationId xmlns:a16="http://schemas.microsoft.com/office/drawing/2014/main" id="{EB53B0F7-BA87-198E-048A-598446C72EA1}"/>
              </a:ext>
            </a:extLst>
          </p:cNvPr>
          <p:cNvSpPr/>
          <p:nvPr userDrawn="1"/>
        </p:nvSpPr>
        <p:spPr>
          <a:xfrm>
            <a:off x="838199" y="1222745"/>
            <a:ext cx="5042647"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a:stretch>
            <a:fillRect/>
          </a:stretch>
        </p:blipFill>
        <p:spPr>
          <a:xfrm>
            <a:off x="11577556" y="6362267"/>
            <a:ext cx="474844" cy="356133"/>
          </a:xfrm>
          <a:prstGeom prst="rect">
            <a:avLst/>
          </a:prstGeom>
        </p:spPr>
      </p:pic>
      <p:sp>
        <p:nvSpPr>
          <p:cNvPr id="3" name="Title 2">
            <a:extLst>
              <a:ext uri="{FF2B5EF4-FFF2-40B4-BE49-F238E27FC236}">
                <a16:creationId xmlns:a16="http://schemas.microsoft.com/office/drawing/2014/main" id="{2300753F-C3F4-96FF-61E0-FF10ABF95857}"/>
              </a:ext>
            </a:extLst>
          </p:cNvPr>
          <p:cNvSpPr>
            <a:spLocks noGrp="1"/>
          </p:cNvSpPr>
          <p:nvPr>
            <p:ph type="title" hasCustomPrompt="1"/>
          </p:nvPr>
        </p:nvSpPr>
        <p:spPr/>
        <p:txBody>
          <a:bodyPr/>
          <a:lstStyle>
            <a:lvl1pPr>
              <a:defRPr/>
            </a:lvl1pPr>
          </a:lstStyle>
          <a:p>
            <a:r>
              <a:rPr lang="en-US" dirty="0"/>
              <a:t>Title</a:t>
            </a:r>
            <a:endParaRPr lang="en-GB" dirty="0"/>
          </a:p>
        </p:txBody>
      </p:sp>
      <p:pic>
        <p:nvPicPr>
          <p:cNvPr id="2" name="Image 5">
            <a:extLst>
              <a:ext uri="{FF2B5EF4-FFF2-40B4-BE49-F238E27FC236}">
                <a16:creationId xmlns:a16="http://schemas.microsoft.com/office/drawing/2014/main" id="{C7C887E9-A174-8EE3-D419-4E1096196E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11" name="Content Placeholder 9">
            <a:extLst>
              <a:ext uri="{FF2B5EF4-FFF2-40B4-BE49-F238E27FC236}">
                <a16:creationId xmlns:a16="http://schemas.microsoft.com/office/drawing/2014/main" id="{AA2DAFB6-4120-0157-845E-21988732435B}"/>
              </a:ext>
            </a:extLst>
          </p:cNvPr>
          <p:cNvSpPr>
            <a:spLocks noGrp="1"/>
          </p:cNvSpPr>
          <p:nvPr>
            <p:ph sz="quarter" idx="11"/>
          </p:nvPr>
        </p:nvSpPr>
        <p:spPr>
          <a:xfrm>
            <a:off x="1188589" y="1660178"/>
            <a:ext cx="4367260" cy="4507259"/>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
        <p:nvSpPr>
          <p:cNvPr id="12" name="Content Placeholder 9">
            <a:extLst>
              <a:ext uri="{FF2B5EF4-FFF2-40B4-BE49-F238E27FC236}">
                <a16:creationId xmlns:a16="http://schemas.microsoft.com/office/drawing/2014/main" id="{0A31A2BD-9D88-F08D-D109-40987069C726}"/>
              </a:ext>
            </a:extLst>
          </p:cNvPr>
          <p:cNvSpPr>
            <a:spLocks noGrp="1"/>
          </p:cNvSpPr>
          <p:nvPr>
            <p:ph sz="quarter" idx="12"/>
          </p:nvPr>
        </p:nvSpPr>
        <p:spPr>
          <a:xfrm>
            <a:off x="6636151" y="1660178"/>
            <a:ext cx="4367260" cy="4507259"/>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Tree>
    <p:extLst>
      <p:ext uri="{BB962C8B-B14F-4D97-AF65-F5344CB8AC3E}">
        <p14:creationId xmlns:p14="http://schemas.microsoft.com/office/powerpoint/2010/main" val="23510015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nk section two columns">
    <p:spTree>
      <p:nvGrpSpPr>
        <p:cNvPr id="1" name=""/>
        <p:cNvGrpSpPr/>
        <p:nvPr/>
      </p:nvGrpSpPr>
      <p:grpSpPr>
        <a:xfrm>
          <a:off x="0" y="0"/>
          <a:ext cx="0" cy="0"/>
          <a:chOff x="0" y="0"/>
          <a:chExt cx="0" cy="0"/>
        </a:xfrm>
      </p:grpSpPr>
      <p:sp>
        <p:nvSpPr>
          <p:cNvPr id="8" name="Rectangle : avec coins arrondis en haut 7">
            <a:extLst>
              <a:ext uri="{FF2B5EF4-FFF2-40B4-BE49-F238E27FC236}">
                <a16:creationId xmlns:a16="http://schemas.microsoft.com/office/drawing/2014/main" id="{A2421562-4873-AA32-48AC-BEE03DBE8B89}"/>
              </a:ext>
            </a:extLst>
          </p:cNvPr>
          <p:cNvSpPr/>
          <p:nvPr userDrawn="1"/>
        </p:nvSpPr>
        <p:spPr>
          <a:xfrm>
            <a:off x="6311153" y="1222745"/>
            <a:ext cx="5042647"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avec coins arrondis en haut 8">
            <a:extLst>
              <a:ext uri="{FF2B5EF4-FFF2-40B4-BE49-F238E27FC236}">
                <a16:creationId xmlns:a16="http://schemas.microsoft.com/office/drawing/2014/main" id="{EB53B0F7-BA87-198E-048A-598446C72EA1}"/>
              </a:ext>
            </a:extLst>
          </p:cNvPr>
          <p:cNvSpPr/>
          <p:nvPr userDrawn="1"/>
        </p:nvSpPr>
        <p:spPr>
          <a:xfrm>
            <a:off x="838199" y="1222745"/>
            <a:ext cx="5042647"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a:stretch>
            <a:fillRect/>
          </a:stretch>
        </p:blipFill>
        <p:spPr>
          <a:xfrm>
            <a:off x="11577556" y="6362267"/>
            <a:ext cx="474844" cy="356133"/>
          </a:xfrm>
          <a:prstGeom prst="rect">
            <a:avLst/>
          </a:prstGeom>
        </p:spPr>
      </p:pic>
      <p:sp>
        <p:nvSpPr>
          <p:cNvPr id="3" name="Title 2">
            <a:extLst>
              <a:ext uri="{FF2B5EF4-FFF2-40B4-BE49-F238E27FC236}">
                <a16:creationId xmlns:a16="http://schemas.microsoft.com/office/drawing/2014/main" id="{2300753F-C3F4-96FF-61E0-FF10ABF95857}"/>
              </a:ext>
            </a:extLst>
          </p:cNvPr>
          <p:cNvSpPr>
            <a:spLocks noGrp="1"/>
          </p:cNvSpPr>
          <p:nvPr>
            <p:ph type="title" hasCustomPrompt="1"/>
          </p:nvPr>
        </p:nvSpPr>
        <p:spPr/>
        <p:txBody>
          <a:bodyPr/>
          <a:lstStyle>
            <a:lvl1pPr>
              <a:defRPr/>
            </a:lvl1pPr>
          </a:lstStyle>
          <a:p>
            <a:r>
              <a:rPr lang="en-US" dirty="0"/>
              <a:t>Title</a:t>
            </a:r>
            <a:endParaRPr lang="en-GB" dirty="0"/>
          </a:p>
        </p:txBody>
      </p:sp>
      <p:pic>
        <p:nvPicPr>
          <p:cNvPr id="2" name="Image 5">
            <a:extLst>
              <a:ext uri="{FF2B5EF4-FFF2-40B4-BE49-F238E27FC236}">
                <a16:creationId xmlns:a16="http://schemas.microsoft.com/office/drawing/2014/main" id="{C7C887E9-A174-8EE3-D419-4E1096196E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10" name="Content Placeholder 9">
            <a:extLst>
              <a:ext uri="{FF2B5EF4-FFF2-40B4-BE49-F238E27FC236}">
                <a16:creationId xmlns:a16="http://schemas.microsoft.com/office/drawing/2014/main" id="{6DB28834-2377-2BA6-AA40-B17CFC2B560C}"/>
              </a:ext>
            </a:extLst>
          </p:cNvPr>
          <p:cNvSpPr>
            <a:spLocks noGrp="1"/>
          </p:cNvSpPr>
          <p:nvPr>
            <p:ph sz="quarter" idx="11"/>
          </p:nvPr>
        </p:nvSpPr>
        <p:spPr>
          <a:xfrm>
            <a:off x="1188589" y="1660178"/>
            <a:ext cx="4367260" cy="4507259"/>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
        <p:nvSpPr>
          <p:cNvPr id="11" name="Content Placeholder 9">
            <a:extLst>
              <a:ext uri="{FF2B5EF4-FFF2-40B4-BE49-F238E27FC236}">
                <a16:creationId xmlns:a16="http://schemas.microsoft.com/office/drawing/2014/main" id="{2C58EF55-DFB6-1CAE-C474-F8D0E76AF9D6}"/>
              </a:ext>
            </a:extLst>
          </p:cNvPr>
          <p:cNvSpPr>
            <a:spLocks noGrp="1"/>
          </p:cNvSpPr>
          <p:nvPr>
            <p:ph sz="quarter" idx="12"/>
          </p:nvPr>
        </p:nvSpPr>
        <p:spPr>
          <a:xfrm>
            <a:off x="6636151" y="1660178"/>
            <a:ext cx="4367260" cy="4507259"/>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Tree>
    <p:extLst>
      <p:ext uri="{BB962C8B-B14F-4D97-AF65-F5344CB8AC3E}">
        <p14:creationId xmlns:p14="http://schemas.microsoft.com/office/powerpoint/2010/main" val="31967742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Grey section two columns">
    <p:spTree>
      <p:nvGrpSpPr>
        <p:cNvPr id="1" name=""/>
        <p:cNvGrpSpPr/>
        <p:nvPr/>
      </p:nvGrpSpPr>
      <p:grpSpPr>
        <a:xfrm>
          <a:off x="0" y="0"/>
          <a:ext cx="0" cy="0"/>
          <a:chOff x="0" y="0"/>
          <a:chExt cx="0" cy="0"/>
        </a:xfrm>
      </p:grpSpPr>
      <p:sp>
        <p:nvSpPr>
          <p:cNvPr id="8" name="Rectangle : avec coins arrondis en haut 7">
            <a:extLst>
              <a:ext uri="{FF2B5EF4-FFF2-40B4-BE49-F238E27FC236}">
                <a16:creationId xmlns:a16="http://schemas.microsoft.com/office/drawing/2014/main" id="{A2421562-4873-AA32-48AC-BEE03DBE8B89}"/>
              </a:ext>
            </a:extLst>
          </p:cNvPr>
          <p:cNvSpPr/>
          <p:nvPr userDrawn="1"/>
        </p:nvSpPr>
        <p:spPr>
          <a:xfrm>
            <a:off x="6311153" y="1222745"/>
            <a:ext cx="5042647"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avec coins arrondis en haut 8">
            <a:extLst>
              <a:ext uri="{FF2B5EF4-FFF2-40B4-BE49-F238E27FC236}">
                <a16:creationId xmlns:a16="http://schemas.microsoft.com/office/drawing/2014/main" id="{EB53B0F7-BA87-198E-048A-598446C72EA1}"/>
              </a:ext>
            </a:extLst>
          </p:cNvPr>
          <p:cNvSpPr/>
          <p:nvPr userDrawn="1"/>
        </p:nvSpPr>
        <p:spPr>
          <a:xfrm>
            <a:off x="838199" y="1222745"/>
            <a:ext cx="5042647"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a:stretch>
            <a:fillRect/>
          </a:stretch>
        </p:blipFill>
        <p:spPr>
          <a:xfrm>
            <a:off x="11577556" y="6362267"/>
            <a:ext cx="474844" cy="356133"/>
          </a:xfrm>
          <a:prstGeom prst="rect">
            <a:avLst/>
          </a:prstGeom>
        </p:spPr>
      </p:pic>
      <p:sp>
        <p:nvSpPr>
          <p:cNvPr id="3" name="Title 2">
            <a:extLst>
              <a:ext uri="{FF2B5EF4-FFF2-40B4-BE49-F238E27FC236}">
                <a16:creationId xmlns:a16="http://schemas.microsoft.com/office/drawing/2014/main" id="{EF408574-C683-1985-6632-7A59AB94C9D2}"/>
              </a:ext>
            </a:extLst>
          </p:cNvPr>
          <p:cNvSpPr>
            <a:spLocks noGrp="1"/>
          </p:cNvSpPr>
          <p:nvPr>
            <p:ph type="title" hasCustomPrompt="1"/>
          </p:nvPr>
        </p:nvSpPr>
        <p:spPr/>
        <p:txBody>
          <a:bodyPr/>
          <a:lstStyle>
            <a:lvl1pPr>
              <a:defRPr/>
            </a:lvl1pPr>
          </a:lstStyle>
          <a:p>
            <a:r>
              <a:rPr lang="en-US" dirty="0"/>
              <a:t>Title</a:t>
            </a:r>
            <a:endParaRPr lang="en-GB" dirty="0"/>
          </a:p>
        </p:txBody>
      </p:sp>
      <p:pic>
        <p:nvPicPr>
          <p:cNvPr id="2" name="Image 5">
            <a:extLst>
              <a:ext uri="{FF2B5EF4-FFF2-40B4-BE49-F238E27FC236}">
                <a16:creationId xmlns:a16="http://schemas.microsoft.com/office/drawing/2014/main" id="{9110A95F-7C10-1EBE-E254-51B73F31C29E}"/>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11" name="Content Placeholder 9">
            <a:extLst>
              <a:ext uri="{FF2B5EF4-FFF2-40B4-BE49-F238E27FC236}">
                <a16:creationId xmlns:a16="http://schemas.microsoft.com/office/drawing/2014/main" id="{B046564C-405C-D92E-9921-39F8C498F130}"/>
              </a:ext>
            </a:extLst>
          </p:cNvPr>
          <p:cNvSpPr>
            <a:spLocks noGrp="1"/>
          </p:cNvSpPr>
          <p:nvPr>
            <p:ph sz="quarter" idx="11"/>
          </p:nvPr>
        </p:nvSpPr>
        <p:spPr>
          <a:xfrm>
            <a:off x="1188589" y="1660178"/>
            <a:ext cx="4367260" cy="4507259"/>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
        <p:nvSpPr>
          <p:cNvPr id="12" name="Content Placeholder 9">
            <a:extLst>
              <a:ext uri="{FF2B5EF4-FFF2-40B4-BE49-F238E27FC236}">
                <a16:creationId xmlns:a16="http://schemas.microsoft.com/office/drawing/2014/main" id="{24F84300-D50C-CC9A-515D-1C7A50D2F460}"/>
              </a:ext>
            </a:extLst>
          </p:cNvPr>
          <p:cNvSpPr>
            <a:spLocks noGrp="1"/>
          </p:cNvSpPr>
          <p:nvPr>
            <p:ph sz="quarter" idx="12"/>
          </p:nvPr>
        </p:nvSpPr>
        <p:spPr>
          <a:xfrm>
            <a:off x="6636151" y="1660178"/>
            <a:ext cx="4367260" cy="4507259"/>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Tree>
    <p:extLst>
      <p:ext uri="{BB962C8B-B14F-4D97-AF65-F5344CB8AC3E}">
        <p14:creationId xmlns:p14="http://schemas.microsoft.com/office/powerpoint/2010/main" val="34220906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Green section two columns">
    <p:spTree>
      <p:nvGrpSpPr>
        <p:cNvPr id="1" name=""/>
        <p:cNvGrpSpPr/>
        <p:nvPr/>
      </p:nvGrpSpPr>
      <p:grpSpPr>
        <a:xfrm>
          <a:off x="0" y="0"/>
          <a:ext cx="0" cy="0"/>
          <a:chOff x="0" y="0"/>
          <a:chExt cx="0" cy="0"/>
        </a:xfrm>
      </p:grpSpPr>
      <p:sp>
        <p:nvSpPr>
          <p:cNvPr id="8" name="Rectangle : avec coins arrondis en haut 7">
            <a:extLst>
              <a:ext uri="{FF2B5EF4-FFF2-40B4-BE49-F238E27FC236}">
                <a16:creationId xmlns:a16="http://schemas.microsoft.com/office/drawing/2014/main" id="{A2421562-4873-AA32-48AC-BEE03DBE8B89}"/>
              </a:ext>
            </a:extLst>
          </p:cNvPr>
          <p:cNvSpPr/>
          <p:nvPr userDrawn="1"/>
        </p:nvSpPr>
        <p:spPr>
          <a:xfrm>
            <a:off x="6311153" y="1222745"/>
            <a:ext cx="5042647"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avec coins arrondis en haut 8">
            <a:extLst>
              <a:ext uri="{FF2B5EF4-FFF2-40B4-BE49-F238E27FC236}">
                <a16:creationId xmlns:a16="http://schemas.microsoft.com/office/drawing/2014/main" id="{EB53B0F7-BA87-198E-048A-598446C72EA1}"/>
              </a:ext>
            </a:extLst>
          </p:cNvPr>
          <p:cNvSpPr/>
          <p:nvPr userDrawn="1"/>
        </p:nvSpPr>
        <p:spPr>
          <a:xfrm>
            <a:off x="838199" y="1222745"/>
            <a:ext cx="5042647"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a:stretch>
            <a:fillRect/>
          </a:stretch>
        </p:blipFill>
        <p:spPr>
          <a:xfrm>
            <a:off x="11577556" y="6362267"/>
            <a:ext cx="474844" cy="356133"/>
          </a:xfrm>
          <a:prstGeom prst="rect">
            <a:avLst/>
          </a:prstGeom>
        </p:spPr>
      </p:pic>
      <p:sp>
        <p:nvSpPr>
          <p:cNvPr id="3" name="Title 2">
            <a:extLst>
              <a:ext uri="{FF2B5EF4-FFF2-40B4-BE49-F238E27FC236}">
                <a16:creationId xmlns:a16="http://schemas.microsoft.com/office/drawing/2014/main" id="{9DFDA38C-E54D-EE2E-3D3D-3473EB2C45CE}"/>
              </a:ext>
            </a:extLst>
          </p:cNvPr>
          <p:cNvSpPr>
            <a:spLocks noGrp="1"/>
          </p:cNvSpPr>
          <p:nvPr>
            <p:ph type="title" hasCustomPrompt="1"/>
          </p:nvPr>
        </p:nvSpPr>
        <p:spPr/>
        <p:txBody>
          <a:bodyPr/>
          <a:lstStyle>
            <a:lvl1pPr>
              <a:defRPr/>
            </a:lvl1pPr>
          </a:lstStyle>
          <a:p>
            <a:r>
              <a:rPr lang="en-US" dirty="0"/>
              <a:t>Title</a:t>
            </a:r>
            <a:endParaRPr lang="en-GB" dirty="0"/>
          </a:p>
        </p:txBody>
      </p:sp>
      <p:pic>
        <p:nvPicPr>
          <p:cNvPr id="2" name="Image 5">
            <a:extLst>
              <a:ext uri="{FF2B5EF4-FFF2-40B4-BE49-F238E27FC236}">
                <a16:creationId xmlns:a16="http://schemas.microsoft.com/office/drawing/2014/main" id="{F1162257-C28A-4867-07F4-ED60C0E7A95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7" name="Content Placeholder 9">
            <a:extLst>
              <a:ext uri="{FF2B5EF4-FFF2-40B4-BE49-F238E27FC236}">
                <a16:creationId xmlns:a16="http://schemas.microsoft.com/office/drawing/2014/main" id="{2D711CD7-613C-60AE-8C72-DA2437410907}"/>
              </a:ext>
            </a:extLst>
          </p:cNvPr>
          <p:cNvSpPr>
            <a:spLocks noGrp="1"/>
          </p:cNvSpPr>
          <p:nvPr>
            <p:ph sz="quarter" idx="11"/>
          </p:nvPr>
        </p:nvSpPr>
        <p:spPr>
          <a:xfrm>
            <a:off x="1188589" y="1660178"/>
            <a:ext cx="4367260" cy="4507259"/>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
        <p:nvSpPr>
          <p:cNvPr id="10" name="Content Placeholder 9">
            <a:extLst>
              <a:ext uri="{FF2B5EF4-FFF2-40B4-BE49-F238E27FC236}">
                <a16:creationId xmlns:a16="http://schemas.microsoft.com/office/drawing/2014/main" id="{0D732CC7-0FDE-D811-EDB1-AB646764A78E}"/>
              </a:ext>
            </a:extLst>
          </p:cNvPr>
          <p:cNvSpPr>
            <a:spLocks noGrp="1"/>
          </p:cNvSpPr>
          <p:nvPr>
            <p:ph sz="quarter" idx="12"/>
          </p:nvPr>
        </p:nvSpPr>
        <p:spPr>
          <a:xfrm>
            <a:off x="6636151" y="1660178"/>
            <a:ext cx="4367260" cy="4507259"/>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Tree>
    <p:extLst>
      <p:ext uri="{BB962C8B-B14F-4D97-AF65-F5344CB8AC3E}">
        <p14:creationId xmlns:p14="http://schemas.microsoft.com/office/powerpoint/2010/main" val="5627421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Blue section two columns">
    <p:spTree>
      <p:nvGrpSpPr>
        <p:cNvPr id="1" name=""/>
        <p:cNvGrpSpPr/>
        <p:nvPr/>
      </p:nvGrpSpPr>
      <p:grpSpPr>
        <a:xfrm>
          <a:off x="0" y="0"/>
          <a:ext cx="0" cy="0"/>
          <a:chOff x="0" y="0"/>
          <a:chExt cx="0" cy="0"/>
        </a:xfrm>
      </p:grpSpPr>
      <p:sp>
        <p:nvSpPr>
          <p:cNvPr id="8" name="Rectangle : avec coins arrondis en haut 7">
            <a:extLst>
              <a:ext uri="{FF2B5EF4-FFF2-40B4-BE49-F238E27FC236}">
                <a16:creationId xmlns:a16="http://schemas.microsoft.com/office/drawing/2014/main" id="{A2421562-4873-AA32-48AC-BEE03DBE8B89}"/>
              </a:ext>
            </a:extLst>
          </p:cNvPr>
          <p:cNvSpPr/>
          <p:nvPr userDrawn="1"/>
        </p:nvSpPr>
        <p:spPr>
          <a:xfrm>
            <a:off x="6311153" y="1222745"/>
            <a:ext cx="5042647"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avec coins arrondis en haut 8">
            <a:extLst>
              <a:ext uri="{FF2B5EF4-FFF2-40B4-BE49-F238E27FC236}">
                <a16:creationId xmlns:a16="http://schemas.microsoft.com/office/drawing/2014/main" id="{EB53B0F7-BA87-198E-048A-598446C72EA1}"/>
              </a:ext>
            </a:extLst>
          </p:cNvPr>
          <p:cNvSpPr/>
          <p:nvPr userDrawn="1"/>
        </p:nvSpPr>
        <p:spPr>
          <a:xfrm>
            <a:off x="838199" y="1222745"/>
            <a:ext cx="5042647" cy="5635255"/>
          </a:xfrm>
          <a:prstGeom prst="round2SameRect">
            <a:avLst>
              <a:gd name="adj1" fmla="val 573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a:stretch>
            <a:fillRect/>
          </a:stretch>
        </p:blipFill>
        <p:spPr>
          <a:xfrm>
            <a:off x="11577556" y="6362267"/>
            <a:ext cx="474844" cy="356133"/>
          </a:xfrm>
          <a:prstGeom prst="rect">
            <a:avLst/>
          </a:prstGeom>
        </p:spPr>
      </p:pic>
      <p:sp>
        <p:nvSpPr>
          <p:cNvPr id="3" name="Title 2">
            <a:extLst>
              <a:ext uri="{FF2B5EF4-FFF2-40B4-BE49-F238E27FC236}">
                <a16:creationId xmlns:a16="http://schemas.microsoft.com/office/drawing/2014/main" id="{C20E56CA-9C63-7C92-E3C4-6C836C2F2926}"/>
              </a:ext>
            </a:extLst>
          </p:cNvPr>
          <p:cNvSpPr>
            <a:spLocks noGrp="1"/>
          </p:cNvSpPr>
          <p:nvPr>
            <p:ph type="title" hasCustomPrompt="1"/>
          </p:nvPr>
        </p:nvSpPr>
        <p:spPr/>
        <p:txBody>
          <a:bodyPr/>
          <a:lstStyle>
            <a:lvl1pPr>
              <a:defRPr/>
            </a:lvl1pPr>
          </a:lstStyle>
          <a:p>
            <a:r>
              <a:rPr lang="en-US" dirty="0"/>
              <a:t>Title</a:t>
            </a:r>
            <a:endParaRPr lang="en-GB" dirty="0"/>
          </a:p>
        </p:txBody>
      </p:sp>
      <p:pic>
        <p:nvPicPr>
          <p:cNvPr id="2" name="Image 5">
            <a:extLst>
              <a:ext uri="{FF2B5EF4-FFF2-40B4-BE49-F238E27FC236}">
                <a16:creationId xmlns:a16="http://schemas.microsoft.com/office/drawing/2014/main" id="{B61C4734-C773-C156-A090-61CE06CB75F5}"/>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7" name="Content Placeholder 9">
            <a:extLst>
              <a:ext uri="{FF2B5EF4-FFF2-40B4-BE49-F238E27FC236}">
                <a16:creationId xmlns:a16="http://schemas.microsoft.com/office/drawing/2014/main" id="{820FF58A-BBC7-12B7-1C2F-482012CE486B}"/>
              </a:ext>
            </a:extLst>
          </p:cNvPr>
          <p:cNvSpPr>
            <a:spLocks noGrp="1"/>
          </p:cNvSpPr>
          <p:nvPr>
            <p:ph sz="quarter" idx="11"/>
          </p:nvPr>
        </p:nvSpPr>
        <p:spPr>
          <a:xfrm>
            <a:off x="1188589" y="1660178"/>
            <a:ext cx="4367260" cy="4507259"/>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
        <p:nvSpPr>
          <p:cNvPr id="10" name="Content Placeholder 9">
            <a:extLst>
              <a:ext uri="{FF2B5EF4-FFF2-40B4-BE49-F238E27FC236}">
                <a16:creationId xmlns:a16="http://schemas.microsoft.com/office/drawing/2014/main" id="{6C42C692-4841-FFF1-E1C0-1752D1F56676}"/>
              </a:ext>
            </a:extLst>
          </p:cNvPr>
          <p:cNvSpPr>
            <a:spLocks noGrp="1"/>
          </p:cNvSpPr>
          <p:nvPr>
            <p:ph sz="quarter" idx="12"/>
          </p:nvPr>
        </p:nvSpPr>
        <p:spPr>
          <a:xfrm>
            <a:off x="6636151" y="1660178"/>
            <a:ext cx="4367260" cy="4507259"/>
          </a:xfrm>
        </p:spPr>
        <p:txBody>
          <a:bodyPr/>
          <a:lstStyle>
            <a:lvl2pPr marL="358775" indent="-358775">
              <a:spcBef>
                <a:spcPts val="1000"/>
              </a:spcBef>
              <a:buFontTx/>
              <a:buBlip>
                <a:blip r:embed="rId5"/>
              </a:buBlip>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762000" indent="-374650">
              <a:buFontTx/>
              <a:buBlip>
                <a:blip r:embed="rId5"/>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stStyle>
          <a:p>
            <a:pPr lvl="0"/>
            <a:r>
              <a:rPr lang="en-GB" dirty="0"/>
              <a:t>Click to edit Master text styles</a:t>
            </a:r>
          </a:p>
          <a:p>
            <a:pPr marL="358775" lvl="1" indent="-358775" algn="l" defTabSz="914400" rtl="0" eaLnBrk="1" latinLnBrk="0" hangingPunct="1">
              <a:lnSpc>
                <a:spcPct val="90000"/>
              </a:lnSpc>
              <a:spcBef>
                <a:spcPts val="1000"/>
              </a:spcBef>
              <a:buSzPct val="70000"/>
              <a:buFontTx/>
              <a:buBlip>
                <a:blip r:embed="rId6"/>
              </a:buBlip>
              <a:tabLst/>
            </a:pPr>
            <a:r>
              <a:rPr lang="en-GB" dirty="0"/>
              <a:t>Second level</a:t>
            </a:r>
          </a:p>
          <a:p>
            <a:pPr marL="714375" lvl="2" indent="-357188" algn="l" defTabSz="914400" rtl="0" eaLnBrk="1" latinLnBrk="0" hangingPunct="1">
              <a:lnSpc>
                <a:spcPct val="90000"/>
              </a:lnSpc>
              <a:spcBef>
                <a:spcPts val="1000"/>
              </a:spcBef>
              <a:buSzPct val="70000"/>
              <a:buFontTx/>
              <a:buBlip>
                <a:blip r:embed="rId6"/>
              </a:buBlip>
              <a:tabLst/>
            </a:pPr>
            <a:r>
              <a:rPr lang="en-GB" dirty="0"/>
              <a:t>Third level</a:t>
            </a:r>
          </a:p>
        </p:txBody>
      </p:sp>
    </p:spTree>
    <p:extLst>
      <p:ext uri="{BB962C8B-B14F-4D97-AF65-F5344CB8AC3E}">
        <p14:creationId xmlns:p14="http://schemas.microsoft.com/office/powerpoint/2010/main" val="34609264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ed section key messag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8" name="Rectangle : coins arrondis 7">
            <a:extLst>
              <a:ext uri="{FF2B5EF4-FFF2-40B4-BE49-F238E27FC236}">
                <a16:creationId xmlns:a16="http://schemas.microsoft.com/office/drawing/2014/main" id="{DF1A6571-E23B-5A9D-0558-093D4921C6CA}"/>
              </a:ext>
            </a:extLst>
          </p:cNvPr>
          <p:cNvSpPr/>
          <p:nvPr userDrawn="1"/>
        </p:nvSpPr>
        <p:spPr>
          <a:xfrm>
            <a:off x="1182370" y="1425643"/>
            <a:ext cx="9827260" cy="4765199"/>
          </a:xfrm>
          <a:prstGeom prst="roundRect">
            <a:avLst>
              <a:gd name="adj" fmla="val 544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pic>
        <p:nvPicPr>
          <p:cNvPr id="3" name="Image 2">
            <a:extLst>
              <a:ext uri="{FF2B5EF4-FFF2-40B4-BE49-F238E27FC236}">
                <a16:creationId xmlns:a16="http://schemas.microsoft.com/office/drawing/2014/main" id="{1B6083AA-D0FC-9F66-C26A-720F1CB281E7}"/>
              </a:ext>
            </a:extLst>
          </p:cNvPr>
          <p:cNvPicPr>
            <a:picLocks noChangeAspect="1"/>
          </p:cNvPicPr>
          <p:nvPr userDrawn="1"/>
        </p:nvPicPr>
        <p:blipFill>
          <a:blip r:embed="rId3"/>
          <a:stretch>
            <a:fillRect/>
          </a:stretch>
        </p:blipFill>
        <p:spPr>
          <a:xfrm>
            <a:off x="202295" y="201600"/>
            <a:ext cx="514292" cy="506729"/>
          </a:xfrm>
          <a:prstGeom prst="rect">
            <a:avLst/>
          </a:prstGeom>
        </p:spPr>
      </p:pic>
      <p:sp>
        <p:nvSpPr>
          <p:cNvPr id="12" name="Espace réservé du texte 11">
            <a:extLst>
              <a:ext uri="{FF2B5EF4-FFF2-40B4-BE49-F238E27FC236}">
                <a16:creationId xmlns:a16="http://schemas.microsoft.com/office/drawing/2014/main" id="{5FDEB2E9-2DE2-3933-9A0B-238CB6D2E10C}"/>
              </a:ext>
            </a:extLst>
          </p:cNvPr>
          <p:cNvSpPr>
            <a:spLocks noGrp="1"/>
          </p:cNvSpPr>
          <p:nvPr>
            <p:ph type="body" sz="quarter" idx="10" hasCustomPrompt="1"/>
          </p:nvPr>
        </p:nvSpPr>
        <p:spPr>
          <a:xfrm>
            <a:off x="2428118" y="2308068"/>
            <a:ext cx="7203188" cy="3224213"/>
          </a:xfrm>
          <a:prstGeom prst="rect">
            <a:avLst/>
          </a:prstGeom>
        </p:spPr>
        <p:txBody>
          <a:bodyPr anchor="ctr">
            <a:normAutofit/>
          </a:bodyPr>
          <a:lstStyle>
            <a:lvl1pPr marL="0" indent="0" algn="ctr">
              <a:buFont typeface="Arial" panose="020B0604020202020204" pitchFamily="34" charset="0"/>
              <a:buNone/>
              <a:defRPr sz="2800" b="0" i="0">
                <a:solidFill>
                  <a:schemeClr val="bg1"/>
                </a:solidFill>
                <a:latin typeface="+mn-lt"/>
                <a:cs typeface="Gill Sans Light" panose="020B0302020104020203" pitchFamily="34" charset="-79"/>
              </a:defRPr>
            </a:lvl1pPr>
            <a:lvl2pPr algn="ctr">
              <a:defRPr sz="2800">
                <a:solidFill>
                  <a:schemeClr val="bg1"/>
                </a:solidFill>
              </a:defRPr>
            </a:lvl2pPr>
            <a:lvl3pPr algn="ctr">
              <a:defRPr sz="2800">
                <a:solidFill>
                  <a:schemeClr val="bg1"/>
                </a:solidFill>
              </a:defRPr>
            </a:lvl3pPr>
            <a:lvl4pPr algn="ctr">
              <a:defRPr sz="2800">
                <a:solidFill>
                  <a:schemeClr val="bg1"/>
                </a:solidFill>
              </a:defRPr>
            </a:lvl4pPr>
            <a:lvl5pPr algn="ctr">
              <a:defRPr sz="2800">
                <a:solidFill>
                  <a:schemeClr val="bg1"/>
                </a:solidFill>
              </a:defRPr>
            </a:lvl5pPr>
          </a:lstStyle>
          <a:p>
            <a:pPr lvl="0"/>
            <a:r>
              <a:rPr lang="en-GB" noProof="0"/>
              <a:t>Text</a:t>
            </a:r>
          </a:p>
        </p:txBody>
      </p:sp>
      <p:sp>
        <p:nvSpPr>
          <p:cNvPr id="2" name="Title 1">
            <a:extLst>
              <a:ext uri="{FF2B5EF4-FFF2-40B4-BE49-F238E27FC236}">
                <a16:creationId xmlns:a16="http://schemas.microsoft.com/office/drawing/2014/main" id="{29E6EDCA-745B-8829-5AD1-A11B03FE14F1}"/>
              </a:ext>
            </a:extLst>
          </p:cNvPr>
          <p:cNvSpPr>
            <a:spLocks noGrp="1"/>
          </p:cNvSpPr>
          <p:nvPr>
            <p:ph type="title" hasCustomPrompt="1"/>
          </p:nvPr>
        </p:nvSpPr>
        <p:spPr/>
        <p:txBody>
          <a:bodyPr/>
          <a:lstStyle/>
          <a:p>
            <a:r>
              <a:rPr lang="en-GB" dirty="0"/>
              <a:t>Title</a:t>
            </a:r>
            <a:endParaRPr lang="en-US" dirty="0"/>
          </a:p>
        </p:txBody>
      </p:sp>
    </p:spTree>
    <p:extLst>
      <p:ext uri="{BB962C8B-B14F-4D97-AF65-F5344CB8AC3E}">
        <p14:creationId xmlns:p14="http://schemas.microsoft.com/office/powerpoint/2010/main" val="2071825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nk section key messag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a:stretch>
            <a:fillRect/>
          </a:stretch>
        </p:blipFill>
        <p:spPr>
          <a:xfrm>
            <a:off x="11577556" y="6362267"/>
            <a:ext cx="474844" cy="356133"/>
          </a:xfrm>
          <a:prstGeom prst="rect">
            <a:avLst/>
          </a:prstGeom>
        </p:spPr>
      </p:pic>
      <p:sp>
        <p:nvSpPr>
          <p:cNvPr id="5" name="Title 4">
            <a:extLst>
              <a:ext uri="{FF2B5EF4-FFF2-40B4-BE49-F238E27FC236}">
                <a16:creationId xmlns:a16="http://schemas.microsoft.com/office/drawing/2014/main" id="{97CB0CE7-DE33-88EE-3423-A4C2C7690266}"/>
              </a:ext>
            </a:extLst>
          </p:cNvPr>
          <p:cNvSpPr>
            <a:spLocks noGrp="1"/>
          </p:cNvSpPr>
          <p:nvPr>
            <p:ph type="title" hasCustomPrompt="1"/>
          </p:nvPr>
        </p:nvSpPr>
        <p:spPr/>
        <p:txBody>
          <a:bodyPr/>
          <a:lstStyle>
            <a:lvl1pPr>
              <a:defRPr/>
            </a:lvl1pPr>
          </a:lstStyle>
          <a:p>
            <a:r>
              <a:rPr lang="en-US" dirty="0"/>
              <a:t>Title</a:t>
            </a:r>
            <a:endParaRPr lang="en-GB" dirty="0"/>
          </a:p>
        </p:txBody>
      </p:sp>
      <p:pic>
        <p:nvPicPr>
          <p:cNvPr id="2" name="Image 5">
            <a:extLst>
              <a:ext uri="{FF2B5EF4-FFF2-40B4-BE49-F238E27FC236}">
                <a16:creationId xmlns:a16="http://schemas.microsoft.com/office/drawing/2014/main" id="{C39D1BED-4DD7-EE8D-19B6-DD064B0A9D2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206076" y="201600"/>
            <a:ext cx="506729" cy="506729"/>
          </a:xfrm>
          <a:prstGeom prst="rect">
            <a:avLst/>
          </a:prstGeom>
        </p:spPr>
      </p:pic>
      <p:sp>
        <p:nvSpPr>
          <p:cNvPr id="3" name="Rectangle : coins arrondis 7">
            <a:extLst>
              <a:ext uri="{FF2B5EF4-FFF2-40B4-BE49-F238E27FC236}">
                <a16:creationId xmlns:a16="http://schemas.microsoft.com/office/drawing/2014/main" id="{C024A53D-C380-52AE-2506-8FECF914876A}"/>
              </a:ext>
            </a:extLst>
          </p:cNvPr>
          <p:cNvSpPr/>
          <p:nvPr userDrawn="1"/>
        </p:nvSpPr>
        <p:spPr>
          <a:xfrm>
            <a:off x="1182370" y="1425643"/>
            <a:ext cx="9827260" cy="4765199"/>
          </a:xfrm>
          <a:prstGeom prst="roundRect">
            <a:avLst>
              <a:gd name="adj" fmla="val 54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sp>
        <p:nvSpPr>
          <p:cNvPr id="6" name="Espace réservé du texte 11">
            <a:extLst>
              <a:ext uri="{FF2B5EF4-FFF2-40B4-BE49-F238E27FC236}">
                <a16:creationId xmlns:a16="http://schemas.microsoft.com/office/drawing/2014/main" id="{F1FC30D3-09BA-9EBC-E24F-AA6E2EAB3625}"/>
              </a:ext>
            </a:extLst>
          </p:cNvPr>
          <p:cNvSpPr>
            <a:spLocks noGrp="1"/>
          </p:cNvSpPr>
          <p:nvPr>
            <p:ph type="body" sz="quarter" idx="10" hasCustomPrompt="1"/>
          </p:nvPr>
        </p:nvSpPr>
        <p:spPr>
          <a:xfrm>
            <a:off x="2494406" y="2196136"/>
            <a:ext cx="7203188" cy="3224213"/>
          </a:xfrm>
          <a:prstGeom prst="rect">
            <a:avLst/>
          </a:prstGeom>
        </p:spPr>
        <p:txBody>
          <a:bodyPr anchor="ctr">
            <a:normAutofit/>
          </a:bodyPr>
          <a:lstStyle>
            <a:lvl1pPr marL="0" indent="0" algn="ctr">
              <a:buFont typeface="Arial" panose="020B0604020202020204" pitchFamily="34" charset="0"/>
              <a:buNone/>
              <a:defRPr sz="2800" b="0" i="0">
                <a:solidFill>
                  <a:sysClr val="windowText" lastClr="000000"/>
                </a:solidFill>
                <a:latin typeface="+mn-lt"/>
                <a:cs typeface="Gill Sans Light" panose="020B0302020104020203" pitchFamily="34" charset="-79"/>
              </a:defRPr>
            </a:lvl1pPr>
            <a:lvl2pPr algn="ctr">
              <a:defRPr sz="2800">
                <a:solidFill>
                  <a:schemeClr val="bg1"/>
                </a:solidFill>
              </a:defRPr>
            </a:lvl2pPr>
            <a:lvl3pPr algn="ctr">
              <a:defRPr sz="2800">
                <a:solidFill>
                  <a:schemeClr val="bg1"/>
                </a:solidFill>
              </a:defRPr>
            </a:lvl3pPr>
            <a:lvl4pPr algn="ctr">
              <a:defRPr sz="2800">
                <a:solidFill>
                  <a:schemeClr val="bg1"/>
                </a:solidFill>
              </a:defRPr>
            </a:lvl4pPr>
            <a:lvl5pPr algn="ctr">
              <a:defRPr sz="2800">
                <a:solidFill>
                  <a:schemeClr val="bg1"/>
                </a:solidFill>
              </a:defRPr>
            </a:lvl5pPr>
          </a:lstStyle>
          <a:p>
            <a:pPr lvl="0"/>
            <a:r>
              <a:rPr lang="en-GB" noProof="0" dirty="0"/>
              <a:t>Text</a:t>
            </a:r>
          </a:p>
        </p:txBody>
      </p:sp>
    </p:spTree>
    <p:extLst>
      <p:ext uri="{BB962C8B-B14F-4D97-AF65-F5344CB8AC3E}">
        <p14:creationId xmlns:p14="http://schemas.microsoft.com/office/powerpoint/2010/main" val="39002916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rey section key messag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8" name="Rectangle : coins arrondis 7">
            <a:extLst>
              <a:ext uri="{FF2B5EF4-FFF2-40B4-BE49-F238E27FC236}">
                <a16:creationId xmlns:a16="http://schemas.microsoft.com/office/drawing/2014/main" id="{DF1A6571-E23B-5A9D-0558-093D4921C6CA}"/>
              </a:ext>
            </a:extLst>
          </p:cNvPr>
          <p:cNvSpPr/>
          <p:nvPr userDrawn="1"/>
        </p:nvSpPr>
        <p:spPr>
          <a:xfrm>
            <a:off x="1182370" y="1425643"/>
            <a:ext cx="9827260" cy="4765199"/>
          </a:xfrm>
          <a:prstGeom prst="roundRect">
            <a:avLst>
              <a:gd name="adj" fmla="val 54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sp>
        <p:nvSpPr>
          <p:cNvPr id="12" name="Espace réservé du texte 11">
            <a:extLst>
              <a:ext uri="{FF2B5EF4-FFF2-40B4-BE49-F238E27FC236}">
                <a16:creationId xmlns:a16="http://schemas.microsoft.com/office/drawing/2014/main" id="{5FDEB2E9-2DE2-3933-9A0B-238CB6D2E10C}"/>
              </a:ext>
            </a:extLst>
          </p:cNvPr>
          <p:cNvSpPr>
            <a:spLocks noGrp="1"/>
          </p:cNvSpPr>
          <p:nvPr>
            <p:ph type="body" sz="quarter" idx="10" hasCustomPrompt="1"/>
          </p:nvPr>
        </p:nvSpPr>
        <p:spPr>
          <a:xfrm>
            <a:off x="2428118" y="2308068"/>
            <a:ext cx="7203188" cy="3224213"/>
          </a:xfrm>
          <a:prstGeom prst="rect">
            <a:avLst/>
          </a:prstGeom>
        </p:spPr>
        <p:txBody>
          <a:bodyPr anchor="ctr">
            <a:normAutofit/>
          </a:bodyPr>
          <a:lstStyle>
            <a:lvl1pPr marL="0" indent="0" algn="ctr">
              <a:buFont typeface="Arial" panose="020B0604020202020204" pitchFamily="34" charset="0"/>
              <a:buNone/>
              <a:defRPr sz="2800" b="0" i="0">
                <a:solidFill>
                  <a:schemeClr val="bg1"/>
                </a:solidFill>
                <a:latin typeface="+mn-lt"/>
                <a:cs typeface="Gill Sans Light" panose="020B0302020104020203" pitchFamily="34" charset="-79"/>
              </a:defRPr>
            </a:lvl1pPr>
            <a:lvl2pPr algn="ctr">
              <a:defRPr sz="2800">
                <a:solidFill>
                  <a:schemeClr val="bg1"/>
                </a:solidFill>
              </a:defRPr>
            </a:lvl2pPr>
            <a:lvl3pPr algn="ctr">
              <a:defRPr sz="2800">
                <a:solidFill>
                  <a:schemeClr val="bg1"/>
                </a:solidFill>
              </a:defRPr>
            </a:lvl3pPr>
            <a:lvl4pPr algn="ctr">
              <a:defRPr sz="2800">
                <a:solidFill>
                  <a:schemeClr val="bg1"/>
                </a:solidFill>
              </a:defRPr>
            </a:lvl4pPr>
            <a:lvl5pPr algn="ctr">
              <a:defRPr sz="2800">
                <a:solidFill>
                  <a:schemeClr val="bg1"/>
                </a:solidFill>
              </a:defRPr>
            </a:lvl5pPr>
          </a:lstStyle>
          <a:p>
            <a:pPr lvl="0"/>
            <a:r>
              <a:rPr lang="en-GB" noProof="0"/>
              <a:t>Text</a:t>
            </a:r>
          </a:p>
        </p:txBody>
      </p:sp>
      <p:pic>
        <p:nvPicPr>
          <p:cNvPr id="5" name="Image 6">
            <a:extLst>
              <a:ext uri="{FF2B5EF4-FFF2-40B4-BE49-F238E27FC236}">
                <a16:creationId xmlns:a16="http://schemas.microsoft.com/office/drawing/2014/main" id="{E52BFDE3-65C6-2516-9801-08DE82B1FA67}"/>
              </a:ext>
            </a:extLst>
          </p:cNvPr>
          <p:cNvPicPr>
            <a:picLocks noChangeAspect="1"/>
          </p:cNvPicPr>
          <p:nvPr userDrawn="1"/>
        </p:nvPicPr>
        <p:blipFill>
          <a:blip r:embed="rId3"/>
          <a:stretch>
            <a:fillRect/>
          </a:stretch>
        </p:blipFill>
        <p:spPr>
          <a:xfrm>
            <a:off x="202295" y="201600"/>
            <a:ext cx="514292" cy="506729"/>
          </a:xfrm>
          <a:prstGeom prst="rect">
            <a:avLst/>
          </a:prstGeom>
        </p:spPr>
      </p:pic>
      <p:sp>
        <p:nvSpPr>
          <p:cNvPr id="2" name="Title 1">
            <a:extLst>
              <a:ext uri="{FF2B5EF4-FFF2-40B4-BE49-F238E27FC236}">
                <a16:creationId xmlns:a16="http://schemas.microsoft.com/office/drawing/2014/main" id="{BE85C4DD-5280-6381-0242-CE01F22BA25F}"/>
              </a:ext>
            </a:extLst>
          </p:cNvPr>
          <p:cNvSpPr>
            <a:spLocks noGrp="1"/>
          </p:cNvSpPr>
          <p:nvPr>
            <p:ph type="title" hasCustomPrompt="1"/>
          </p:nvPr>
        </p:nvSpPr>
        <p:spPr/>
        <p:txBody>
          <a:bodyPr/>
          <a:lstStyle/>
          <a:p>
            <a:r>
              <a:rPr lang="en-GB" dirty="0"/>
              <a:t>Title</a:t>
            </a:r>
            <a:endParaRPr lang="en-US" dirty="0"/>
          </a:p>
        </p:txBody>
      </p:sp>
    </p:spTree>
    <p:extLst>
      <p:ext uri="{BB962C8B-B14F-4D97-AF65-F5344CB8AC3E}">
        <p14:creationId xmlns:p14="http://schemas.microsoft.com/office/powerpoint/2010/main" val="2157954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een section key messag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8" name="Rectangle : coins arrondis 7">
            <a:extLst>
              <a:ext uri="{FF2B5EF4-FFF2-40B4-BE49-F238E27FC236}">
                <a16:creationId xmlns:a16="http://schemas.microsoft.com/office/drawing/2014/main" id="{DF1A6571-E23B-5A9D-0558-093D4921C6CA}"/>
              </a:ext>
            </a:extLst>
          </p:cNvPr>
          <p:cNvSpPr/>
          <p:nvPr userDrawn="1"/>
        </p:nvSpPr>
        <p:spPr>
          <a:xfrm>
            <a:off x="1182370" y="1425643"/>
            <a:ext cx="9827260" cy="4765199"/>
          </a:xfrm>
          <a:prstGeom prst="roundRect">
            <a:avLst>
              <a:gd name="adj" fmla="val 54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sp>
        <p:nvSpPr>
          <p:cNvPr id="12" name="Espace réservé du texte 11">
            <a:extLst>
              <a:ext uri="{FF2B5EF4-FFF2-40B4-BE49-F238E27FC236}">
                <a16:creationId xmlns:a16="http://schemas.microsoft.com/office/drawing/2014/main" id="{5FDEB2E9-2DE2-3933-9A0B-238CB6D2E10C}"/>
              </a:ext>
            </a:extLst>
          </p:cNvPr>
          <p:cNvSpPr>
            <a:spLocks noGrp="1"/>
          </p:cNvSpPr>
          <p:nvPr>
            <p:ph type="body" sz="quarter" idx="10" hasCustomPrompt="1"/>
          </p:nvPr>
        </p:nvSpPr>
        <p:spPr>
          <a:xfrm>
            <a:off x="2428118" y="2308068"/>
            <a:ext cx="7203188" cy="3224213"/>
          </a:xfrm>
          <a:prstGeom prst="rect">
            <a:avLst/>
          </a:prstGeom>
        </p:spPr>
        <p:txBody>
          <a:bodyPr anchor="ctr">
            <a:normAutofit/>
          </a:bodyPr>
          <a:lstStyle>
            <a:lvl1pPr marL="0" indent="0" algn="ctr">
              <a:buFont typeface="Arial" panose="020B0604020202020204" pitchFamily="34" charset="0"/>
              <a:buNone/>
              <a:defRPr sz="2800" b="0" i="0">
                <a:solidFill>
                  <a:schemeClr val="bg1"/>
                </a:solidFill>
                <a:latin typeface="+mn-lt"/>
                <a:cs typeface="Gill Sans Light" panose="020B0302020104020203" pitchFamily="34" charset="-79"/>
              </a:defRPr>
            </a:lvl1pPr>
            <a:lvl2pPr algn="ctr">
              <a:defRPr sz="2800">
                <a:solidFill>
                  <a:schemeClr val="bg1"/>
                </a:solidFill>
              </a:defRPr>
            </a:lvl2pPr>
            <a:lvl3pPr algn="ctr">
              <a:defRPr sz="2800">
                <a:solidFill>
                  <a:schemeClr val="bg1"/>
                </a:solidFill>
              </a:defRPr>
            </a:lvl3pPr>
            <a:lvl4pPr algn="ctr">
              <a:defRPr sz="2800">
                <a:solidFill>
                  <a:schemeClr val="bg1"/>
                </a:solidFill>
              </a:defRPr>
            </a:lvl4pPr>
            <a:lvl5pPr algn="ctr">
              <a:defRPr sz="2800">
                <a:solidFill>
                  <a:schemeClr val="bg1"/>
                </a:solidFill>
              </a:defRPr>
            </a:lvl5pPr>
          </a:lstStyle>
          <a:p>
            <a:pPr lvl="0"/>
            <a:r>
              <a:rPr lang="en-GB" noProof="0"/>
              <a:t>Text</a:t>
            </a:r>
          </a:p>
        </p:txBody>
      </p:sp>
      <p:pic>
        <p:nvPicPr>
          <p:cNvPr id="3" name="Image 4">
            <a:extLst>
              <a:ext uri="{FF2B5EF4-FFF2-40B4-BE49-F238E27FC236}">
                <a16:creationId xmlns:a16="http://schemas.microsoft.com/office/drawing/2014/main" id="{7C1E8E5C-3149-CFAB-E714-FEC68CD2CD7C}"/>
              </a:ext>
            </a:extLst>
          </p:cNvPr>
          <p:cNvPicPr>
            <a:picLocks noChangeAspect="1"/>
          </p:cNvPicPr>
          <p:nvPr userDrawn="1"/>
        </p:nvPicPr>
        <p:blipFill>
          <a:blip r:embed="rId3"/>
          <a:stretch>
            <a:fillRect/>
          </a:stretch>
        </p:blipFill>
        <p:spPr>
          <a:xfrm>
            <a:off x="202295" y="201600"/>
            <a:ext cx="514292" cy="506729"/>
          </a:xfrm>
          <a:prstGeom prst="rect">
            <a:avLst/>
          </a:prstGeom>
        </p:spPr>
      </p:pic>
      <p:sp>
        <p:nvSpPr>
          <p:cNvPr id="2" name="Title 1">
            <a:extLst>
              <a:ext uri="{FF2B5EF4-FFF2-40B4-BE49-F238E27FC236}">
                <a16:creationId xmlns:a16="http://schemas.microsoft.com/office/drawing/2014/main" id="{AD558C21-10BC-317A-A65D-2A6A57ACBF9F}"/>
              </a:ext>
            </a:extLst>
          </p:cNvPr>
          <p:cNvSpPr>
            <a:spLocks noGrp="1"/>
          </p:cNvSpPr>
          <p:nvPr>
            <p:ph type="title" hasCustomPrompt="1"/>
          </p:nvPr>
        </p:nvSpPr>
        <p:spPr/>
        <p:txBody>
          <a:bodyPr/>
          <a:lstStyle/>
          <a:p>
            <a:r>
              <a:rPr lang="en-GB" dirty="0"/>
              <a:t>Title</a:t>
            </a:r>
            <a:endParaRPr lang="en-US" dirty="0"/>
          </a:p>
        </p:txBody>
      </p:sp>
    </p:spTree>
    <p:extLst>
      <p:ext uri="{BB962C8B-B14F-4D97-AF65-F5344CB8AC3E}">
        <p14:creationId xmlns:p14="http://schemas.microsoft.com/office/powerpoint/2010/main" val="14760160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ue section key messag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9935361-3835-30E7-CA0B-A30C6AA290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7556" y="6362267"/>
            <a:ext cx="474844" cy="356133"/>
          </a:xfrm>
          <a:prstGeom prst="rect">
            <a:avLst/>
          </a:prstGeom>
        </p:spPr>
      </p:pic>
      <p:sp>
        <p:nvSpPr>
          <p:cNvPr id="8" name="Rectangle : coins arrondis 7">
            <a:extLst>
              <a:ext uri="{FF2B5EF4-FFF2-40B4-BE49-F238E27FC236}">
                <a16:creationId xmlns:a16="http://schemas.microsoft.com/office/drawing/2014/main" id="{DF1A6571-E23B-5A9D-0558-093D4921C6CA}"/>
              </a:ext>
            </a:extLst>
          </p:cNvPr>
          <p:cNvSpPr/>
          <p:nvPr userDrawn="1"/>
        </p:nvSpPr>
        <p:spPr>
          <a:xfrm>
            <a:off x="1182370" y="1425643"/>
            <a:ext cx="9827260" cy="4765199"/>
          </a:xfrm>
          <a:prstGeom prst="roundRect">
            <a:avLst>
              <a:gd name="adj" fmla="val 54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solidFill>
            </a:endParaRPr>
          </a:p>
        </p:txBody>
      </p:sp>
      <p:sp>
        <p:nvSpPr>
          <p:cNvPr id="12" name="Espace réservé du texte 11">
            <a:extLst>
              <a:ext uri="{FF2B5EF4-FFF2-40B4-BE49-F238E27FC236}">
                <a16:creationId xmlns:a16="http://schemas.microsoft.com/office/drawing/2014/main" id="{5FDEB2E9-2DE2-3933-9A0B-238CB6D2E10C}"/>
              </a:ext>
            </a:extLst>
          </p:cNvPr>
          <p:cNvSpPr>
            <a:spLocks noGrp="1"/>
          </p:cNvSpPr>
          <p:nvPr>
            <p:ph type="body" sz="quarter" idx="10" hasCustomPrompt="1"/>
          </p:nvPr>
        </p:nvSpPr>
        <p:spPr>
          <a:xfrm>
            <a:off x="2428118" y="2308068"/>
            <a:ext cx="7203188" cy="3224213"/>
          </a:xfrm>
          <a:prstGeom prst="rect">
            <a:avLst/>
          </a:prstGeom>
        </p:spPr>
        <p:txBody>
          <a:bodyPr anchor="ctr">
            <a:normAutofit/>
          </a:bodyPr>
          <a:lstStyle>
            <a:lvl1pPr marL="0" indent="0" algn="ctr">
              <a:buFont typeface="Arial" panose="020B0604020202020204" pitchFamily="34" charset="0"/>
              <a:buNone/>
              <a:defRPr sz="2800" b="0" i="0">
                <a:solidFill>
                  <a:schemeClr val="bg1"/>
                </a:solidFill>
                <a:latin typeface="+mn-lt"/>
                <a:cs typeface="Gill Sans Light" panose="020B0302020104020203" pitchFamily="34" charset="-79"/>
              </a:defRPr>
            </a:lvl1pPr>
            <a:lvl2pPr algn="ctr">
              <a:defRPr sz="2800">
                <a:solidFill>
                  <a:schemeClr val="bg1"/>
                </a:solidFill>
              </a:defRPr>
            </a:lvl2pPr>
            <a:lvl3pPr algn="ctr">
              <a:defRPr sz="2800">
                <a:solidFill>
                  <a:schemeClr val="bg1"/>
                </a:solidFill>
              </a:defRPr>
            </a:lvl3pPr>
            <a:lvl4pPr algn="ctr">
              <a:defRPr sz="2800">
                <a:solidFill>
                  <a:schemeClr val="bg1"/>
                </a:solidFill>
              </a:defRPr>
            </a:lvl4pPr>
            <a:lvl5pPr algn="ctr">
              <a:defRPr sz="2800">
                <a:solidFill>
                  <a:schemeClr val="bg1"/>
                </a:solidFill>
              </a:defRPr>
            </a:lvl5pPr>
          </a:lstStyle>
          <a:p>
            <a:pPr lvl="0"/>
            <a:r>
              <a:rPr lang="en-GB" noProof="0"/>
              <a:t>Text</a:t>
            </a:r>
          </a:p>
        </p:txBody>
      </p:sp>
      <p:pic>
        <p:nvPicPr>
          <p:cNvPr id="5" name="Image 5">
            <a:extLst>
              <a:ext uri="{FF2B5EF4-FFF2-40B4-BE49-F238E27FC236}">
                <a16:creationId xmlns:a16="http://schemas.microsoft.com/office/drawing/2014/main" id="{91C01C6B-AFA9-4E83-E39B-4B28EDC8DB42}"/>
              </a:ext>
            </a:extLst>
          </p:cNvPr>
          <p:cNvPicPr>
            <a:picLocks noChangeAspect="1"/>
          </p:cNvPicPr>
          <p:nvPr userDrawn="1"/>
        </p:nvPicPr>
        <p:blipFill>
          <a:blip r:embed="rId3"/>
          <a:stretch>
            <a:fillRect/>
          </a:stretch>
        </p:blipFill>
        <p:spPr>
          <a:xfrm>
            <a:off x="202295" y="201600"/>
            <a:ext cx="514292" cy="506729"/>
          </a:xfrm>
          <a:prstGeom prst="rect">
            <a:avLst/>
          </a:prstGeom>
        </p:spPr>
      </p:pic>
      <p:sp>
        <p:nvSpPr>
          <p:cNvPr id="2" name="Title 1">
            <a:extLst>
              <a:ext uri="{FF2B5EF4-FFF2-40B4-BE49-F238E27FC236}">
                <a16:creationId xmlns:a16="http://schemas.microsoft.com/office/drawing/2014/main" id="{421329B1-5601-90DB-DAC1-279A701A2E3A}"/>
              </a:ext>
            </a:extLst>
          </p:cNvPr>
          <p:cNvSpPr>
            <a:spLocks noGrp="1"/>
          </p:cNvSpPr>
          <p:nvPr>
            <p:ph type="title" hasCustomPrompt="1"/>
          </p:nvPr>
        </p:nvSpPr>
        <p:spPr/>
        <p:txBody>
          <a:bodyPr/>
          <a:lstStyle/>
          <a:p>
            <a:r>
              <a:rPr lang="en-GB" dirty="0"/>
              <a:t>Title</a:t>
            </a:r>
            <a:endParaRPr lang="en-US" dirty="0"/>
          </a:p>
        </p:txBody>
      </p:sp>
    </p:spTree>
    <p:extLst>
      <p:ext uri="{BB962C8B-B14F-4D97-AF65-F5344CB8AC3E}">
        <p14:creationId xmlns:p14="http://schemas.microsoft.com/office/powerpoint/2010/main" val="39728828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94396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C432944-7FE4-4F90-AFDF-2C8B195E0CED}" type="datetimeFigureOut">
              <a:rPr lang="en-US" smtClean="0"/>
              <a:t>1/21/2024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91C5B6-EE50-43A0-B479-25752576A704}" type="slidenum">
              <a:rPr lang="en-US" smtClean="0"/>
              <a:t>‹N°›</a:t>
            </a:fld>
            <a:endParaRPr lang="en-US"/>
          </a:p>
        </p:txBody>
      </p:sp>
      <p:sp>
        <p:nvSpPr>
          <p:cNvPr id="6" name="Rectangle 5"/>
          <p:cNvSpPr/>
          <p:nvPr userDrawn="1"/>
        </p:nvSpPr>
        <p:spPr>
          <a:xfrm>
            <a:off x="0" y="-1"/>
            <a:ext cx="12192000" cy="1478601"/>
          </a:xfrm>
          <a:prstGeom prst="rect">
            <a:avLst/>
          </a:prstGeom>
          <a:solidFill>
            <a:schemeClr val="tx1">
              <a:lumMod val="65000"/>
              <a:lumOff val="3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b="1"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609600" y="26988"/>
            <a:ext cx="10972800" cy="1143000"/>
          </a:xfrm>
        </p:spPr>
        <p:txBody>
          <a:bodyPr>
            <a:normAutofit/>
          </a:bodyPr>
          <a:lstStyle>
            <a:lvl1pPr>
              <a:defRPr sz="40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06862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Marcador de número de diapositiva 5"/>
          <p:cNvSpPr>
            <a:spLocks noGrp="1"/>
          </p:cNvSpPr>
          <p:nvPr>
            <p:ph type="sldNum" sz="quarter" idx="10"/>
          </p:nvPr>
        </p:nvSpPr>
        <p:spPr>
          <a:xfrm>
            <a:off x="9347200" y="6492876"/>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D1E48EE5-601E-4FC3-BC30-BF965ACA1250}" type="slidenum">
              <a:rPr lang="es-ES_tradnl"/>
              <a:pPr>
                <a:defRPr/>
              </a:pPr>
              <a:t>‹N°›</a:t>
            </a:fld>
            <a:endParaRPr lang="es-ES_tradnl"/>
          </a:p>
        </p:txBody>
      </p:sp>
      <p:sp>
        <p:nvSpPr>
          <p:cNvPr id="5" name="Rectangle 4"/>
          <p:cNvSpPr/>
          <p:nvPr userDrawn="1"/>
        </p:nvSpPr>
        <p:spPr>
          <a:xfrm>
            <a:off x="0" y="0"/>
            <a:ext cx="12192000" cy="828468"/>
          </a:xfrm>
          <a:prstGeom prst="rect">
            <a:avLst/>
          </a:prstGeom>
          <a:solidFill>
            <a:schemeClr val="tx1">
              <a:lumMod val="65000"/>
              <a:lumOff val="3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b="1"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609600" y="-110613"/>
            <a:ext cx="10972800" cy="1143000"/>
          </a:xfrm>
        </p:spPr>
        <p:txBody>
          <a:bodyPr>
            <a:normAutofit/>
          </a:bodyPr>
          <a:lstStyle>
            <a:lvl1pPr>
              <a:defRPr sz="40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273017839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A4AFF58-99F6-C4EF-C388-FE640F841F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CH"/>
          </a:p>
        </p:txBody>
      </p:sp>
      <p:sp>
        <p:nvSpPr>
          <p:cNvPr id="3" name="Espace réservé du texte 2">
            <a:extLst>
              <a:ext uri="{FF2B5EF4-FFF2-40B4-BE49-F238E27FC236}">
                <a16:creationId xmlns:a16="http://schemas.microsoft.com/office/drawing/2014/main" id="{CBAB2D12-99B6-0C26-8129-5A034813AB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H"/>
          </a:p>
        </p:txBody>
      </p:sp>
      <p:sp>
        <p:nvSpPr>
          <p:cNvPr id="4" name="Espace réservé de la date 3">
            <a:extLst>
              <a:ext uri="{FF2B5EF4-FFF2-40B4-BE49-F238E27FC236}">
                <a16:creationId xmlns:a16="http://schemas.microsoft.com/office/drawing/2014/main" id="{E20AEFFC-146D-3992-1D13-DBDB99DF52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A551C5-C492-4F18-A602-6E45335E2BD1}" type="datetimeFigureOut">
              <a:rPr lang="en-CH" smtClean="0"/>
              <a:t>21/01/2024</a:t>
            </a:fld>
            <a:endParaRPr lang="en-CH"/>
          </a:p>
        </p:txBody>
      </p:sp>
      <p:sp>
        <p:nvSpPr>
          <p:cNvPr id="5" name="Espace réservé du pied de page 4">
            <a:extLst>
              <a:ext uri="{FF2B5EF4-FFF2-40B4-BE49-F238E27FC236}">
                <a16:creationId xmlns:a16="http://schemas.microsoft.com/office/drawing/2014/main" id="{B025BC9A-2C74-9AB0-451F-5338467704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H"/>
          </a:p>
        </p:txBody>
      </p:sp>
      <p:sp>
        <p:nvSpPr>
          <p:cNvPr id="6" name="Espace réservé du numéro de diapositive 5">
            <a:extLst>
              <a:ext uri="{FF2B5EF4-FFF2-40B4-BE49-F238E27FC236}">
                <a16:creationId xmlns:a16="http://schemas.microsoft.com/office/drawing/2014/main" id="{993D338E-71A3-8E82-1967-C29899BE12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27B15F-D1C5-4D94-920F-EC4CD16DF50B}" type="slidenum">
              <a:rPr lang="en-CH" smtClean="0"/>
              <a:t>‹N°›</a:t>
            </a:fld>
            <a:endParaRPr lang="en-CH"/>
          </a:p>
        </p:txBody>
      </p:sp>
    </p:spTree>
    <p:extLst>
      <p:ext uri="{BB962C8B-B14F-4D97-AF65-F5344CB8AC3E}">
        <p14:creationId xmlns:p14="http://schemas.microsoft.com/office/powerpoint/2010/main" val="2162292843"/>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2" r:id="rId12"/>
    <p:sldLayoutId id="2147483893" r:id="rId13"/>
    <p:sldLayoutId id="2147483894" r:id="rId14"/>
    <p:sldLayoutId id="2147483895" r:id="rId15"/>
    <p:sldLayoutId id="2147483896" r:id="rId16"/>
    <p:sldLayoutId id="2147483897" r:id="rId17"/>
    <p:sldLayoutId id="2147483898" r:id="rId18"/>
    <p:sldLayoutId id="2147483899" r:id="rId19"/>
    <p:sldLayoutId id="2147483900" r:id="rId20"/>
    <p:sldLayoutId id="2147483901" r:id="rId21"/>
    <p:sldLayoutId id="2147483686" r:id="rId22"/>
    <p:sldLayoutId id="2147483704" r:id="rId23"/>
    <p:sldLayoutId id="2147483752" r:id="rId24"/>
    <p:sldLayoutId id="2147483705" r:id="rId25"/>
    <p:sldLayoutId id="2147483703" r:id="rId26"/>
    <p:sldLayoutId id="2147483685" r:id="rId27"/>
    <p:sldLayoutId id="2147483717" r:id="rId28"/>
    <p:sldLayoutId id="2147483753" r:id="rId29"/>
    <p:sldLayoutId id="2147483722" r:id="rId30"/>
    <p:sldLayoutId id="2147483734" r:id="rId31"/>
    <p:sldLayoutId id="2147483739" r:id="rId32"/>
    <p:sldLayoutId id="2147483756" r:id="rId33"/>
    <p:sldLayoutId id="2147483757" r:id="rId34"/>
    <p:sldLayoutId id="2147483758" r:id="rId35"/>
    <p:sldLayoutId id="2147483759" r:id="rId36"/>
    <p:sldLayoutId id="2147483729" r:id="rId37"/>
    <p:sldLayoutId id="2147483736" r:id="rId38"/>
    <p:sldLayoutId id="2147483741" r:id="rId39"/>
    <p:sldLayoutId id="2147483761" r:id="rId40"/>
    <p:sldLayoutId id="2147483760" r:id="rId41"/>
    <p:sldLayoutId id="2147483762" r:id="rId42"/>
    <p:sldLayoutId id="2147483763" r:id="rId43"/>
    <p:sldLayoutId id="2147483764" r:id="rId44"/>
    <p:sldLayoutId id="2147483732" r:id="rId45"/>
    <p:sldLayoutId id="2147483765" r:id="rId46"/>
    <p:sldLayoutId id="2147483733" r:id="rId47"/>
    <p:sldLayoutId id="2147483738" r:id="rId48"/>
    <p:sldLayoutId id="2147483743" r:id="rId49"/>
    <p:sldLayoutId id="2147483655" r:id="rId50"/>
    <p:sldLayoutId id="2147483773" r:id="rId51"/>
    <p:sldLayoutId id="2147483774" r:id="rId5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8.emf"/><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9.jpeg"/><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8.emf"/><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28.emf"/><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image" Target="../media/image38.png"/><Relationship Id="rId1" Type="http://schemas.openxmlformats.org/officeDocument/2006/relationships/slideLayout" Target="../slideLayouts/slideLayout15.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15.xml"/><Relationship Id="rId5" Type="http://schemas.openxmlformats.org/officeDocument/2006/relationships/image" Target="../media/image56.jpg"/><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hyperlink" Target="https://www.ncbi.nlm.nih.gov/pmc/articles/PMC7567488/" TargetMode="External"/><Relationship Id="rId2" Type="http://schemas.openxmlformats.org/officeDocument/2006/relationships/diagramData" Target="../diagrams/data4.xml"/><Relationship Id="rId1" Type="http://schemas.openxmlformats.org/officeDocument/2006/relationships/slideLayout" Target="../slideLayouts/slideLayout1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3.xml"/><Relationship Id="rId4" Type="http://schemas.openxmlformats.org/officeDocument/2006/relationships/image" Target="../media/image61.jpg"/></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ictv.global/" TargetMode="External"/><Relationship Id="rId1" Type="http://schemas.openxmlformats.org/officeDocument/2006/relationships/slideLayout" Target="../slideLayouts/slideLayout13.xml"/><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viralzone.expasy.org/resources/Acronyms.xlsx" TargetMode="External"/><Relationship Id="rId1" Type="http://schemas.openxmlformats.org/officeDocument/2006/relationships/slideLayout" Target="../slideLayouts/slideLayout17.xml"/><Relationship Id="rId5" Type="http://schemas.openxmlformats.org/officeDocument/2006/relationships/image" Target="../media/image68.png"/><Relationship Id="rId4" Type="http://schemas.openxmlformats.org/officeDocument/2006/relationships/image" Target="../media/image67.png"/></Relationships>
</file>

<file path=ppt/slides/_rels/slide1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3.xml"/><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8.emf"/><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www.mdpi.com/1999-4915/15/9/1834" TargetMode="External"/><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8.xml"/><Relationship Id="rId4" Type="http://schemas.openxmlformats.org/officeDocument/2006/relationships/hyperlink" Target="https://viralzone.expasy.org/"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g"/><Relationship Id="rId1" Type="http://schemas.openxmlformats.org/officeDocument/2006/relationships/slideLayout" Target="../slideLayouts/slideLayout13.xml"/><Relationship Id="rId4" Type="http://schemas.openxmlformats.org/officeDocument/2006/relationships/image" Target="../media/image91.png"/></Relationships>
</file>

<file path=ppt/slides/_rels/slide38.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image" Target="../media/image38.png"/><Relationship Id="rId1" Type="http://schemas.openxmlformats.org/officeDocument/2006/relationships/slideLayout" Target="../slideLayouts/slideLayout13.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42.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12" Type="http://schemas.openxmlformats.org/officeDocument/2006/relationships/image" Target="../media/image105.jpeg"/><Relationship Id="rId2" Type="http://schemas.openxmlformats.org/officeDocument/2006/relationships/image" Target="../media/image95.jpeg"/><Relationship Id="rId1" Type="http://schemas.openxmlformats.org/officeDocument/2006/relationships/slideLayout" Target="../slideLayouts/slideLayout13.xml"/><Relationship Id="rId6" Type="http://schemas.openxmlformats.org/officeDocument/2006/relationships/image" Target="../media/image99.jpeg"/><Relationship Id="rId11" Type="http://schemas.openxmlformats.org/officeDocument/2006/relationships/image" Target="../media/image104.png"/><Relationship Id="rId5" Type="http://schemas.openxmlformats.org/officeDocument/2006/relationships/image" Target="../media/image98.jpeg"/><Relationship Id="rId10" Type="http://schemas.openxmlformats.org/officeDocument/2006/relationships/image" Target="../media/image103.png"/><Relationship Id="rId4" Type="http://schemas.openxmlformats.org/officeDocument/2006/relationships/image" Target="../media/image97.jpeg"/><Relationship Id="rId9" Type="http://schemas.openxmlformats.org/officeDocument/2006/relationships/image" Target="../media/image102.jpeg"/></Relationships>
</file>

<file path=ppt/slides/_rels/slide4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3.xml"/><Relationship Id="rId4" Type="http://schemas.openxmlformats.org/officeDocument/2006/relationships/image" Target="../media/image115.jpg"/></Relationships>
</file>

<file path=ppt/slides/_rels/slide5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png"/><Relationship Id="rId1" Type="http://schemas.openxmlformats.org/officeDocument/2006/relationships/slideLayout" Target="../slideLayouts/slideLayout13.xml"/><Relationship Id="rId5" Type="http://schemas.openxmlformats.org/officeDocument/2006/relationships/image" Target="../media/image122.jpeg"/><Relationship Id="rId4" Type="http://schemas.openxmlformats.org/officeDocument/2006/relationships/image" Target="../media/image121.png"/></Relationships>
</file>

<file path=ppt/slides/_rels/slide5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hyperlink" Target="http://www.insdc.org/"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5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png"/><Relationship Id="rId1" Type="http://schemas.openxmlformats.org/officeDocument/2006/relationships/slideLayout" Target="../slideLayouts/slideLayout15.xml"/><Relationship Id="rId4" Type="http://schemas.openxmlformats.org/officeDocument/2006/relationships/image" Target="../media/image132.png"/></Relationships>
</file>

<file path=ppt/slides/_rels/slide60.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13.xml"/><Relationship Id="rId4" Type="http://schemas.openxmlformats.org/officeDocument/2006/relationships/hyperlink" Target="https://www.ncbi.nlm.nih.gov/labs/virus/vssi/#/" TargetMode="External"/></Relationships>
</file>

<file path=ppt/slides/_rels/slide66.xml.rels><?xml version="1.0" encoding="UTF-8" standalone="yes"?>
<Relationships xmlns="http://schemas.openxmlformats.org/package/2006/relationships"><Relationship Id="rId8" Type="http://schemas.openxmlformats.org/officeDocument/2006/relationships/hyperlink" Target="https://www.bv-brc.org/view/Virus/10239"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s://genome-euro.ucsc.edu/cgi-bin/hgGateway?redirect=manual&amp;source=genome.ucsc.edu" TargetMode="External"/><Relationship Id="rId2" Type="http://schemas.openxmlformats.org/officeDocument/2006/relationships/image" Target="../media/image159.png"/><Relationship Id="rId1" Type="http://schemas.openxmlformats.org/officeDocument/2006/relationships/slideLayout" Target="../slideLayouts/slideLayout13.xml"/><Relationship Id="rId5" Type="http://schemas.openxmlformats.org/officeDocument/2006/relationships/image" Target="../media/image161.png"/><Relationship Id="rId4" Type="http://schemas.openxmlformats.org/officeDocument/2006/relationships/image" Target="../media/image160.png"/></Relationships>
</file>

<file path=ppt/slides/_rels/slide75.xml.rels><?xml version="1.0" encoding="UTF-8" standalone="yes"?>
<Relationships xmlns="http://schemas.openxmlformats.org/package/2006/relationships"><Relationship Id="rId3" Type="http://schemas.openxmlformats.org/officeDocument/2006/relationships/hyperlink" Target="https://evbc.uni-jena.de/" TargetMode="External"/><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8.emf"/><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9.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image" Target="../media/image169.png"/><Relationship Id="rId1" Type="http://schemas.openxmlformats.org/officeDocument/2006/relationships/slideLayout" Target="../slideLayouts/slideLayout15.xml"/><Relationship Id="rId5" Type="http://schemas.openxmlformats.org/officeDocument/2006/relationships/hyperlink" Target="https://www.ncbi.nlm.nih.gov/sutils/pasc/viridty.cgi?textpage=overview" TargetMode="External"/><Relationship Id="rId4" Type="http://schemas.openxmlformats.org/officeDocument/2006/relationships/image" Target="../media/image171.jpg"/></Relationships>
</file>

<file path=ppt/slides/_rels/slide84.xml.rels><?xml version="1.0" encoding="UTF-8" standalone="yes"?>
<Relationships xmlns="http://schemas.openxmlformats.org/package/2006/relationships"><Relationship Id="rId3" Type="http://schemas.openxmlformats.org/officeDocument/2006/relationships/image" Target="../media/image172.png"/><Relationship Id="rId7" Type="http://schemas.openxmlformats.org/officeDocument/2006/relationships/image" Target="../media/image174.jpg"/><Relationship Id="rId2" Type="http://schemas.openxmlformats.org/officeDocument/2006/relationships/image" Target="../media/image169.png"/><Relationship Id="rId1" Type="http://schemas.openxmlformats.org/officeDocument/2006/relationships/slideLayout" Target="../slideLayouts/slideLayout15.xml"/><Relationship Id="rId6" Type="http://schemas.openxmlformats.org/officeDocument/2006/relationships/image" Target="../media/image173.png"/><Relationship Id="rId5" Type="http://schemas.openxmlformats.org/officeDocument/2006/relationships/image" Target="../media/image171.jpg"/><Relationship Id="rId4" Type="http://schemas.openxmlformats.org/officeDocument/2006/relationships/image" Target="../media/image170.jpg"/></Relationships>
</file>

<file path=ppt/slides/_rels/slide85.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hyperlink" Target="https://viralzone.expasy.org/4136" TargetMode="Externa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87.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3" Type="http://schemas.openxmlformats.org/officeDocument/2006/relationships/image" Target="../media/image180.png"/><Relationship Id="rId7" Type="http://schemas.openxmlformats.org/officeDocument/2006/relationships/hyperlink" Target="https://www.nature.com/articles/s41591-022-01836-w#article-info" TargetMode="External"/><Relationship Id="rId2" Type="http://schemas.openxmlformats.org/officeDocument/2006/relationships/image" Target="../media/image179.png"/><Relationship Id="rId1" Type="http://schemas.openxmlformats.org/officeDocument/2006/relationships/slideLayout" Target="../slideLayouts/slideLayout13.xml"/><Relationship Id="rId6" Type="http://schemas.openxmlformats.org/officeDocument/2006/relationships/hyperlink" Target="https://www.nature.com/nm" TargetMode="External"/><Relationship Id="rId5" Type="http://schemas.openxmlformats.org/officeDocument/2006/relationships/hyperlink" Target="https://www.nature.com/articles/s41591-022-01836-w" TargetMode="External"/><Relationship Id="rId4" Type="http://schemas.openxmlformats.org/officeDocument/2006/relationships/image" Target="../media/image181.png"/></Relationships>
</file>

<file path=ppt/slides/_rels/slide90.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9.xml"/></Relationships>
</file>

<file path=ppt/slides/_rels/slide91.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cov-lineages.org/)" TargetMode="External"/><Relationship Id="rId1" Type="http://schemas.openxmlformats.org/officeDocument/2006/relationships/slideLayout" Target="../slideLayouts/slideLayout13.xml"/><Relationship Id="rId4" Type="http://schemas.openxmlformats.org/officeDocument/2006/relationships/image" Target="../media/image186.png"/></Relationships>
</file>

<file path=ppt/slides/_rels/slide94.xml.rels><?xml version="1.0" encoding="UTF-8" standalone="yes"?>
<Relationships xmlns="http://schemas.openxmlformats.org/package/2006/relationships"><Relationship Id="rId3" Type="http://schemas.openxmlformats.org/officeDocument/2006/relationships/hyperlink" Target="https://outbreak.info/" TargetMode="External"/><Relationship Id="rId2" Type="http://schemas.openxmlformats.org/officeDocument/2006/relationships/image" Target="../media/image187.png"/><Relationship Id="rId1" Type="http://schemas.openxmlformats.org/officeDocument/2006/relationships/slideLayout" Target="../slideLayouts/slideLayout13.xml"/><Relationship Id="rId4" Type="http://schemas.openxmlformats.org/officeDocument/2006/relationships/image" Target="../media/image188.png"/></Relationships>
</file>

<file path=ppt/slides/_rels/slide9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13.xml"/><Relationship Id="rId4" Type="http://schemas.openxmlformats.org/officeDocument/2006/relationships/hyperlink" Target="https://viralzone.expasy.org/9556"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jp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hyperlink" Target="https://viralzone.expasy.org/5576" TargetMode="External"/><Relationship Id="rId2" Type="http://schemas.openxmlformats.org/officeDocument/2006/relationships/image" Target="../media/image195.png"/><Relationship Id="rId1" Type="http://schemas.openxmlformats.org/officeDocument/2006/relationships/slideLayout" Target="../slideLayouts/slideLayout8.xml"/><Relationship Id="rId4" Type="http://schemas.openxmlformats.org/officeDocument/2006/relationships/hyperlink" Target="https://viralzone.expasy.org/resources/FMV/SARStest.fasta"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jpeg"/><Relationship Id="rId1" Type="http://schemas.openxmlformats.org/officeDocument/2006/relationships/slideLayout" Target="../slideLayouts/slideLayout19.xml"/><Relationship Id="rId4" Type="http://schemas.openxmlformats.org/officeDocument/2006/relationships/image" Target="../media/image198.png"/></Relationships>
</file>

<file path=ppt/slides/_rels/slide100.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13.xml"/><Relationship Id="rId4" Type="http://schemas.openxmlformats.org/officeDocument/2006/relationships/hyperlink" Target="http://dbpartners.stanford.edu/RegaSubtyping/html/"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201.jpg"/><Relationship Id="rId2" Type="http://schemas.openxmlformats.org/officeDocument/2006/relationships/image" Target="../media/image53.jpg"/><Relationship Id="rId1" Type="http://schemas.openxmlformats.org/officeDocument/2006/relationships/slideLayout" Target="../slideLayouts/slideLayout13.xml"/><Relationship Id="rId4" Type="http://schemas.openxmlformats.org/officeDocument/2006/relationships/image" Target="../media/image202.png"/></Relationships>
</file>

<file path=ppt/slides/_rels/slide102.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204.png"/><Relationship Id="rId1" Type="http://schemas.openxmlformats.org/officeDocument/2006/relationships/slideLayout" Target="../slideLayouts/slideLayout2.xml"/><Relationship Id="rId4" Type="http://schemas.openxmlformats.org/officeDocument/2006/relationships/hyperlink" Target="https://nextstrain.org/"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s://docs.nextstrain.org/en/latest/learn/parts.html" TargetMode="External"/><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hyperlink" Target="https://docs.nextstrain.org/en/latest/learn/parts.html"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hyperlink" Target="https://docs.nextstrain.org/en/latest/learn/parts.html" TargetMode="Externa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https://docs.nextstrain.org/en/latest/tutorials/SARS-CoV-2/steps/orientation-workflow.html" TargetMode="External"/><Relationship Id="rId2" Type="http://schemas.openxmlformats.org/officeDocument/2006/relationships/image" Target="../media/image217.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hyperlink" Target="https://docs.nextstrain.org/en/latest/tutorials/SARS-CoV-2/steps/index.html#a-getting-started-guide-to-the-genomic-epidemiology-of-sars-cov-2" TargetMode="Externa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22.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s://viralzone.expasy.org/resources/FMV/SARStest.fasta" TargetMode="External"/><Relationship Id="rId2" Type="http://schemas.openxmlformats.org/officeDocument/2006/relationships/image" Target="../media/image226.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227.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228.jpeg"/><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17.xml"/></Relationships>
</file>

<file path=ppt/slides/_rels/slide126.xml.rels><?xml version="1.0" encoding="UTF-8" standalone="yes"?>
<Relationships xmlns="http://schemas.openxmlformats.org/package/2006/relationships"><Relationship Id="rId2" Type="http://schemas.openxmlformats.org/officeDocument/2006/relationships/image" Target="../media/image230.jpeg"/><Relationship Id="rId1" Type="http://schemas.openxmlformats.org/officeDocument/2006/relationships/slideLayout" Target="../slideLayouts/slideLayout17.xml"/></Relationships>
</file>

<file path=ppt/slides/_rels/slide127.xml.rels><?xml version="1.0" encoding="UTF-8" standalone="yes"?>
<Relationships xmlns="http://schemas.openxmlformats.org/package/2006/relationships"><Relationship Id="rId3" Type="http://schemas.openxmlformats.org/officeDocument/2006/relationships/hyperlink" Target="https://viralzone.expasy.org/1536?outline=all_by_species" TargetMode="External"/><Relationship Id="rId2" Type="http://schemas.openxmlformats.org/officeDocument/2006/relationships/image" Target="../media/image231.png"/><Relationship Id="rId1" Type="http://schemas.openxmlformats.org/officeDocument/2006/relationships/slideLayout" Target="../slideLayouts/slideLayout17.xml"/></Relationships>
</file>

<file path=ppt/slides/_rels/slide128.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17.xml"/></Relationships>
</file>

<file path=ppt/slides/_rels/slide129.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28.jpeg"/><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8.emf"/><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2" Type="http://schemas.openxmlformats.org/officeDocument/2006/relationships/image" Target="../media/image237.jpeg"/><Relationship Id="rId1" Type="http://schemas.openxmlformats.org/officeDocument/2006/relationships/slideLayout" Target="../slideLayouts/slideLayout16.xml"/></Relationships>
</file>

<file path=ppt/slides/_rels/slide134.xml.rels><?xml version="1.0" encoding="UTF-8" standalone="yes"?>
<Relationships xmlns="http://schemas.openxmlformats.org/package/2006/relationships"><Relationship Id="rId2" Type="http://schemas.openxmlformats.org/officeDocument/2006/relationships/image" Target="../media/image238.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3" Type="http://schemas.openxmlformats.org/officeDocument/2006/relationships/hyperlink" Target="https://www.uniprot.org/proteomes?query=%28taxonomy_id%3A10239%29" TargetMode="External"/><Relationship Id="rId2" Type="http://schemas.openxmlformats.org/officeDocument/2006/relationships/hyperlink" Target="http://www.ncbi.nlm.nih.gov/genomes/GenomesGroup.cgi?taxid=10239" TargetMode="External"/><Relationship Id="rId1" Type="http://schemas.openxmlformats.org/officeDocument/2006/relationships/slideLayout" Target="../slideLayouts/slideLayout13.xml"/><Relationship Id="rId5" Type="http://schemas.openxmlformats.org/officeDocument/2006/relationships/image" Target="../media/image240.png"/><Relationship Id="rId4" Type="http://schemas.openxmlformats.org/officeDocument/2006/relationships/hyperlink" Target="http://www.uniprot.org/uniprot/?query=taxonomy:%22Viruses+%5b10239%5d%22+keyword:%22Reference+proteome+%5bKW-1185%5d%22+host:%22Homo+sapiens+(Human)+%5b9606%5d%22&amp;sort=score" TargetMode="External"/></Relationships>
</file>

<file path=ppt/slides/_rels/slide137.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6.png"/><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13.xml"/><Relationship Id="rId5" Type="http://schemas.openxmlformats.org/officeDocument/2006/relationships/chart" Target="../charts/chart1.xml"/><Relationship Id="rId4" Type="http://schemas.openxmlformats.org/officeDocument/2006/relationships/image" Target="../media/image250.png"/></Relationships>
</file>

<file path=ppt/slides/_rels/slide144.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19.xml"/></Relationships>
</file>

<file path=ppt/slides/_rels/slide146.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19.xml"/></Relationships>
</file>

<file path=ppt/slides/_rels/slide147.xml.rels><?xml version="1.0" encoding="UTF-8" standalone="yes"?>
<Relationships xmlns="http://schemas.openxmlformats.org/package/2006/relationships"><Relationship Id="rId2" Type="http://schemas.openxmlformats.org/officeDocument/2006/relationships/image" Target="../media/image255.tiff"/><Relationship Id="rId1" Type="http://schemas.openxmlformats.org/officeDocument/2006/relationships/slideLayout" Target="../slideLayouts/slideLayout15.xml"/></Relationships>
</file>

<file path=ppt/slides/_rels/slide148.xml.rels><?xml version="1.0" encoding="UTF-8" standalone="yes"?>
<Relationships xmlns="http://schemas.openxmlformats.org/package/2006/relationships"><Relationship Id="rId2" Type="http://schemas.openxmlformats.org/officeDocument/2006/relationships/image" Target="../media/image255.tiff"/><Relationship Id="rId1" Type="http://schemas.openxmlformats.org/officeDocument/2006/relationships/slideLayout" Target="../slideLayouts/slideLayout15.xml"/></Relationships>
</file>

<file path=ppt/slides/_rels/slide149.xml.rels><?xml version="1.0" encoding="UTF-8" standalone="yes"?>
<Relationships xmlns="http://schemas.openxmlformats.org/package/2006/relationships"><Relationship Id="rId2" Type="http://schemas.openxmlformats.org/officeDocument/2006/relationships/image" Target="../media/image255.tiff"/><Relationship Id="rId1" Type="http://schemas.openxmlformats.org/officeDocument/2006/relationships/slideLayout" Target="../slideLayouts/slideLayout15.xml"/></Relationships>
</file>

<file path=ppt/slides/_rels/slide150.xml.rels><?xml version="1.0" encoding="UTF-8" standalone="yes"?>
<Relationships xmlns="http://schemas.openxmlformats.org/package/2006/relationships"><Relationship Id="rId2" Type="http://schemas.openxmlformats.org/officeDocument/2006/relationships/image" Target="../media/image255.tiff"/><Relationship Id="rId1" Type="http://schemas.openxmlformats.org/officeDocument/2006/relationships/slideLayout" Target="../slideLayouts/slideLayout15.xml"/></Relationships>
</file>

<file path=ppt/slides/_rels/slide151.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15.xml"/></Relationships>
</file>

<file path=ppt/slides/_rels/slide152.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15.xml"/></Relationships>
</file>

<file path=ppt/slides/_rels/slide153.xml.rels><?xml version="1.0" encoding="UTF-8" standalone="yes"?>
<Relationships xmlns="http://schemas.openxmlformats.org/package/2006/relationships"><Relationship Id="rId2" Type="http://schemas.openxmlformats.org/officeDocument/2006/relationships/image" Target="../media/image257.tiff"/><Relationship Id="rId1" Type="http://schemas.openxmlformats.org/officeDocument/2006/relationships/slideLayout" Target="../slideLayouts/slideLayout15.xml"/></Relationships>
</file>

<file path=ppt/slides/_rels/slide154.xml.rels><?xml version="1.0" encoding="UTF-8" standalone="yes"?>
<Relationships xmlns="http://schemas.openxmlformats.org/package/2006/relationships"><Relationship Id="rId2" Type="http://schemas.openxmlformats.org/officeDocument/2006/relationships/image" Target="../media/image255.tiff"/><Relationship Id="rId1" Type="http://schemas.openxmlformats.org/officeDocument/2006/relationships/slideLayout" Target="../slideLayouts/slideLayout15.xml"/></Relationships>
</file>

<file path=ppt/slides/_rels/slide155.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15.xml"/></Relationships>
</file>

<file path=ppt/slides/_rels/slide156.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20.xml"/></Relationships>
</file>

<file path=ppt/slides/_rels/slide159.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jpeg"/><Relationship Id="rId1" Type="http://schemas.openxmlformats.org/officeDocument/2006/relationships/slideLayout" Target="../slideLayouts/slideLayout16.xml"/><Relationship Id="rId5" Type="http://schemas.openxmlformats.org/officeDocument/2006/relationships/image" Target="../media/image265.png"/><Relationship Id="rId4" Type="http://schemas.openxmlformats.org/officeDocument/2006/relationships/image" Target="../media/image264.png"/></Relationships>
</file>

<file path=ppt/slides/_rels/slide160.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266.png"/><Relationship Id="rId1" Type="http://schemas.openxmlformats.org/officeDocument/2006/relationships/slideLayout" Target="../slideLayouts/slideLayout16.xml"/><Relationship Id="rId4" Type="http://schemas.openxmlformats.org/officeDocument/2006/relationships/image" Target="../media/image268.png"/></Relationships>
</file>

<file path=ppt/slides/_rels/slide161.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16.xml"/></Relationships>
</file>

<file path=ppt/slides/_rels/slide162.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16.xml"/><Relationship Id="rId4" Type="http://schemas.openxmlformats.org/officeDocument/2006/relationships/hyperlink" Target="https://www.genomedetective.com/" TargetMode="External"/></Relationships>
</file>

<file path=ppt/slides/_rels/slide163.xml.rels><?xml version="1.0" encoding="UTF-8" standalone="yes"?>
<Relationships xmlns="http://schemas.openxmlformats.org/package/2006/relationships"><Relationship Id="rId2" Type="http://schemas.openxmlformats.org/officeDocument/2006/relationships/image" Target="../media/image272.wmf"/><Relationship Id="rId1" Type="http://schemas.openxmlformats.org/officeDocument/2006/relationships/slideLayout" Target="../slideLayouts/slideLayout16.xml"/></Relationships>
</file>

<file path=ppt/slides/_rels/slide164.xml.rels><?xml version="1.0" encoding="UTF-8" standalone="yes"?>
<Relationships xmlns="http://schemas.openxmlformats.org/package/2006/relationships"><Relationship Id="rId3" Type="http://schemas.openxmlformats.org/officeDocument/2006/relationships/hyperlink" Target="https://www.youtube.com/watch?v=pIby1UooK94" TargetMode="External"/><Relationship Id="rId2" Type="http://schemas.openxmlformats.org/officeDocument/2006/relationships/image" Target="../media/image273.png"/><Relationship Id="rId1" Type="http://schemas.openxmlformats.org/officeDocument/2006/relationships/slideLayout" Target="../slideLayouts/slideLayout8.xml"/><Relationship Id="rId4" Type="http://schemas.openxmlformats.org/officeDocument/2006/relationships/hyperlink" Target="https://cbg-ethz.github.io/V-pipe/" TargetMode="External"/></Relationships>
</file>

<file path=ppt/slides/_rels/slide165.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slideLayout" Target="../slideLayouts/slideLayout2.xml"/><Relationship Id="rId5" Type="http://schemas.openxmlformats.org/officeDocument/2006/relationships/image" Target="../media/image277.png"/><Relationship Id="rId4" Type="http://schemas.openxmlformats.org/officeDocument/2006/relationships/image" Target="../media/image276.png"/></Relationships>
</file>

<file path=ppt/slides/_rels/slide166.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9.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hyperlink" Target="https://github.com/cbg-ethz/V-pipe#using-quick-install-script" TargetMode="Externa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284.jpg"/><Relationship Id="rId2" Type="http://schemas.openxmlformats.org/officeDocument/2006/relationships/image" Target="../media/image283.png"/><Relationship Id="rId1" Type="http://schemas.openxmlformats.org/officeDocument/2006/relationships/slideLayout" Target="../slideLayouts/slideLayout15.xml"/></Relationships>
</file>

<file path=ppt/slides/_rels/slide172.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image" Target="../media/image257.tiff"/><Relationship Id="rId1" Type="http://schemas.openxmlformats.org/officeDocument/2006/relationships/slideLayout" Target="../slideLayouts/slideLayout15.xml"/><Relationship Id="rId5" Type="http://schemas.openxmlformats.org/officeDocument/2006/relationships/image" Target="../media/image287.png"/><Relationship Id="rId4" Type="http://schemas.openxmlformats.org/officeDocument/2006/relationships/image" Target="../media/image286.png"/></Relationships>
</file>

<file path=ppt/slides/_rels/slide173.xml.rels><?xml version="1.0" encoding="UTF-8" standalone="yes"?>
<Relationships xmlns="http://schemas.openxmlformats.org/package/2006/relationships"><Relationship Id="rId2" Type="http://schemas.openxmlformats.org/officeDocument/2006/relationships/image" Target="../media/image288.jpeg"/><Relationship Id="rId1" Type="http://schemas.openxmlformats.org/officeDocument/2006/relationships/slideLayout" Target="../slideLayouts/slideLayout15.xml"/></Relationships>
</file>

<file path=ppt/slides/_rels/slide174.xml.rels><?xml version="1.0" encoding="UTF-8" standalone="yes"?>
<Relationships xmlns="http://schemas.openxmlformats.org/package/2006/relationships"><Relationship Id="rId2" Type="http://schemas.openxmlformats.org/officeDocument/2006/relationships/image" Target="../media/image288.jpeg"/><Relationship Id="rId1" Type="http://schemas.openxmlformats.org/officeDocument/2006/relationships/slideLayout" Target="../slideLayouts/slideLayout15.xml"/></Relationships>
</file>

<file path=ppt/slides/_rels/slide175.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image" Target="../media/image257.tiff"/><Relationship Id="rId1" Type="http://schemas.openxmlformats.org/officeDocument/2006/relationships/slideLayout" Target="../slideLayouts/slideLayout15.xml"/><Relationship Id="rId6" Type="http://schemas.openxmlformats.org/officeDocument/2006/relationships/image" Target="../media/image254.png"/><Relationship Id="rId5" Type="http://schemas.openxmlformats.org/officeDocument/2006/relationships/image" Target="../media/image287.png"/><Relationship Id="rId4" Type="http://schemas.openxmlformats.org/officeDocument/2006/relationships/image" Target="../media/image286.png"/></Relationships>
</file>

<file path=ppt/slides/_rels/slide176.xml.rels><?xml version="1.0" encoding="UTF-8" standalone="yes"?>
<Relationships xmlns="http://schemas.openxmlformats.org/package/2006/relationships"><Relationship Id="rId2" Type="http://schemas.openxmlformats.org/officeDocument/2006/relationships/image" Target="../media/image289.jpeg"/><Relationship Id="rId1" Type="http://schemas.openxmlformats.org/officeDocument/2006/relationships/slideLayout" Target="../slideLayouts/slideLayout15.xml"/></Relationships>
</file>

<file path=ppt/slides/_rels/slide177.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9.jpeg"/><Relationship Id="rId1" Type="http://schemas.openxmlformats.org/officeDocument/2006/relationships/slideLayout" Target="../slideLayouts/slideLayout15.xml"/><Relationship Id="rId4" Type="http://schemas.openxmlformats.org/officeDocument/2006/relationships/image" Target="../media/image291.png"/></Relationships>
</file>

<file path=ppt/slides/_rels/slide178.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2.png"/><Relationship Id="rId1" Type="http://schemas.openxmlformats.org/officeDocument/2006/relationships/slideLayout" Target="../slideLayouts/slideLayout15.xml"/><Relationship Id="rId5" Type="http://schemas.openxmlformats.org/officeDocument/2006/relationships/image" Target="../media/image295.png"/><Relationship Id="rId4" Type="http://schemas.openxmlformats.org/officeDocument/2006/relationships/image" Target="../media/image294.png"/></Relationships>
</file>

<file path=ppt/slides/_rels/slide17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296.jpeg"/><Relationship Id="rId1" Type="http://schemas.openxmlformats.org/officeDocument/2006/relationships/slideLayout" Target="../slideLayouts/slideLayout19.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8.emf"/><Relationship Id="rId1" Type="http://schemas.openxmlformats.org/officeDocument/2006/relationships/slideLayout" Target="../slideLayouts/slideLayout1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81.xml.rels><?xml version="1.0" encoding="UTF-8" standalone="yes"?>
<Relationships xmlns="http://schemas.openxmlformats.org/package/2006/relationships"><Relationship Id="rId2" Type="http://schemas.openxmlformats.org/officeDocument/2006/relationships/image" Target="../media/image297.jpe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299.jpg"/><Relationship Id="rId2" Type="http://schemas.openxmlformats.org/officeDocument/2006/relationships/image" Target="../media/image298.jpg"/><Relationship Id="rId1" Type="http://schemas.openxmlformats.org/officeDocument/2006/relationships/slideLayout" Target="../slideLayouts/slideLayout13.xml"/><Relationship Id="rId4" Type="http://schemas.openxmlformats.org/officeDocument/2006/relationships/image" Target="../media/image300.png"/></Relationships>
</file>

<file path=ppt/slides/_rels/slide183.xml.rels><?xml version="1.0" encoding="UTF-8" standalone="yes"?>
<Relationships xmlns="http://schemas.openxmlformats.org/package/2006/relationships"><Relationship Id="rId8" Type="http://schemas.openxmlformats.org/officeDocument/2006/relationships/image" Target="../media/image306.png"/><Relationship Id="rId3" Type="http://schemas.openxmlformats.org/officeDocument/2006/relationships/image" Target="../media/image301.png"/><Relationship Id="rId7" Type="http://schemas.openxmlformats.org/officeDocument/2006/relationships/image" Target="../media/image305.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04.png"/><Relationship Id="rId11" Type="http://schemas.openxmlformats.org/officeDocument/2006/relationships/image" Target="../media/image299.jpg"/><Relationship Id="rId5" Type="http://schemas.openxmlformats.org/officeDocument/2006/relationships/image" Target="../media/image303.png"/><Relationship Id="rId10" Type="http://schemas.openxmlformats.org/officeDocument/2006/relationships/image" Target="../media/image308.png"/><Relationship Id="rId4" Type="http://schemas.openxmlformats.org/officeDocument/2006/relationships/image" Target="../media/image302.png"/><Relationship Id="rId9" Type="http://schemas.openxmlformats.org/officeDocument/2006/relationships/image" Target="../media/image307.png"/></Relationships>
</file>

<file path=ppt/slides/_rels/slide184.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311.jpeg"/><Relationship Id="rId7" Type="http://schemas.openxmlformats.org/officeDocument/2006/relationships/hyperlink" Target="http://www.ncbi.nlm.nih.gov/entrez/viewer.fcgi?db=nuccore&amp;id=60756" TargetMode="External"/><Relationship Id="rId2" Type="http://schemas.openxmlformats.org/officeDocument/2006/relationships/image" Target="../media/image310.jpeg"/><Relationship Id="rId1" Type="http://schemas.openxmlformats.org/officeDocument/2006/relationships/slideLayout" Target="../slideLayouts/slideLayout13.xml"/><Relationship Id="rId6" Type="http://schemas.openxmlformats.org/officeDocument/2006/relationships/image" Target="../media/image314.jpeg"/><Relationship Id="rId5" Type="http://schemas.openxmlformats.org/officeDocument/2006/relationships/image" Target="../media/image313.jpeg"/><Relationship Id="rId4" Type="http://schemas.openxmlformats.org/officeDocument/2006/relationships/image" Target="../media/image312.jpeg"/></Relationships>
</file>

<file path=ppt/slides/_rels/slide186.xml.rels><?xml version="1.0" encoding="UTF-8" standalone="yes"?>
<Relationships xmlns="http://schemas.openxmlformats.org/package/2006/relationships"><Relationship Id="rId3" Type="http://schemas.openxmlformats.org/officeDocument/2006/relationships/image" Target="../media/image316.png"/><Relationship Id="rId7" Type="http://schemas.openxmlformats.org/officeDocument/2006/relationships/image" Target="../media/image320.png"/><Relationship Id="rId2" Type="http://schemas.openxmlformats.org/officeDocument/2006/relationships/image" Target="../media/image315.png"/><Relationship Id="rId1" Type="http://schemas.openxmlformats.org/officeDocument/2006/relationships/slideLayout" Target="../slideLayouts/slideLayout13.xml"/><Relationship Id="rId6" Type="http://schemas.openxmlformats.org/officeDocument/2006/relationships/image" Target="../media/image319.png"/><Relationship Id="rId5" Type="http://schemas.openxmlformats.org/officeDocument/2006/relationships/image" Target="../media/image318.png"/><Relationship Id="rId4" Type="http://schemas.openxmlformats.org/officeDocument/2006/relationships/image" Target="../media/image317.png"/></Relationships>
</file>

<file path=ppt/slides/_rels/slide187.xml.rels><?xml version="1.0" encoding="UTF-8" standalone="yes"?>
<Relationships xmlns="http://schemas.openxmlformats.org/package/2006/relationships"><Relationship Id="rId2" Type="http://schemas.openxmlformats.org/officeDocument/2006/relationships/image" Target="../media/image321.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hyperlink" Target="https://www.uniprot.org/uniprotkb/P04616/entry" TargetMode="External"/><Relationship Id="rId2" Type="http://schemas.openxmlformats.org/officeDocument/2006/relationships/image" Target="../media/image322.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324.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325.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326.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327.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image" Target="../media/image328.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2" Type="http://schemas.openxmlformats.org/officeDocument/2006/relationships/image" Target="../media/image331.png"/><Relationship Id="rId1" Type="http://schemas.openxmlformats.org/officeDocument/2006/relationships/slideLayout" Target="../slideLayouts/slideLayout8.xml"/></Relationships>
</file>

<file path=ppt/slides/_rels/slide197.xml.rels><?xml version="1.0" encoding="UTF-8" standalone="yes"?>
<Relationships xmlns="http://schemas.openxmlformats.org/package/2006/relationships"><Relationship Id="rId8" Type="http://schemas.openxmlformats.org/officeDocument/2006/relationships/hyperlink" Target="http://www.uniprot.org/keywords/KW-1161" TargetMode="External"/><Relationship Id="rId3" Type="http://schemas.openxmlformats.org/officeDocument/2006/relationships/hyperlink" Target="http://www.uniprot.org/keywords/KW-1167" TargetMode="External"/><Relationship Id="rId7" Type="http://schemas.openxmlformats.org/officeDocument/2006/relationships/hyperlink" Target="http://www.uniprot.org/keywords/KW-0945" TargetMode="External"/><Relationship Id="rId12" Type="http://schemas.openxmlformats.org/officeDocument/2006/relationships/image" Target="../media/image332.png"/><Relationship Id="rId2" Type="http://schemas.openxmlformats.org/officeDocument/2006/relationships/hyperlink" Target="http://www.uniprot.org/keywords/KW-0348" TargetMode="External"/><Relationship Id="rId1" Type="http://schemas.openxmlformats.org/officeDocument/2006/relationships/slideLayout" Target="../slideLayouts/slideLayout8.xml"/><Relationship Id="rId6" Type="http://schemas.openxmlformats.org/officeDocument/2006/relationships/hyperlink" Target="http://www.uniprot.org/keywords/KW-1168" TargetMode="External"/><Relationship Id="rId11" Type="http://schemas.openxmlformats.org/officeDocument/2006/relationships/hyperlink" Target="http://www.uniprot.org/keywords/KW-1160" TargetMode="External"/><Relationship Id="rId5" Type="http://schemas.openxmlformats.org/officeDocument/2006/relationships/hyperlink" Target="http://www.uniprot.org/keywords/KW-1170" TargetMode="External"/><Relationship Id="rId10" Type="http://schemas.openxmlformats.org/officeDocument/2006/relationships/hyperlink" Target="http://www.uniprot.org/keywords/KW-1164" TargetMode="External"/><Relationship Id="rId4" Type="http://schemas.openxmlformats.org/officeDocument/2006/relationships/hyperlink" Target="http://www.uniprot.org/keywords/KW-1165" TargetMode="External"/><Relationship Id="rId9" Type="http://schemas.openxmlformats.org/officeDocument/2006/relationships/hyperlink" Target="http://www.uniprot.org/keywords/KW-1162" TargetMode="External"/></Relationships>
</file>

<file path=ppt/slides/_rels/slide198.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image" Target="../media/image334.jpeg"/><Relationship Id="rId1" Type="http://schemas.openxmlformats.org/officeDocument/2006/relationships/slideLayout" Target="../slideLayouts/slideLayout13.xml"/><Relationship Id="rId4" Type="http://schemas.openxmlformats.org/officeDocument/2006/relationships/image" Target="../media/image336.png"/></Relationships>
</file>

<file path=ppt/slides/_rels/slide20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339.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341.png"/><Relationship Id="rId2" Type="http://schemas.openxmlformats.org/officeDocument/2006/relationships/image" Target="../media/image340.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342.jpe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hyperlink" Target="https://www.uniprot.org/uniprotkb/P0DTD1/entry" TargetMode="Externa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344.jpeg"/><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hyperlink" Target="http://www.pdb.org/pdb/statistics/holdings.do" TargetMode="External"/><Relationship Id="rId1" Type="http://schemas.openxmlformats.org/officeDocument/2006/relationships/slideLayout" Target="../slideLayouts/slideLayout13.xml"/><Relationship Id="rId5" Type="http://schemas.openxmlformats.org/officeDocument/2006/relationships/image" Target="../media/image346.jpeg"/><Relationship Id="rId4" Type="http://schemas.openxmlformats.org/officeDocument/2006/relationships/hyperlink" Target="http://www.pdb.org/pdb/explore.do?structureId=2C4A" TargetMode="External"/></Relationships>
</file>

<file path=ppt/slides/_rels/slide208.xml.rels><?xml version="1.0" encoding="UTF-8" standalone="yes"?>
<Relationships xmlns="http://schemas.openxmlformats.org/package/2006/relationships"><Relationship Id="rId3" Type="http://schemas.openxmlformats.org/officeDocument/2006/relationships/hyperlink" Target="https://viralzone.expasy.org/885" TargetMode="External"/><Relationship Id="rId2" Type="http://schemas.openxmlformats.org/officeDocument/2006/relationships/image" Target="../media/image347.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348.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hyperlink" Target="https://pdb101.rcsb.org/browse/viruses" TargetMode="External"/><Relationship Id="rId2" Type="http://schemas.openxmlformats.org/officeDocument/2006/relationships/image" Target="../media/image349.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hyperlink" Target="https://viperdb.org/" TargetMode="External"/><Relationship Id="rId2" Type="http://schemas.openxmlformats.org/officeDocument/2006/relationships/image" Target="../media/image350.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352.png"/><Relationship Id="rId2" Type="http://schemas.openxmlformats.org/officeDocument/2006/relationships/image" Target="../media/image351.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hyperlink" Target="https://alphafold.ebi.ac.uk/faq#faq-4" TargetMode="External"/><Relationship Id="rId2" Type="http://schemas.openxmlformats.org/officeDocument/2006/relationships/image" Target="../media/image353.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hyperlink" Target="https://www.ncbi.nlm.nih.gov/pmc/articles/PMC10136805/" TargetMode="External"/><Relationship Id="rId2" Type="http://schemas.openxmlformats.org/officeDocument/2006/relationships/image" Target="../media/image354.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355.jpe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hyperlink" Target="https://mobidb.bio.unipd.it/" TargetMode="External"/><Relationship Id="rId2" Type="http://schemas.openxmlformats.org/officeDocument/2006/relationships/image" Target="../media/image356.png"/><Relationship Id="rId1" Type="http://schemas.openxmlformats.org/officeDocument/2006/relationships/slideLayout" Target="../slideLayouts/slideLayout2.xml"/><Relationship Id="rId5" Type="http://schemas.openxmlformats.org/officeDocument/2006/relationships/image" Target="../media/image358.png"/><Relationship Id="rId4" Type="http://schemas.openxmlformats.org/officeDocument/2006/relationships/image" Target="../media/image357.png"/></Relationships>
</file>

<file path=ppt/slides/_rels/slide217.xml.rels><?xml version="1.0" encoding="UTF-8" standalone="yes"?>
<Relationships xmlns="http://schemas.openxmlformats.org/package/2006/relationships"><Relationship Id="rId2" Type="http://schemas.openxmlformats.org/officeDocument/2006/relationships/image" Target="../media/image359.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3" Type="http://schemas.openxmlformats.org/officeDocument/2006/relationships/image" Target="../media/image361.png"/><Relationship Id="rId2" Type="http://schemas.openxmlformats.org/officeDocument/2006/relationships/image" Target="../media/image360.png"/><Relationship Id="rId1" Type="http://schemas.openxmlformats.org/officeDocument/2006/relationships/slideLayout" Target="../slideLayouts/slideLayout6.xml"/><Relationship Id="rId5" Type="http://schemas.openxmlformats.org/officeDocument/2006/relationships/image" Target="../media/image363.png"/><Relationship Id="rId4" Type="http://schemas.openxmlformats.org/officeDocument/2006/relationships/image" Target="../media/image362.png"/></Relationships>
</file>

<file path=ppt/slides/_rels/slide219.xml.rels><?xml version="1.0" encoding="UTF-8" standalone="yes"?>
<Relationships xmlns="http://schemas.openxmlformats.org/package/2006/relationships"><Relationship Id="rId2" Type="http://schemas.openxmlformats.org/officeDocument/2006/relationships/image" Target="../media/image364.tiff"/><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28.emf"/><Relationship Id="rId1" Type="http://schemas.openxmlformats.org/officeDocument/2006/relationships/slideLayout" Target="../slideLayouts/slideLayout1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21.xml.rels><?xml version="1.0" encoding="UTF-8" standalone="yes"?>
<Relationships xmlns="http://schemas.openxmlformats.org/package/2006/relationships"><Relationship Id="rId2" Type="http://schemas.openxmlformats.org/officeDocument/2006/relationships/image" Target="../media/image365.jpe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367.png"/><Relationship Id="rId2" Type="http://schemas.openxmlformats.org/officeDocument/2006/relationships/image" Target="../media/image366.png"/><Relationship Id="rId1" Type="http://schemas.openxmlformats.org/officeDocument/2006/relationships/slideLayout" Target="../slideLayouts/slideLayout15.xml"/><Relationship Id="rId5" Type="http://schemas.openxmlformats.org/officeDocument/2006/relationships/image" Target="../media/image368.png"/><Relationship Id="rId4" Type="http://schemas.openxmlformats.org/officeDocument/2006/relationships/hyperlink" Target="https://www.genome.jp/virushostdb/note.html" TargetMode="External"/></Relationships>
</file>

<file path=ppt/slides/_rels/slide223.xml.rels><?xml version="1.0" encoding="UTF-8" standalone="yes"?>
<Relationships xmlns="http://schemas.openxmlformats.org/package/2006/relationships"><Relationship Id="rId3" Type="http://schemas.openxmlformats.org/officeDocument/2006/relationships/image" Target="../media/image366.png"/><Relationship Id="rId2" Type="http://schemas.openxmlformats.org/officeDocument/2006/relationships/image" Target="../media/image369.gif"/><Relationship Id="rId1" Type="http://schemas.openxmlformats.org/officeDocument/2006/relationships/slideLayout" Target="../slideLayouts/slideLayout15.xml"/><Relationship Id="rId6" Type="http://schemas.openxmlformats.org/officeDocument/2006/relationships/image" Target="../media/image368.png"/><Relationship Id="rId5" Type="http://schemas.openxmlformats.org/officeDocument/2006/relationships/hyperlink" Target="https://www.genome.jp/virushostdb/note.html" TargetMode="External"/><Relationship Id="rId4" Type="http://schemas.openxmlformats.org/officeDocument/2006/relationships/image" Target="../media/image367.png"/></Relationships>
</file>

<file path=ppt/slides/_rels/slide224.xml.rels><?xml version="1.0" encoding="UTF-8" standalone="yes"?>
<Relationships xmlns="http://schemas.openxmlformats.org/package/2006/relationships"><Relationship Id="rId2" Type="http://schemas.openxmlformats.org/officeDocument/2006/relationships/image" Target="../media/image370.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371.jpeg"/><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3" Type="http://schemas.openxmlformats.org/officeDocument/2006/relationships/image" Target="../media/image372.png"/><Relationship Id="rId2" Type="http://schemas.openxmlformats.org/officeDocument/2006/relationships/hyperlink" Target="https://www.frontiersin.org/articles/10.3389/fmicb.2022.827742/full" TargetMode="External"/><Relationship Id="rId1" Type="http://schemas.openxmlformats.org/officeDocument/2006/relationships/slideLayout" Target="../slideLayouts/slideLayout13.xml"/><Relationship Id="rId4" Type="http://schemas.openxmlformats.org/officeDocument/2006/relationships/image" Target="../media/image373.jpeg"/></Relationships>
</file>

<file path=ppt/slides/_rels/slide227.xml.rels><?xml version="1.0" encoding="UTF-8" standalone="yes"?>
<Relationships xmlns="http://schemas.openxmlformats.org/package/2006/relationships"><Relationship Id="rId3" Type="http://schemas.openxmlformats.org/officeDocument/2006/relationships/image" Target="../media/image374.png"/><Relationship Id="rId2" Type="http://schemas.openxmlformats.org/officeDocument/2006/relationships/hyperlink" Target="http://viruses.string-db.org/" TargetMode="External"/><Relationship Id="rId1" Type="http://schemas.openxmlformats.org/officeDocument/2006/relationships/slideLayout" Target="../slideLayouts/slideLayout2.xml"/><Relationship Id="rId5" Type="http://schemas.openxmlformats.org/officeDocument/2006/relationships/image" Target="../media/image376.png"/><Relationship Id="rId4" Type="http://schemas.openxmlformats.org/officeDocument/2006/relationships/image" Target="../media/image375.png"/></Relationships>
</file>

<file path=ppt/slides/_rels/slide228.xml.rels><?xml version="1.0" encoding="UTF-8" standalone="yes"?>
<Relationships xmlns="http://schemas.openxmlformats.org/package/2006/relationships"><Relationship Id="rId2" Type="http://schemas.openxmlformats.org/officeDocument/2006/relationships/image" Target="../media/image377.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378.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image" Target="../media/image379.jpeg"/><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2" Type="http://schemas.openxmlformats.org/officeDocument/2006/relationships/image" Target="../media/image381.jpe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383.png"/><Relationship Id="rId2" Type="http://schemas.openxmlformats.org/officeDocument/2006/relationships/image" Target="../media/image382.png"/><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2" Type="http://schemas.openxmlformats.org/officeDocument/2006/relationships/image" Target="../media/image384.jpg"/><Relationship Id="rId1" Type="http://schemas.openxmlformats.org/officeDocument/2006/relationships/slideLayout" Target="../slideLayouts/slideLayout1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28.emf"/><Relationship Id="rId1" Type="http://schemas.openxmlformats.org/officeDocument/2006/relationships/slideLayout" Target="../slideLayouts/slideLayout1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36.xml.rels><?xml version="1.0" encoding="UTF-8" standalone="yes"?>
<Relationships xmlns="http://schemas.openxmlformats.org/package/2006/relationships"><Relationship Id="rId2" Type="http://schemas.openxmlformats.org/officeDocument/2006/relationships/image" Target="../media/image385.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9D7BC78-347F-B592-B27D-EAF45D6EAF46}"/>
              </a:ext>
            </a:extLst>
          </p:cNvPr>
          <p:cNvSpPr>
            <a:spLocks noGrp="1"/>
          </p:cNvSpPr>
          <p:nvPr>
            <p:ph type="body" idx="1"/>
          </p:nvPr>
        </p:nvSpPr>
        <p:spPr/>
        <p:txBody>
          <a:bodyPr/>
          <a:lstStyle/>
          <a:p>
            <a:r>
              <a:rPr lang="en-US" dirty="0"/>
              <a:t>Introduction to</a:t>
            </a:r>
            <a:endParaRPr lang="en-CH" dirty="0"/>
          </a:p>
        </p:txBody>
      </p:sp>
      <p:pic>
        <p:nvPicPr>
          <p:cNvPr id="8" name="Espace réservé pour une image  7">
            <a:extLst>
              <a:ext uri="{FF2B5EF4-FFF2-40B4-BE49-F238E27FC236}">
                <a16:creationId xmlns:a16="http://schemas.microsoft.com/office/drawing/2014/main" id="{1A2E0552-91EE-975D-52B8-929A3A11781C}"/>
              </a:ext>
            </a:extLst>
          </p:cNvPr>
          <p:cNvPicPr>
            <a:picLocks noGrp="1" noChangeAspect="1"/>
          </p:cNvPicPr>
          <p:nvPr>
            <p:ph type="pic" sz="quarter" idx="10"/>
          </p:nvPr>
        </p:nvPicPr>
        <p:blipFill rotWithShape="1">
          <a:blip r:embed="rId2"/>
          <a:srcRect l="40565" t="-2486" r="9434" b="2486"/>
          <a:stretch/>
        </p:blipFill>
        <p:spPr>
          <a:xfrm>
            <a:off x="6096000" y="-154983"/>
            <a:ext cx="6096000" cy="7012983"/>
          </a:xfrm>
        </p:spPr>
      </p:pic>
      <p:sp>
        <p:nvSpPr>
          <p:cNvPr id="4" name="Titre 3">
            <a:extLst>
              <a:ext uri="{FF2B5EF4-FFF2-40B4-BE49-F238E27FC236}">
                <a16:creationId xmlns:a16="http://schemas.microsoft.com/office/drawing/2014/main" id="{747D27B5-3690-AF28-E910-26D4B7949620}"/>
              </a:ext>
            </a:extLst>
          </p:cNvPr>
          <p:cNvSpPr>
            <a:spLocks noGrp="1"/>
          </p:cNvSpPr>
          <p:nvPr>
            <p:ph type="title"/>
          </p:nvPr>
        </p:nvSpPr>
        <p:spPr/>
        <p:txBody>
          <a:bodyPr/>
          <a:lstStyle/>
          <a:p>
            <a:r>
              <a:rPr lang="en-US" dirty="0"/>
              <a:t>Viral bioinformatics</a:t>
            </a:r>
            <a:endParaRPr lang="en-CH" dirty="0"/>
          </a:p>
        </p:txBody>
      </p:sp>
      <p:sp>
        <p:nvSpPr>
          <p:cNvPr id="5" name="Espace réservé du texte 4">
            <a:extLst>
              <a:ext uri="{FF2B5EF4-FFF2-40B4-BE49-F238E27FC236}">
                <a16:creationId xmlns:a16="http://schemas.microsoft.com/office/drawing/2014/main" id="{23650EA2-3E7B-788D-2DED-8D568BC6703D}"/>
              </a:ext>
            </a:extLst>
          </p:cNvPr>
          <p:cNvSpPr>
            <a:spLocks noGrp="1"/>
          </p:cNvSpPr>
          <p:nvPr>
            <p:ph type="body" sz="quarter" idx="14"/>
          </p:nvPr>
        </p:nvSpPr>
        <p:spPr/>
        <p:txBody>
          <a:bodyPr/>
          <a:lstStyle/>
          <a:p>
            <a:r>
              <a:rPr lang="en-US" dirty="0"/>
              <a:t>23 January 2024, Geneva</a:t>
            </a:r>
            <a:endParaRPr lang="en-CH" dirty="0"/>
          </a:p>
        </p:txBody>
      </p:sp>
      <p:sp>
        <p:nvSpPr>
          <p:cNvPr id="6" name="Espace réservé du texte 5">
            <a:extLst>
              <a:ext uri="{FF2B5EF4-FFF2-40B4-BE49-F238E27FC236}">
                <a16:creationId xmlns:a16="http://schemas.microsoft.com/office/drawing/2014/main" id="{F69B0B30-2B4F-E913-0E55-779C796FA2DE}"/>
              </a:ext>
            </a:extLst>
          </p:cNvPr>
          <p:cNvSpPr>
            <a:spLocks noGrp="1"/>
          </p:cNvSpPr>
          <p:nvPr>
            <p:ph type="body" sz="quarter" idx="15"/>
          </p:nvPr>
        </p:nvSpPr>
        <p:spPr>
          <a:xfrm>
            <a:off x="410812" y="5062405"/>
            <a:ext cx="3881787" cy="261711"/>
          </a:xfrm>
        </p:spPr>
        <p:txBody>
          <a:bodyPr/>
          <a:lstStyle/>
          <a:p>
            <a:r>
              <a:rPr lang="en-US" dirty="0"/>
              <a:t>Philippe Le Mercier, Swiss-</a:t>
            </a:r>
            <a:r>
              <a:rPr lang="en-US" dirty="0" err="1"/>
              <a:t>Prot</a:t>
            </a:r>
            <a:r>
              <a:rPr lang="en-US" dirty="0"/>
              <a:t> group</a:t>
            </a:r>
            <a:endParaRPr lang="en-CH" dirty="0"/>
          </a:p>
        </p:txBody>
      </p:sp>
      <p:pic>
        <p:nvPicPr>
          <p:cNvPr id="10" name="Image 9">
            <a:extLst>
              <a:ext uri="{FF2B5EF4-FFF2-40B4-BE49-F238E27FC236}">
                <a16:creationId xmlns:a16="http://schemas.microsoft.com/office/drawing/2014/main" id="{9F7646A6-55F8-72FE-E0CF-3E35566FB422}"/>
              </a:ext>
            </a:extLst>
          </p:cNvPr>
          <p:cNvPicPr>
            <a:picLocks noChangeAspect="1"/>
          </p:cNvPicPr>
          <p:nvPr/>
        </p:nvPicPr>
        <p:blipFill>
          <a:blip r:embed="rId3"/>
          <a:stretch>
            <a:fillRect/>
          </a:stretch>
        </p:blipFill>
        <p:spPr>
          <a:xfrm>
            <a:off x="6204488" y="298349"/>
            <a:ext cx="4365356" cy="4365356"/>
          </a:xfrm>
          <a:prstGeom prst="rect">
            <a:avLst/>
          </a:prstGeom>
        </p:spPr>
      </p:pic>
    </p:spTree>
    <p:extLst>
      <p:ext uri="{BB962C8B-B14F-4D97-AF65-F5344CB8AC3E}">
        <p14:creationId xmlns:p14="http://schemas.microsoft.com/office/powerpoint/2010/main" val="1196466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3153B-F8BD-B69E-665E-B0D017E8B4CB}"/>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lnSpc>
                <a:spcPct val="90000"/>
              </a:lnSpc>
            </a:pPr>
            <a:r>
              <a:rPr lang="en-US" sz="4200" kern="1200" dirty="0">
                <a:solidFill>
                  <a:schemeClr val="tx1"/>
                </a:solidFill>
                <a:latin typeface="+mj-lt"/>
                <a:ea typeface="+mj-ea"/>
                <a:cs typeface="+mj-cs"/>
              </a:rPr>
              <a:t>Introduction to Viral Bioinformatics</a:t>
            </a:r>
          </a:p>
        </p:txBody>
      </p:sp>
      <p:pic>
        <p:nvPicPr>
          <p:cNvPr id="7" name="Image 6">
            <a:extLst>
              <a:ext uri="{FF2B5EF4-FFF2-40B4-BE49-F238E27FC236}">
                <a16:creationId xmlns:a16="http://schemas.microsoft.com/office/drawing/2014/main" id="{1D38E454-52FC-18B2-0C25-99650AF4BB9C}"/>
              </a:ext>
            </a:extLst>
          </p:cNvPr>
          <p:cNvPicPr>
            <a:picLocks noChangeAspect="1"/>
          </p:cNvPicPr>
          <p:nvPr/>
        </p:nvPicPr>
        <p:blipFill>
          <a:blip r:embed="rId2"/>
          <a:stretch>
            <a:fillRect/>
          </a:stretch>
        </p:blipFill>
        <p:spPr>
          <a:xfrm>
            <a:off x="156938" y="403155"/>
            <a:ext cx="949337" cy="949337"/>
          </a:xfrm>
          <a:prstGeom prst="rect">
            <a:avLst/>
          </a:prstGeom>
        </p:spPr>
      </p:pic>
      <p:graphicFrame>
        <p:nvGraphicFramePr>
          <p:cNvPr id="9" name="Espace réservé du texte 2">
            <a:extLst>
              <a:ext uri="{FF2B5EF4-FFF2-40B4-BE49-F238E27FC236}">
                <a16:creationId xmlns:a16="http://schemas.microsoft.com/office/drawing/2014/main" id="{9B76DA5B-579F-8777-1727-4EB95A157F53}"/>
              </a:ext>
            </a:extLst>
          </p:cNvPr>
          <p:cNvGraphicFramePr/>
          <p:nvPr/>
        </p:nvGraphicFramePr>
        <p:xfrm>
          <a:off x="5126418" y="552091"/>
          <a:ext cx="6224335" cy="5431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8065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D102197-0BB0-18ED-E690-368F60564477}"/>
              </a:ext>
            </a:extLst>
          </p:cNvPr>
          <p:cNvPicPr>
            <a:picLocks noChangeAspect="1"/>
          </p:cNvPicPr>
          <p:nvPr/>
        </p:nvPicPr>
        <p:blipFill rotWithShape="1">
          <a:blip r:embed="rId2"/>
          <a:srcRect t="14951" b="29493"/>
          <a:stretch/>
        </p:blipFill>
        <p:spPr>
          <a:xfrm>
            <a:off x="20" y="10"/>
            <a:ext cx="12191980" cy="6857990"/>
          </a:xfrm>
          <a:prstGeom prst="rect">
            <a:avLst/>
          </a:prstGeom>
        </p:spPr>
      </p:pic>
      <p:graphicFrame>
        <p:nvGraphicFramePr>
          <p:cNvPr id="15" name="Espace réservé du contenu 7">
            <a:extLst>
              <a:ext uri="{FF2B5EF4-FFF2-40B4-BE49-F238E27FC236}">
                <a16:creationId xmlns:a16="http://schemas.microsoft.com/office/drawing/2014/main" id="{AAB4AAAD-636E-037D-8466-10875029CC1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re 6">
            <a:extLst>
              <a:ext uri="{FF2B5EF4-FFF2-40B4-BE49-F238E27FC236}">
                <a16:creationId xmlns:a16="http://schemas.microsoft.com/office/drawing/2014/main" id="{F7FF6B26-85E5-228F-755F-13AD3DA68652}"/>
              </a:ext>
            </a:extLst>
          </p:cNvPr>
          <p:cNvSpPr>
            <a:spLocks noGrp="1"/>
          </p:cNvSpPr>
          <p:nvPr>
            <p:ph type="title"/>
          </p:nvPr>
        </p:nvSpPr>
        <p:spPr/>
        <p:txBody>
          <a:bodyPr vert="horz" lIns="91440" tIns="45720" rIns="91440" bIns="45720" rtlCol="0" anchor="ctr">
            <a:normAutofit/>
          </a:bodyPr>
          <a:lstStyle/>
          <a:p>
            <a:pPr>
              <a:lnSpc>
                <a:spcPct val="90000"/>
              </a:lnSpc>
            </a:pPr>
            <a:r>
              <a:rPr lang="en-US" sz="4400" dirty="0">
                <a:ea typeface="+mj-ea"/>
                <a:cs typeface="+mj-cs"/>
              </a:rPr>
              <a:t>Disclaimer</a:t>
            </a:r>
          </a:p>
        </p:txBody>
      </p:sp>
      <p:pic>
        <p:nvPicPr>
          <p:cNvPr id="12" name="Picture 9">
            <a:extLst>
              <a:ext uri="{FF2B5EF4-FFF2-40B4-BE49-F238E27FC236}">
                <a16:creationId xmlns:a16="http://schemas.microsoft.com/office/drawing/2014/main" id="{887030D1-3CE1-1FFB-6B09-0068D53CDF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97845" y="0"/>
            <a:ext cx="3628123" cy="2383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304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3153B-F8BD-B69E-665E-B0D017E8B4CB}"/>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lnSpc>
                <a:spcPct val="90000"/>
              </a:lnSpc>
            </a:pPr>
            <a:r>
              <a:rPr lang="en-US" sz="4200" kern="1200" dirty="0">
                <a:solidFill>
                  <a:schemeClr val="tx1"/>
                </a:solidFill>
                <a:latin typeface="+mj-lt"/>
                <a:ea typeface="+mj-ea"/>
                <a:cs typeface="+mj-cs"/>
              </a:rPr>
              <a:t>Introduction to Viral Bioinformatics</a:t>
            </a:r>
          </a:p>
        </p:txBody>
      </p:sp>
      <p:pic>
        <p:nvPicPr>
          <p:cNvPr id="7" name="Image 6">
            <a:extLst>
              <a:ext uri="{FF2B5EF4-FFF2-40B4-BE49-F238E27FC236}">
                <a16:creationId xmlns:a16="http://schemas.microsoft.com/office/drawing/2014/main" id="{1D38E454-52FC-18B2-0C25-99650AF4BB9C}"/>
              </a:ext>
            </a:extLst>
          </p:cNvPr>
          <p:cNvPicPr>
            <a:picLocks noChangeAspect="1"/>
          </p:cNvPicPr>
          <p:nvPr/>
        </p:nvPicPr>
        <p:blipFill>
          <a:blip r:embed="rId2"/>
          <a:stretch>
            <a:fillRect/>
          </a:stretch>
        </p:blipFill>
        <p:spPr>
          <a:xfrm>
            <a:off x="156938" y="403155"/>
            <a:ext cx="949337" cy="949337"/>
          </a:xfrm>
          <a:prstGeom prst="rect">
            <a:avLst/>
          </a:prstGeom>
        </p:spPr>
      </p:pic>
      <p:graphicFrame>
        <p:nvGraphicFramePr>
          <p:cNvPr id="9" name="Espace réservé du texte 2">
            <a:extLst>
              <a:ext uri="{FF2B5EF4-FFF2-40B4-BE49-F238E27FC236}">
                <a16:creationId xmlns:a16="http://schemas.microsoft.com/office/drawing/2014/main" id="{9B76DA5B-579F-8777-1727-4EB95A157F53}"/>
              </a:ext>
            </a:extLst>
          </p:cNvPr>
          <p:cNvGraphicFramePr/>
          <p:nvPr>
            <p:extLst>
              <p:ext uri="{D42A27DB-BD31-4B8C-83A1-F6EECF244321}">
                <p14:modId xmlns:p14="http://schemas.microsoft.com/office/powerpoint/2010/main" val="1175438332"/>
              </p:ext>
            </p:extLst>
          </p:nvPr>
        </p:nvGraphicFramePr>
        <p:xfrm>
          <a:off x="5126418" y="552091"/>
          <a:ext cx="6224335" cy="5431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3490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44BE51AB-39FB-DC38-DBE3-B9A6792685D0}"/>
              </a:ext>
            </a:extLst>
          </p:cNvPr>
          <p:cNvSpPr>
            <a:spLocks noGrp="1"/>
          </p:cNvSpPr>
          <p:nvPr>
            <p:ph type="title"/>
          </p:nvPr>
        </p:nvSpPr>
        <p:spPr>
          <a:xfrm>
            <a:off x="761800" y="762001"/>
            <a:ext cx="5334197" cy="1708242"/>
          </a:xfrm>
        </p:spPr>
        <p:txBody>
          <a:bodyPr anchor="ctr">
            <a:normAutofit/>
          </a:bodyPr>
          <a:lstStyle/>
          <a:p>
            <a:r>
              <a:rPr lang="en-US" sz="4000"/>
              <a:t>Generalities</a:t>
            </a:r>
            <a:endParaRPr lang="en-CH" sz="4000"/>
          </a:p>
        </p:txBody>
      </p:sp>
      <p:sp>
        <p:nvSpPr>
          <p:cNvPr id="5" name="Espace réservé du contenu 4">
            <a:extLst>
              <a:ext uri="{FF2B5EF4-FFF2-40B4-BE49-F238E27FC236}">
                <a16:creationId xmlns:a16="http://schemas.microsoft.com/office/drawing/2014/main" id="{3496B1AC-C977-ACB0-5DE7-4DAD6E854A47}"/>
              </a:ext>
            </a:extLst>
          </p:cNvPr>
          <p:cNvSpPr>
            <a:spLocks noGrp="1"/>
          </p:cNvSpPr>
          <p:nvPr>
            <p:ph idx="1"/>
          </p:nvPr>
        </p:nvSpPr>
        <p:spPr>
          <a:xfrm>
            <a:off x="761800" y="2470244"/>
            <a:ext cx="5334197" cy="3769835"/>
          </a:xfrm>
        </p:spPr>
        <p:txBody>
          <a:bodyPr anchor="ctr">
            <a:normAutofit/>
          </a:bodyPr>
          <a:lstStyle/>
          <a:p>
            <a:r>
              <a:rPr lang="en-US" sz="2000"/>
              <a:t>What is a virus</a:t>
            </a:r>
          </a:p>
          <a:p>
            <a:endParaRPr lang="en-US" sz="2000"/>
          </a:p>
          <a:p>
            <a:r>
              <a:rPr lang="en-US" sz="2000"/>
              <a:t>Virus taxonomy</a:t>
            </a:r>
          </a:p>
          <a:p>
            <a:endParaRPr lang="en-US" sz="2000"/>
          </a:p>
          <a:p>
            <a:r>
              <a:rPr lang="en-US" sz="2000"/>
              <a:t>Virus metadata</a:t>
            </a:r>
            <a:endParaRPr lang="en-CH" sz="2000"/>
          </a:p>
        </p:txBody>
      </p:sp>
      <p:pic>
        <p:nvPicPr>
          <p:cNvPr id="16" name="Picture 6" descr="Digital rendering of a virus formation">
            <a:extLst>
              <a:ext uri="{FF2B5EF4-FFF2-40B4-BE49-F238E27FC236}">
                <a16:creationId xmlns:a16="http://schemas.microsoft.com/office/drawing/2014/main" id="{925FDC42-43C4-FFBA-1759-0C7BBE8C73C7}"/>
              </a:ext>
            </a:extLst>
          </p:cNvPr>
          <p:cNvPicPr>
            <a:picLocks noChangeAspect="1"/>
          </p:cNvPicPr>
          <p:nvPr/>
        </p:nvPicPr>
        <p:blipFill rotWithShape="1">
          <a:blip r:embed="rId2"/>
          <a:srcRect l="25824" r="19234"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229684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856E2-4C78-F976-E64C-5413C8EEFFB6}"/>
              </a:ext>
            </a:extLst>
          </p:cNvPr>
          <p:cNvSpPr>
            <a:spLocks noGrp="1"/>
          </p:cNvSpPr>
          <p:nvPr>
            <p:ph type="title"/>
          </p:nvPr>
        </p:nvSpPr>
        <p:spPr>
          <a:xfrm>
            <a:off x="1676400" y="403155"/>
            <a:ext cx="10515600" cy="447735"/>
          </a:xfrm>
        </p:spPr>
        <p:txBody>
          <a:bodyPr>
            <a:normAutofit fontScale="90000"/>
          </a:bodyPr>
          <a:lstStyle/>
          <a:p>
            <a:r>
              <a:rPr lang="en-US" dirty="0"/>
              <a:t>What is a virus?</a:t>
            </a:r>
            <a:endParaRPr lang="en-CH" dirty="0"/>
          </a:p>
        </p:txBody>
      </p:sp>
      <p:sp>
        <p:nvSpPr>
          <p:cNvPr id="3" name="Espace réservé du texte 2">
            <a:extLst>
              <a:ext uri="{FF2B5EF4-FFF2-40B4-BE49-F238E27FC236}">
                <a16:creationId xmlns:a16="http://schemas.microsoft.com/office/drawing/2014/main" id="{73027ADA-7686-C48A-53E2-1A3AF8FF00D6}"/>
              </a:ext>
            </a:extLst>
          </p:cNvPr>
          <p:cNvSpPr>
            <a:spLocks noGrp="1"/>
          </p:cNvSpPr>
          <p:nvPr>
            <p:ph type="body" sz="quarter" idx="11"/>
          </p:nvPr>
        </p:nvSpPr>
        <p:spPr>
          <a:xfrm>
            <a:off x="722760" y="1626671"/>
            <a:ext cx="10515600" cy="447735"/>
          </a:xfrm>
        </p:spPr>
        <p:txBody>
          <a:bodyPr>
            <a:normAutofit fontScale="70000" lnSpcReduction="20000"/>
          </a:bodyPr>
          <a:lstStyle/>
          <a:p>
            <a:r>
              <a:rPr lang="en-US" b="1" dirty="0">
                <a:solidFill>
                  <a:schemeClr val="accent2">
                    <a:lumMod val="75000"/>
                  </a:schemeClr>
                </a:solidFill>
              </a:rPr>
              <a:t>“A virus is a mobile genetic element that codes for proteins but not for ribosome.”</a:t>
            </a:r>
            <a:endParaRPr lang="en-CH" b="1" dirty="0">
              <a:solidFill>
                <a:schemeClr val="accent2">
                  <a:lumMod val="75000"/>
                </a:schemeClr>
              </a:solidFill>
            </a:endParaRPr>
          </a:p>
        </p:txBody>
      </p:sp>
      <p:pic>
        <p:nvPicPr>
          <p:cNvPr id="1026" name="Picture 2" descr="The very first living thing is still alive inside each one of us | New  Scientist">
            <a:extLst>
              <a:ext uri="{FF2B5EF4-FFF2-40B4-BE49-F238E27FC236}">
                <a16:creationId xmlns:a16="http://schemas.microsoft.com/office/drawing/2014/main" id="{C84B631A-9FE1-946F-B267-0DB122C1EE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8360" y="3278287"/>
            <a:ext cx="7620000" cy="3152775"/>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texte 2">
            <a:extLst>
              <a:ext uri="{FF2B5EF4-FFF2-40B4-BE49-F238E27FC236}">
                <a16:creationId xmlns:a16="http://schemas.microsoft.com/office/drawing/2014/main" id="{E09FD7D8-B572-204B-3828-CDB48793987A}"/>
              </a:ext>
            </a:extLst>
          </p:cNvPr>
          <p:cNvSpPr txBox="1">
            <a:spLocks/>
          </p:cNvSpPr>
          <p:nvPr/>
        </p:nvSpPr>
        <p:spPr>
          <a:xfrm>
            <a:off x="248092" y="3278287"/>
            <a:ext cx="3208866" cy="1953043"/>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SzPct val="70000"/>
              <a:buFont typeface="Arial" panose="020B0604020202020204" pitchFamily="34" charset="0"/>
              <a:buNone/>
              <a:tabLst/>
              <a:defRPr sz="2400" b="0" i="0" kern="1200">
                <a:solidFill>
                  <a:schemeClr val="tx1"/>
                </a:solidFill>
                <a:latin typeface="+mn-lt"/>
                <a:ea typeface="Tahoma" panose="020B0604030504040204" pitchFamily="34" charset="0"/>
                <a:cs typeface="Gill Sans Light" panose="020B0302020104020203" pitchFamily="34" charset="-79"/>
              </a:defRPr>
            </a:lvl1pPr>
            <a:lvl2pPr marL="358775" indent="-358775" algn="l" defTabSz="914400" rtl="0" eaLnBrk="1" latinLnBrk="0" hangingPunct="1">
              <a:lnSpc>
                <a:spcPct val="90000"/>
              </a:lnSpc>
              <a:spcBef>
                <a:spcPts val="500"/>
              </a:spcBef>
              <a:buSzPct val="70000"/>
              <a:buFontTx/>
              <a:buBlip>
                <a:blip r:embed="rId4"/>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2pPr>
            <a:lvl3pPr marL="669925" indent="-304800" algn="l" defTabSz="914400" rtl="0" eaLnBrk="1" latinLnBrk="0" hangingPunct="1">
              <a:lnSpc>
                <a:spcPct val="90000"/>
              </a:lnSpc>
              <a:spcBef>
                <a:spcPts val="500"/>
              </a:spcBef>
              <a:buSzPct val="70000"/>
              <a:buFontTx/>
              <a:buBlip>
                <a:blip r:embed="rId4"/>
              </a:buBlip>
              <a:tabLst/>
              <a:defRPr lang="en-GB" sz="2400" b="0" i="0" kern="1200" dirty="0" smtClean="0">
                <a:solidFill>
                  <a:schemeClr val="tx1"/>
                </a:solidFill>
                <a:latin typeface="+mn-lt"/>
                <a:ea typeface="Tahoma" panose="020B0604030504040204" pitchFamily="34" charset="0"/>
                <a:cs typeface="Gill Sans Light" panose="020B0302020104020203" pitchFamily="34" charset="-79"/>
              </a:defRPr>
            </a:lvl3pPr>
            <a:lvl4pPr marL="358775" indent="0" algn="l" defTabSz="914400" rtl="0" eaLnBrk="1" latinLnBrk="0" hangingPunct="1">
              <a:lnSpc>
                <a:spcPct val="90000"/>
              </a:lnSpc>
              <a:spcBef>
                <a:spcPts val="500"/>
              </a:spcBef>
              <a:buSzPct val="70000"/>
              <a:buFont typeface="Arial" panose="020B0604020202020204" pitchFamily="34" charset="0"/>
              <a:buNone/>
              <a:defRPr sz="1400" b="0" i="0" kern="1200">
                <a:solidFill>
                  <a:schemeClr val="tx1"/>
                </a:solidFill>
                <a:latin typeface="+mn-lt"/>
                <a:ea typeface="Tahoma" panose="020B0604030504040204" pitchFamily="34" charset="0"/>
                <a:cs typeface="Gill Sans Light" panose="020B0302020104020203" pitchFamily="34" charset="-79"/>
              </a:defRPr>
            </a:lvl4pPr>
            <a:lvl5pPr marL="358775" indent="0" algn="l" defTabSz="914400" rtl="0" eaLnBrk="1" latinLnBrk="0" hangingPunct="1">
              <a:lnSpc>
                <a:spcPct val="90000"/>
              </a:lnSpc>
              <a:spcBef>
                <a:spcPts val="500"/>
              </a:spcBef>
              <a:buSzPct val="70000"/>
              <a:buFont typeface="Arial" panose="020B0604020202020204" pitchFamily="34" charset="0"/>
              <a:buNone/>
              <a:defRPr sz="1000" b="0" i="0" kern="1200">
                <a:solidFill>
                  <a:schemeClr val="tx1"/>
                </a:solidFill>
                <a:latin typeface="+mn-lt"/>
                <a:ea typeface="Tahoma" panose="020B0604030504040204" pitchFamily="34"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Viruses appeared early, </a:t>
            </a:r>
          </a:p>
          <a:p>
            <a:r>
              <a:rPr lang="en-US" dirty="0"/>
              <a:t>as soon as ribosome emerged</a:t>
            </a:r>
          </a:p>
          <a:p>
            <a:r>
              <a:rPr lang="en-US" dirty="0"/>
              <a:t>( about 4 billion years ago)</a:t>
            </a:r>
            <a:endParaRPr lang="en-CH" dirty="0"/>
          </a:p>
        </p:txBody>
      </p:sp>
      <p:pic>
        <p:nvPicPr>
          <p:cNvPr id="8" name="Image 7">
            <a:extLst>
              <a:ext uri="{FF2B5EF4-FFF2-40B4-BE49-F238E27FC236}">
                <a16:creationId xmlns:a16="http://schemas.microsoft.com/office/drawing/2014/main" id="{A0D04B93-440A-CE7E-C6BC-105CF13C9BAD}"/>
              </a:ext>
            </a:extLst>
          </p:cNvPr>
          <p:cNvPicPr>
            <a:picLocks noChangeAspect="1"/>
          </p:cNvPicPr>
          <p:nvPr/>
        </p:nvPicPr>
        <p:blipFill>
          <a:blip r:embed="rId5"/>
          <a:stretch>
            <a:fillRect/>
          </a:stretch>
        </p:blipFill>
        <p:spPr>
          <a:xfrm>
            <a:off x="248092" y="152353"/>
            <a:ext cx="949337" cy="949337"/>
          </a:xfrm>
          <a:prstGeom prst="rect">
            <a:avLst/>
          </a:prstGeom>
        </p:spPr>
      </p:pic>
      <p:cxnSp>
        <p:nvCxnSpPr>
          <p:cNvPr id="5" name="Connecteur : en arc 4">
            <a:extLst>
              <a:ext uri="{FF2B5EF4-FFF2-40B4-BE49-F238E27FC236}">
                <a16:creationId xmlns:a16="http://schemas.microsoft.com/office/drawing/2014/main" id="{8A31D36E-D450-215F-6F59-F4DB579CDB76}"/>
              </a:ext>
            </a:extLst>
          </p:cNvPr>
          <p:cNvCxnSpPr>
            <a:cxnSpLocks/>
          </p:cNvCxnSpPr>
          <p:nvPr/>
        </p:nvCxnSpPr>
        <p:spPr>
          <a:xfrm>
            <a:off x="2928257" y="3984171"/>
            <a:ext cx="2388810" cy="1095829"/>
          </a:xfrm>
          <a:prstGeom prst="curvedConnector3">
            <a:avLst/>
          </a:prstGeom>
          <a:ln w="38100">
            <a:solidFill>
              <a:schemeClr val="accent2"/>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6986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896CEA-6A96-8C64-4815-5C99104B269F}"/>
              </a:ext>
            </a:extLst>
          </p:cNvPr>
          <p:cNvSpPr>
            <a:spLocks noGrp="1"/>
          </p:cNvSpPr>
          <p:nvPr>
            <p:ph type="title"/>
          </p:nvPr>
        </p:nvSpPr>
        <p:spPr/>
        <p:txBody>
          <a:bodyPr/>
          <a:lstStyle/>
          <a:p>
            <a:r>
              <a:rPr lang="en-US" dirty="0"/>
              <a:t>Virosphere challenge</a:t>
            </a:r>
            <a:endParaRPr lang="en-CH" dirty="0"/>
          </a:p>
        </p:txBody>
      </p:sp>
      <p:sp>
        <p:nvSpPr>
          <p:cNvPr id="4" name="Espace réservé du contenu 3">
            <a:extLst>
              <a:ext uri="{FF2B5EF4-FFF2-40B4-BE49-F238E27FC236}">
                <a16:creationId xmlns:a16="http://schemas.microsoft.com/office/drawing/2014/main" id="{7FF65102-C5D4-F5D8-E048-EAE16A6F8D15}"/>
              </a:ext>
            </a:extLst>
          </p:cNvPr>
          <p:cNvSpPr>
            <a:spLocks noGrp="1"/>
          </p:cNvSpPr>
          <p:nvPr>
            <p:ph type="body" sz="quarter" idx="11"/>
          </p:nvPr>
        </p:nvSpPr>
        <p:spPr>
          <a:xfrm>
            <a:off x="912949" y="1209805"/>
            <a:ext cx="10683305" cy="980369"/>
          </a:xfrm>
        </p:spPr>
        <p:txBody>
          <a:bodyPr/>
          <a:lstStyle/>
          <a:p>
            <a:r>
              <a:rPr lang="en-US" b="0" i="0" dirty="0">
                <a:solidFill>
                  <a:srgbClr val="212121"/>
                </a:solidFill>
                <a:effectLst/>
                <a:latin typeface="Corbel" panose="020B0503020204020204" pitchFamily="34" charset="0"/>
              </a:rPr>
              <a:t>The virosphere may contain the greatest diversity known to mankind. </a:t>
            </a:r>
          </a:p>
          <a:p>
            <a:endParaRPr lang="en-CH" dirty="0"/>
          </a:p>
        </p:txBody>
      </p:sp>
      <p:pic>
        <p:nvPicPr>
          <p:cNvPr id="3076" name="Picture 4">
            <a:extLst>
              <a:ext uri="{FF2B5EF4-FFF2-40B4-BE49-F238E27FC236}">
                <a16:creationId xmlns:a16="http://schemas.microsoft.com/office/drawing/2014/main" id="{47701505-DF89-1DC1-F5BF-24E5FB768C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2542" y="2041821"/>
            <a:ext cx="7410450" cy="481617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 coins arrondis 7">
            <a:extLst>
              <a:ext uri="{FF2B5EF4-FFF2-40B4-BE49-F238E27FC236}">
                <a16:creationId xmlns:a16="http://schemas.microsoft.com/office/drawing/2014/main" id="{0A7B8CAC-06E8-45B7-BC0A-A038B72FBF63}"/>
              </a:ext>
            </a:extLst>
          </p:cNvPr>
          <p:cNvSpPr/>
          <p:nvPr/>
        </p:nvSpPr>
        <p:spPr>
          <a:xfrm>
            <a:off x="508793" y="1737774"/>
            <a:ext cx="4898974" cy="1392893"/>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000" b="0" i="0" dirty="0">
                <a:solidFill>
                  <a:schemeClr val="bg1"/>
                </a:solidFill>
                <a:effectLst/>
                <a:latin typeface="Arial" panose="020B0604020202020204" pitchFamily="34" charset="0"/>
                <a:cs typeface="Arial" panose="020B0604020202020204" pitchFamily="34" charset="0"/>
              </a:rPr>
              <a:t>It has been estimated that there are 10</a:t>
            </a:r>
            <a:r>
              <a:rPr lang="en-US" sz="2000" b="0" i="0" baseline="30000" dirty="0">
                <a:solidFill>
                  <a:schemeClr val="bg1"/>
                </a:solidFill>
                <a:effectLst/>
                <a:latin typeface="Arial" panose="020B0604020202020204" pitchFamily="34" charset="0"/>
                <a:cs typeface="Arial" panose="020B0604020202020204" pitchFamily="34" charset="0"/>
              </a:rPr>
              <a:t>31</a:t>
            </a:r>
            <a:r>
              <a:rPr lang="en-US" sz="2000" b="0" i="0" dirty="0">
                <a:solidFill>
                  <a:schemeClr val="bg1"/>
                </a:solidFill>
                <a:effectLst/>
                <a:latin typeface="Arial" panose="020B0604020202020204" pitchFamily="34" charset="0"/>
                <a:cs typeface="Arial" panose="020B0604020202020204" pitchFamily="34" charset="0"/>
              </a:rPr>
              <a:t> viruses on Earth;</a:t>
            </a:r>
          </a:p>
          <a:p>
            <a:pPr marL="342900" indent="-342900">
              <a:buFont typeface="Arial" panose="020B0604020202020204" pitchFamily="34" charset="0"/>
              <a:buChar char="•"/>
            </a:pPr>
            <a:endParaRPr lang="en-US" sz="2000" b="0" i="0" dirty="0">
              <a:solidFill>
                <a:schemeClr val="bg1"/>
              </a:solidFill>
              <a:effectLst/>
              <a:latin typeface="Arial" panose="020B0604020202020204" pitchFamily="34" charset="0"/>
              <a:cs typeface="Arial" panose="020B0604020202020204" pitchFamily="34" charset="0"/>
            </a:endParaRPr>
          </a:p>
          <a:p>
            <a:r>
              <a:rPr lang="en-US" sz="2000" dirty="0">
                <a:solidFill>
                  <a:schemeClr val="bg1"/>
                </a:solidFill>
                <a:latin typeface="Arial" panose="020B0604020202020204" pitchFamily="34" charset="0"/>
                <a:cs typeface="Arial" panose="020B0604020202020204" pitchFamily="34" charset="0"/>
              </a:rPr>
              <a:t>    (</a:t>
            </a:r>
            <a:r>
              <a:rPr lang="en-US" sz="2000" i="0" dirty="0">
                <a:solidFill>
                  <a:schemeClr val="bg1"/>
                </a:solidFill>
                <a:effectLst/>
                <a:latin typeface="Arial" panose="020B0604020202020204" pitchFamily="34" charset="0"/>
                <a:cs typeface="Arial" panose="020B0604020202020204" pitchFamily="34" charset="0"/>
              </a:rPr>
              <a:t>10</a:t>
            </a:r>
            <a:r>
              <a:rPr lang="en-US" sz="2000" i="0" baseline="30000" dirty="0">
                <a:solidFill>
                  <a:schemeClr val="bg1"/>
                </a:solidFill>
                <a:effectLst/>
                <a:latin typeface="Arial" panose="020B0604020202020204" pitchFamily="34" charset="0"/>
                <a:cs typeface="Arial" panose="020B0604020202020204" pitchFamily="34" charset="0"/>
              </a:rPr>
              <a:t>24</a:t>
            </a:r>
            <a:r>
              <a:rPr lang="en-US" sz="2000" i="0" dirty="0">
                <a:solidFill>
                  <a:schemeClr val="bg1"/>
                </a:solidFill>
                <a:effectLst/>
                <a:latin typeface="Arial" panose="020B0604020202020204" pitchFamily="34" charset="0"/>
                <a:cs typeface="Arial" panose="020B0604020202020204" pitchFamily="34" charset="0"/>
              </a:rPr>
              <a:t> stars in the Universe</a:t>
            </a:r>
            <a:r>
              <a:rPr lang="en-US" sz="2000" dirty="0">
                <a:solidFill>
                  <a:schemeClr val="bg1"/>
                </a:solidFill>
                <a:latin typeface="Arial" panose="020B0604020202020204" pitchFamily="34" charset="0"/>
                <a:cs typeface="Arial" panose="020B0604020202020204" pitchFamily="34" charset="0"/>
              </a:rPr>
              <a:t>)</a:t>
            </a:r>
            <a:endParaRPr lang="en-US" sz="2000" i="0" dirty="0">
              <a:solidFill>
                <a:schemeClr val="bg1"/>
              </a:solidFill>
              <a:effectLst/>
              <a:latin typeface="Arial" panose="020B0604020202020204" pitchFamily="34" charset="0"/>
              <a:cs typeface="Arial" panose="020B0604020202020204" pitchFamily="34" charset="0"/>
            </a:endParaRPr>
          </a:p>
        </p:txBody>
      </p:sp>
      <p:sp>
        <p:nvSpPr>
          <p:cNvPr id="10" name="Rectangle : coins arrondis 9">
            <a:extLst>
              <a:ext uri="{FF2B5EF4-FFF2-40B4-BE49-F238E27FC236}">
                <a16:creationId xmlns:a16="http://schemas.microsoft.com/office/drawing/2014/main" id="{8FE9E742-FADE-642F-6F2D-1DE0EEDAF70D}"/>
              </a:ext>
            </a:extLst>
          </p:cNvPr>
          <p:cNvSpPr/>
          <p:nvPr/>
        </p:nvSpPr>
        <p:spPr>
          <a:xfrm>
            <a:off x="5991103" y="1737774"/>
            <a:ext cx="4498355" cy="149989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US" sz="2000" b="0" i="0" dirty="0">
                <a:solidFill>
                  <a:schemeClr val="bg1"/>
                </a:solidFill>
                <a:effectLst/>
                <a:latin typeface="Arial" panose="020B0604020202020204" pitchFamily="34" charset="0"/>
                <a:cs typeface="Arial" panose="020B0604020202020204" pitchFamily="34" charset="0"/>
              </a:rPr>
              <a:t>Billions of years of evolution with high </a:t>
            </a:r>
            <a:r>
              <a:rPr lang="en-US" sz="2000" b="0" i="0" dirty="0" err="1">
                <a:solidFill>
                  <a:schemeClr val="bg1"/>
                </a:solidFill>
                <a:effectLst/>
                <a:latin typeface="Arial" panose="020B0604020202020204" pitchFamily="34" charset="0"/>
                <a:cs typeface="Arial" panose="020B0604020202020204" pitchFamily="34" charset="0"/>
              </a:rPr>
              <a:t>mutatioin</a:t>
            </a:r>
            <a:r>
              <a:rPr lang="en-US" sz="2000" b="0" i="0" dirty="0">
                <a:solidFill>
                  <a:schemeClr val="bg1"/>
                </a:solidFill>
                <a:effectLst/>
                <a:latin typeface="Arial" panose="020B0604020202020204" pitchFamily="34" charset="0"/>
                <a:cs typeface="Arial" panose="020B0604020202020204" pitchFamily="34" charset="0"/>
              </a:rPr>
              <a:t> rate</a:t>
            </a:r>
          </a:p>
          <a:p>
            <a:pPr algn="ctr"/>
            <a:endParaRPr lang="en-CH" sz="2000" dirty="0"/>
          </a:p>
        </p:txBody>
      </p:sp>
    </p:spTree>
    <p:extLst>
      <p:ext uri="{BB962C8B-B14F-4D97-AF65-F5344CB8AC3E}">
        <p14:creationId xmlns:p14="http://schemas.microsoft.com/office/powerpoint/2010/main" val="1439380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255988"/>
            <a:ext cx="2438400" cy="115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627588"/>
            <a:ext cx="2514600"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5446989"/>
            <a:ext cx="1600200"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1" y="4151589"/>
            <a:ext cx="2049463" cy="103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2703789"/>
            <a:ext cx="2312988" cy="117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1" y="4303989"/>
            <a:ext cx="2405063" cy="105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6601" y="2779989"/>
            <a:ext cx="2443163" cy="112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53000" y="5904189"/>
            <a:ext cx="27051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9000" y="1179789"/>
            <a:ext cx="3048000" cy="158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81201" y="1103589"/>
            <a:ext cx="1501775" cy="139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29400" y="4075388"/>
            <a:ext cx="3505200" cy="132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96200" y="5300938"/>
            <a:ext cx="2743200" cy="159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33801" y="5446988"/>
            <a:ext cx="112871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itle 14"/>
          <p:cNvSpPr>
            <a:spLocks noGrp="1"/>
          </p:cNvSpPr>
          <p:nvPr>
            <p:ph type="title"/>
          </p:nvPr>
        </p:nvSpPr>
        <p:spPr/>
        <p:txBody>
          <a:bodyPr>
            <a:normAutofit fontScale="90000"/>
          </a:bodyPr>
          <a:lstStyle/>
          <a:p>
            <a:r>
              <a:rPr lang="fr-CH" dirty="0"/>
              <a:t>Diversity of  Virions</a:t>
            </a:r>
            <a:endParaRPr lang="en-US" dirty="0"/>
          </a:p>
        </p:txBody>
      </p:sp>
    </p:spTree>
    <p:extLst>
      <p:ext uri="{BB962C8B-B14F-4D97-AF65-F5344CB8AC3E}">
        <p14:creationId xmlns:p14="http://schemas.microsoft.com/office/powerpoint/2010/main" val="4280730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education.expasy.org/images/Virus_size.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876251" y="1439863"/>
            <a:ext cx="8390285" cy="48958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noGrp="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algn="l" defTabSz="457200" rtl="0" eaLnBrk="0" fontAlgn="base" hangingPunct="0">
              <a:spcBef>
                <a:spcPct val="0"/>
              </a:spcBef>
              <a:spcAft>
                <a:spcPct val="0"/>
              </a:spcAft>
              <a:defRPr sz="2800" kern="1200">
                <a:solidFill>
                  <a:srgbClr val="FF0000"/>
                </a:solidFill>
                <a:latin typeface="Arial" charset="0"/>
                <a:ea typeface="ＭＳ Ｐゴシック" charset="-128"/>
                <a:cs typeface="ＭＳ Ｐゴシック" pitchFamily="-65" charset="-128"/>
              </a:defRPr>
            </a:lvl1pPr>
            <a:lvl2pPr algn="l" defTabSz="457200" rtl="0" eaLnBrk="0" fontAlgn="base" hangingPunct="0">
              <a:spcBef>
                <a:spcPct val="0"/>
              </a:spcBef>
              <a:spcAft>
                <a:spcPct val="0"/>
              </a:spcAft>
              <a:defRPr sz="2800">
                <a:solidFill>
                  <a:srgbClr val="FF0000"/>
                </a:solidFill>
                <a:latin typeface="Arial" charset="0"/>
                <a:ea typeface="ＭＳ Ｐゴシック" charset="-128"/>
                <a:cs typeface="ＭＳ Ｐゴシック" pitchFamily="-65" charset="-128"/>
              </a:defRPr>
            </a:lvl2pPr>
            <a:lvl3pPr algn="l" defTabSz="457200" rtl="0" eaLnBrk="0" fontAlgn="base" hangingPunct="0">
              <a:spcBef>
                <a:spcPct val="0"/>
              </a:spcBef>
              <a:spcAft>
                <a:spcPct val="0"/>
              </a:spcAft>
              <a:defRPr sz="2800">
                <a:solidFill>
                  <a:srgbClr val="FF0000"/>
                </a:solidFill>
                <a:latin typeface="Arial" charset="0"/>
                <a:ea typeface="ＭＳ Ｐゴシック" charset="-128"/>
                <a:cs typeface="ＭＳ Ｐゴシック" pitchFamily="-65" charset="-128"/>
              </a:defRPr>
            </a:lvl3pPr>
            <a:lvl4pPr algn="l" defTabSz="457200" rtl="0" eaLnBrk="0" fontAlgn="base" hangingPunct="0">
              <a:spcBef>
                <a:spcPct val="0"/>
              </a:spcBef>
              <a:spcAft>
                <a:spcPct val="0"/>
              </a:spcAft>
              <a:defRPr sz="2800">
                <a:solidFill>
                  <a:srgbClr val="FF0000"/>
                </a:solidFill>
                <a:latin typeface="Arial" charset="0"/>
                <a:ea typeface="ＭＳ Ｐゴシック" charset="-128"/>
                <a:cs typeface="ＭＳ Ｐゴシック" pitchFamily="-65" charset="-128"/>
              </a:defRPr>
            </a:lvl4pPr>
            <a:lvl5pPr algn="l" defTabSz="457200" rtl="0" eaLnBrk="0" fontAlgn="base" hangingPunct="0">
              <a:spcBef>
                <a:spcPct val="0"/>
              </a:spcBef>
              <a:spcAft>
                <a:spcPct val="0"/>
              </a:spcAft>
              <a:defRPr sz="2800">
                <a:solidFill>
                  <a:srgbClr val="FF0000"/>
                </a:solidFill>
                <a:latin typeface="Arial" charset="0"/>
                <a:ea typeface="ＭＳ Ｐゴシック" charset="-128"/>
                <a:cs typeface="ＭＳ Ｐゴシック" pitchFamily="-65" charset="-128"/>
              </a:defRPr>
            </a:lvl5pPr>
            <a:lvl6pPr marL="457200" algn="l" defTabSz="457200" rtl="0" fontAlgn="base">
              <a:spcBef>
                <a:spcPct val="0"/>
              </a:spcBef>
              <a:spcAft>
                <a:spcPct val="0"/>
              </a:spcAft>
              <a:defRPr sz="2800">
                <a:solidFill>
                  <a:srgbClr val="FF0000"/>
                </a:solidFill>
                <a:latin typeface="Arial" charset="0"/>
                <a:ea typeface="ＭＳ Ｐゴシック" charset="-128"/>
              </a:defRPr>
            </a:lvl6pPr>
            <a:lvl7pPr marL="914400" algn="l" defTabSz="457200" rtl="0" fontAlgn="base">
              <a:spcBef>
                <a:spcPct val="0"/>
              </a:spcBef>
              <a:spcAft>
                <a:spcPct val="0"/>
              </a:spcAft>
              <a:defRPr sz="2800">
                <a:solidFill>
                  <a:srgbClr val="FF0000"/>
                </a:solidFill>
                <a:latin typeface="Arial" charset="0"/>
                <a:ea typeface="ＭＳ Ｐゴシック" charset="-128"/>
              </a:defRPr>
            </a:lvl7pPr>
            <a:lvl8pPr marL="1371600" algn="l" defTabSz="457200" rtl="0" fontAlgn="base">
              <a:spcBef>
                <a:spcPct val="0"/>
              </a:spcBef>
              <a:spcAft>
                <a:spcPct val="0"/>
              </a:spcAft>
              <a:defRPr sz="2800">
                <a:solidFill>
                  <a:srgbClr val="FF0000"/>
                </a:solidFill>
                <a:latin typeface="Arial" charset="0"/>
                <a:ea typeface="ＭＳ Ｐゴシック" charset="-128"/>
              </a:defRPr>
            </a:lvl8pPr>
            <a:lvl9pPr marL="1828800" algn="l" defTabSz="457200" rtl="0" fontAlgn="base">
              <a:spcBef>
                <a:spcPct val="0"/>
              </a:spcBef>
              <a:spcAft>
                <a:spcPct val="0"/>
              </a:spcAft>
              <a:defRPr sz="2800">
                <a:solidFill>
                  <a:srgbClr val="FF0000"/>
                </a:solidFill>
                <a:latin typeface="Arial" charset="0"/>
                <a:ea typeface="ＭＳ Ｐゴシック" charset="-128"/>
              </a:defRPr>
            </a:lvl9pPr>
          </a:lstStyle>
          <a:p>
            <a:pPr algn="ctr"/>
            <a:r>
              <a:rPr lang="en-US" sz="4000" b="1" dirty="0">
                <a:solidFill>
                  <a:schemeClr val="tx1"/>
                </a:solidFill>
              </a:rPr>
              <a:t>Human viruses</a:t>
            </a:r>
            <a:br>
              <a:rPr lang="en-US" sz="4000" b="1" dirty="0">
                <a:solidFill>
                  <a:schemeClr val="tx1"/>
                </a:solidFill>
              </a:rPr>
            </a:br>
            <a:endParaRPr lang="en-US" sz="4000" b="1" dirty="0">
              <a:solidFill>
                <a:schemeClr val="tx1"/>
              </a:solidFill>
            </a:endParaRPr>
          </a:p>
        </p:txBody>
      </p:sp>
      <p:pic>
        <p:nvPicPr>
          <p:cNvPr id="3" name="Image 2">
            <a:extLst>
              <a:ext uri="{FF2B5EF4-FFF2-40B4-BE49-F238E27FC236}">
                <a16:creationId xmlns:a16="http://schemas.microsoft.com/office/drawing/2014/main" id="{A4ABD41D-C200-6171-3E31-F58286888CD6}"/>
              </a:ext>
            </a:extLst>
          </p:cNvPr>
          <p:cNvPicPr>
            <a:picLocks noChangeAspect="1"/>
          </p:cNvPicPr>
          <p:nvPr/>
        </p:nvPicPr>
        <p:blipFill>
          <a:blip r:embed="rId3"/>
          <a:stretch>
            <a:fillRect/>
          </a:stretch>
        </p:blipFill>
        <p:spPr>
          <a:xfrm>
            <a:off x="1318339" y="1107899"/>
            <a:ext cx="9741609" cy="5559778"/>
          </a:xfrm>
          <a:prstGeom prst="rect">
            <a:avLst/>
          </a:prstGeom>
        </p:spPr>
      </p:pic>
    </p:spTree>
    <p:extLst>
      <p:ext uri="{BB962C8B-B14F-4D97-AF65-F5344CB8AC3E}">
        <p14:creationId xmlns:p14="http://schemas.microsoft.com/office/powerpoint/2010/main" val="89131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7306" y="4311819"/>
            <a:ext cx="4991100" cy="2143125"/>
          </a:xfrm>
        </p:spPr>
      </p:pic>
      <p:sp>
        <p:nvSpPr>
          <p:cNvPr id="3" name="Title 2"/>
          <p:cNvSpPr>
            <a:spLocks noGrp="1"/>
          </p:cNvSpPr>
          <p:nvPr>
            <p:ph type="title"/>
          </p:nvPr>
        </p:nvSpPr>
        <p:spPr/>
        <p:txBody>
          <a:bodyPr>
            <a:normAutofit fontScale="90000"/>
          </a:bodyPr>
          <a:lstStyle/>
          <a:p>
            <a:r>
              <a:rPr lang="fr-CH" dirty="0"/>
              <a:t>Viral </a:t>
            </a:r>
            <a:r>
              <a:rPr lang="fr-CH" dirty="0" err="1"/>
              <a:t>genomes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3507" y="1613314"/>
            <a:ext cx="2889480" cy="225457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4018" y="1425881"/>
            <a:ext cx="3921591" cy="2414229"/>
          </a:xfrm>
          <a:prstGeom prst="rect">
            <a:avLst/>
          </a:prstGeom>
        </p:spPr>
      </p:pic>
      <p:sp>
        <p:nvSpPr>
          <p:cNvPr id="8" name="TextBox 7"/>
          <p:cNvSpPr txBox="1"/>
          <p:nvPr/>
        </p:nvSpPr>
        <p:spPr>
          <a:xfrm>
            <a:off x="3696716" y="4173319"/>
            <a:ext cx="782778" cy="276999"/>
          </a:xfrm>
          <a:prstGeom prst="rect">
            <a:avLst/>
          </a:prstGeom>
          <a:noFill/>
        </p:spPr>
        <p:txBody>
          <a:bodyPr wrap="none" rtlCol="0">
            <a:spAutoFit/>
          </a:bodyPr>
          <a:lstStyle/>
          <a:p>
            <a:r>
              <a:rPr lang="fr-CH" sz="1200" dirty="0" err="1">
                <a:solidFill>
                  <a:srgbClr val="595959"/>
                </a:solidFill>
              </a:rPr>
              <a:t>Rotavirus</a:t>
            </a:r>
            <a:endParaRPr lang="en-US" dirty="0">
              <a:solidFill>
                <a:srgbClr val="595959"/>
              </a:solidFill>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3952" y="4596287"/>
            <a:ext cx="3100457" cy="1831187"/>
          </a:xfrm>
          <a:prstGeom prst="rect">
            <a:avLst/>
          </a:prstGeom>
        </p:spPr>
      </p:pic>
      <p:sp>
        <p:nvSpPr>
          <p:cNvPr id="10" name="TextBox 9"/>
          <p:cNvSpPr txBox="1"/>
          <p:nvPr/>
        </p:nvSpPr>
        <p:spPr>
          <a:xfrm>
            <a:off x="3285699" y="1069581"/>
            <a:ext cx="968535" cy="369332"/>
          </a:xfrm>
          <a:prstGeom prst="rect">
            <a:avLst/>
          </a:prstGeom>
          <a:noFill/>
        </p:spPr>
        <p:txBody>
          <a:bodyPr wrap="none" rtlCol="0">
            <a:spAutoFit/>
          </a:bodyPr>
          <a:lstStyle/>
          <a:p>
            <a:r>
              <a:rPr lang="fr-CH" b="1" dirty="0">
                <a:solidFill>
                  <a:srgbClr val="595959"/>
                </a:solidFill>
              </a:rPr>
              <a:t>LINEAR</a:t>
            </a:r>
            <a:endParaRPr lang="en-US" b="1" dirty="0">
              <a:solidFill>
                <a:srgbClr val="595959"/>
              </a:solidFill>
            </a:endParaRPr>
          </a:p>
        </p:txBody>
      </p:sp>
      <p:sp>
        <p:nvSpPr>
          <p:cNvPr id="11" name="TextBox 10"/>
          <p:cNvSpPr txBox="1"/>
          <p:nvPr/>
        </p:nvSpPr>
        <p:spPr>
          <a:xfrm>
            <a:off x="7686010" y="1112365"/>
            <a:ext cx="1244251" cy="369332"/>
          </a:xfrm>
          <a:prstGeom prst="rect">
            <a:avLst/>
          </a:prstGeom>
          <a:noFill/>
        </p:spPr>
        <p:txBody>
          <a:bodyPr wrap="none" rtlCol="0">
            <a:spAutoFit/>
          </a:bodyPr>
          <a:lstStyle/>
          <a:p>
            <a:r>
              <a:rPr lang="fr-CH" b="1" dirty="0">
                <a:solidFill>
                  <a:srgbClr val="595959"/>
                </a:solidFill>
              </a:rPr>
              <a:t>CIRCULAR</a:t>
            </a:r>
            <a:endParaRPr lang="en-US" b="1" dirty="0">
              <a:solidFill>
                <a:srgbClr val="595959"/>
              </a:solidFill>
            </a:endParaRPr>
          </a:p>
        </p:txBody>
      </p:sp>
      <p:sp>
        <p:nvSpPr>
          <p:cNvPr id="12" name="TextBox 11"/>
          <p:cNvSpPr txBox="1"/>
          <p:nvPr/>
        </p:nvSpPr>
        <p:spPr>
          <a:xfrm>
            <a:off x="5264573" y="4011742"/>
            <a:ext cx="1516762" cy="369332"/>
          </a:xfrm>
          <a:prstGeom prst="rect">
            <a:avLst/>
          </a:prstGeom>
          <a:noFill/>
        </p:spPr>
        <p:txBody>
          <a:bodyPr wrap="none" rtlCol="0">
            <a:spAutoFit/>
          </a:bodyPr>
          <a:lstStyle/>
          <a:p>
            <a:r>
              <a:rPr lang="fr-CH" b="1" dirty="0">
                <a:solidFill>
                  <a:srgbClr val="595959"/>
                </a:solidFill>
              </a:rPr>
              <a:t>SEGMENTED</a:t>
            </a:r>
            <a:endParaRPr lang="en-US" b="1" dirty="0">
              <a:solidFill>
                <a:srgbClr val="595959"/>
              </a:solidFill>
            </a:endParaRPr>
          </a:p>
        </p:txBody>
      </p:sp>
    </p:spTree>
    <p:extLst>
      <p:ext uri="{BB962C8B-B14F-4D97-AF65-F5344CB8AC3E}">
        <p14:creationId xmlns:p14="http://schemas.microsoft.com/office/powerpoint/2010/main" val="2877804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05873A-1282-7D09-A536-DD8643080ECB}"/>
              </a:ext>
            </a:extLst>
          </p:cNvPr>
          <p:cNvSpPr>
            <a:spLocks noGrp="1"/>
          </p:cNvSpPr>
          <p:nvPr>
            <p:ph type="title"/>
          </p:nvPr>
        </p:nvSpPr>
        <p:spPr/>
        <p:txBody>
          <a:bodyPr vert="horz" lIns="91440" tIns="45720" rIns="91440" bIns="45720" rtlCol="0" anchor="ctr">
            <a:normAutofit/>
          </a:bodyPr>
          <a:lstStyle/>
          <a:p>
            <a:pPr>
              <a:lnSpc>
                <a:spcPct val="90000"/>
              </a:lnSpc>
            </a:pPr>
            <a:r>
              <a:rPr lang="en-US" sz="4400" dirty="0">
                <a:ea typeface="+mj-ea"/>
                <a:cs typeface="+mj-cs"/>
              </a:rPr>
              <a:t>Virus bioinformatics</a:t>
            </a:r>
          </a:p>
        </p:txBody>
      </p:sp>
      <p:graphicFrame>
        <p:nvGraphicFramePr>
          <p:cNvPr id="5" name="Espace réservé du contenu 2">
            <a:extLst>
              <a:ext uri="{FF2B5EF4-FFF2-40B4-BE49-F238E27FC236}">
                <a16:creationId xmlns:a16="http://schemas.microsoft.com/office/drawing/2014/main" id="{898E7192-6C84-C127-7743-598D4C4CD1CB}"/>
              </a:ext>
            </a:extLst>
          </p:cNvPr>
          <p:cNvGraphicFramePr>
            <a:graphicFrameLocks noGrp="1"/>
          </p:cNvGraphicFramePr>
          <p:nvPr>
            <p:ph sz="quarter" idx="11"/>
            <p:extLst>
              <p:ext uri="{D42A27DB-BD31-4B8C-83A1-F6EECF244321}">
                <p14:modId xmlns:p14="http://schemas.microsoft.com/office/powerpoint/2010/main" val="2931576538"/>
              </p:ext>
            </p:extLst>
          </p:nvPr>
        </p:nvGraphicFramePr>
        <p:xfrm>
          <a:off x="914400" y="15208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a:extLst>
              <a:ext uri="{FF2B5EF4-FFF2-40B4-BE49-F238E27FC236}">
                <a16:creationId xmlns:a16="http://schemas.microsoft.com/office/drawing/2014/main" id="{D1D1A448-3EE5-E4C4-3BE0-D539F4D14AF4}"/>
              </a:ext>
            </a:extLst>
          </p:cNvPr>
          <p:cNvSpPr txBox="1"/>
          <p:nvPr/>
        </p:nvSpPr>
        <p:spPr>
          <a:xfrm>
            <a:off x="3048000" y="6021106"/>
            <a:ext cx="6096000" cy="646331"/>
          </a:xfrm>
          <a:prstGeom prst="rect">
            <a:avLst/>
          </a:prstGeom>
          <a:noFill/>
        </p:spPr>
        <p:txBody>
          <a:bodyPr wrap="square">
            <a:spAutoFit/>
          </a:bodyPr>
          <a:lstStyle/>
          <a:p>
            <a:r>
              <a:rPr lang="en-US" dirty="0">
                <a:hlinkClick r:id="rId7"/>
              </a:rPr>
              <a:t>Viral bioinformatics</a:t>
            </a:r>
          </a:p>
          <a:p>
            <a:r>
              <a:rPr lang="en-US" dirty="0">
                <a:hlinkClick r:id="rId7"/>
              </a:rPr>
              <a:t>https://www.ncbi.nlm.nih.gov/pmc/articles/PMC7567488/</a:t>
            </a:r>
            <a:endParaRPr lang="en-US" dirty="0"/>
          </a:p>
        </p:txBody>
      </p:sp>
    </p:spTree>
    <p:extLst>
      <p:ext uri="{BB962C8B-B14F-4D97-AF65-F5344CB8AC3E}">
        <p14:creationId xmlns:p14="http://schemas.microsoft.com/office/powerpoint/2010/main" val="2797673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9938" name="Rectangle 2"/>
          <p:cNvSpPr>
            <a:spLocks noGrp="1" noChangeArrowheads="1"/>
          </p:cNvSpPr>
          <p:nvPr>
            <p:ph type="title"/>
          </p:nvPr>
        </p:nvSpPr>
        <p:spPr>
          <a:xfrm>
            <a:off x="838200" y="404060"/>
            <a:ext cx="10515600" cy="1325563"/>
          </a:xfrm>
        </p:spPr>
        <p:txBody>
          <a:bodyPr>
            <a:normAutofit/>
          </a:bodyPr>
          <a:lstStyle/>
          <a:p>
            <a:pPr>
              <a:defRPr/>
            </a:pPr>
            <a:r>
              <a:rPr lang="fr-CH"/>
              <a:t>Viral Classification: Taxonomy</a:t>
            </a:r>
            <a:endParaRPr lang="en-GB"/>
          </a:p>
        </p:txBody>
      </p:sp>
      <p:sp>
        <p:nvSpPr>
          <p:cNvPr id="50181" name="Text Box 3"/>
          <p:cNvSpPr txBox="1">
            <a:spLocks noChangeArrowheads="1"/>
          </p:cNvSpPr>
          <p:nvPr/>
        </p:nvSpPr>
        <p:spPr bwMode="auto">
          <a:xfrm>
            <a:off x="5130800" y="1880130"/>
            <a:ext cx="6858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62000" eaLnBrk="0" hangingPunct="0">
              <a:defRPr>
                <a:solidFill>
                  <a:schemeClr val="bg1"/>
                </a:solidFill>
                <a:latin typeface="ＭＳ Ｐゴシック" charset="-128"/>
                <a:ea typeface="ＭＳ Ｐゴシック" charset="-128"/>
              </a:defRPr>
            </a:lvl1pPr>
            <a:lvl2pPr marL="742950" indent="-285750" defTabSz="762000" eaLnBrk="0" hangingPunct="0">
              <a:defRPr>
                <a:solidFill>
                  <a:schemeClr val="bg1"/>
                </a:solidFill>
                <a:latin typeface="ＭＳ Ｐゴシック" charset="-128"/>
                <a:ea typeface="ＭＳ Ｐゴシック" charset="-128"/>
              </a:defRPr>
            </a:lvl2pPr>
            <a:lvl3pPr marL="1143000" indent="-228600" defTabSz="762000" eaLnBrk="0" hangingPunct="0">
              <a:defRPr>
                <a:solidFill>
                  <a:schemeClr val="bg1"/>
                </a:solidFill>
                <a:latin typeface="ＭＳ Ｐゴシック" charset="-128"/>
                <a:ea typeface="ＭＳ Ｐゴシック" charset="-128"/>
              </a:defRPr>
            </a:lvl3pPr>
            <a:lvl4pPr marL="1600200" indent="-228600" defTabSz="762000" eaLnBrk="0" hangingPunct="0">
              <a:defRPr>
                <a:solidFill>
                  <a:schemeClr val="bg1"/>
                </a:solidFill>
                <a:latin typeface="ＭＳ Ｐゴシック" charset="-128"/>
                <a:ea typeface="ＭＳ Ｐゴシック" charset="-128"/>
              </a:defRPr>
            </a:lvl4pPr>
            <a:lvl5pPr marL="2057400" indent="-228600" defTabSz="762000" eaLnBrk="0" hangingPunct="0">
              <a:defRPr>
                <a:solidFill>
                  <a:schemeClr val="bg1"/>
                </a:solidFill>
                <a:latin typeface="ＭＳ Ｐゴシック" charset="-128"/>
                <a:ea typeface="ＭＳ Ｐゴシック" charset="-128"/>
              </a:defRPr>
            </a:lvl5pPr>
            <a:lvl6pPr marL="25146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9pPr>
          </a:lstStyle>
          <a:p>
            <a:pPr eaLnBrk="1" hangingPunct="1"/>
            <a:r>
              <a:rPr lang="fr-CH" sz="2000" dirty="0">
                <a:solidFill>
                  <a:schemeClr val="tx1"/>
                </a:solidFill>
                <a:latin typeface="Arial" panose="020B0604020202020204" pitchFamily="34" charset="0"/>
                <a:cs typeface="Arial" panose="020B0604020202020204" pitchFamily="34" charset="0"/>
              </a:rPr>
              <a:t>All virus information </a:t>
            </a:r>
            <a:r>
              <a:rPr lang="fr-CH" sz="2000" dirty="0" err="1">
                <a:solidFill>
                  <a:schemeClr val="tx1"/>
                </a:solidFill>
                <a:latin typeface="Arial" panose="020B0604020202020204" pitchFamily="34" charset="0"/>
                <a:cs typeface="Arial" panose="020B0604020202020204" pitchFamily="34" charset="0"/>
              </a:rPr>
              <a:t>is</a:t>
            </a:r>
            <a:r>
              <a:rPr lang="fr-CH" sz="2000" dirty="0">
                <a:solidFill>
                  <a:schemeClr val="tx1"/>
                </a:solidFill>
                <a:latin typeface="Arial" panose="020B0604020202020204" pitchFamily="34" charset="0"/>
                <a:cs typeface="Arial" panose="020B0604020202020204" pitchFamily="34" charset="0"/>
              </a:rPr>
              <a:t> </a:t>
            </a:r>
            <a:r>
              <a:rPr lang="fr-CH" sz="2000" dirty="0" err="1">
                <a:solidFill>
                  <a:schemeClr val="tx1"/>
                </a:solidFill>
                <a:latin typeface="Arial" panose="020B0604020202020204" pitchFamily="34" charset="0"/>
                <a:cs typeface="Arial" panose="020B0604020202020204" pitchFamily="34" charset="0"/>
              </a:rPr>
              <a:t>classified</a:t>
            </a:r>
            <a:r>
              <a:rPr lang="fr-CH" sz="2000" dirty="0">
                <a:solidFill>
                  <a:schemeClr val="tx1"/>
                </a:solidFill>
                <a:latin typeface="Arial" panose="020B0604020202020204" pitchFamily="34" charset="0"/>
                <a:cs typeface="Arial" panose="020B0604020202020204" pitchFamily="34" charset="0"/>
              </a:rPr>
              <a:t> relative to the </a:t>
            </a:r>
            <a:r>
              <a:rPr lang="fr-CH" sz="2000" dirty="0" err="1">
                <a:solidFill>
                  <a:schemeClr val="tx1"/>
                </a:solidFill>
                <a:latin typeface="Arial" panose="020B0604020202020204" pitchFamily="34" charset="0"/>
                <a:cs typeface="Arial" panose="020B0604020202020204" pitchFamily="34" charset="0"/>
              </a:rPr>
              <a:t>taxonomy</a:t>
            </a:r>
            <a:r>
              <a:rPr lang="fr-CH" sz="2000" dirty="0">
                <a:solidFill>
                  <a:schemeClr val="tx1"/>
                </a:solidFill>
                <a:latin typeface="Arial" panose="020B0604020202020204" pitchFamily="34" charset="0"/>
                <a:cs typeface="Arial" panose="020B0604020202020204" pitchFamily="34" charset="0"/>
              </a:rPr>
              <a:t>.</a:t>
            </a:r>
          </a:p>
          <a:p>
            <a:pPr eaLnBrk="1" hangingPunct="1"/>
            <a:endParaRPr lang="fr-CH" sz="2000" dirty="0">
              <a:solidFill>
                <a:schemeClr val="tx1"/>
              </a:solidFill>
              <a:latin typeface="Arial" panose="020B0604020202020204" pitchFamily="34" charset="0"/>
              <a:cs typeface="Arial" panose="020B0604020202020204" pitchFamily="34" charset="0"/>
            </a:endParaRPr>
          </a:p>
          <a:p>
            <a:pPr eaLnBrk="1" hangingPunct="1"/>
            <a:r>
              <a:rPr lang="fr-CH" sz="2000" dirty="0">
                <a:solidFill>
                  <a:schemeClr val="tx1"/>
                </a:solidFill>
                <a:latin typeface="Arial" panose="020B0604020202020204" pitchFamily="34" charset="0"/>
                <a:cs typeface="Arial" panose="020B0604020202020204" pitchFamily="34" charset="0"/>
              </a:rPr>
              <a:t>-The « </a:t>
            </a:r>
            <a:r>
              <a:rPr lang="fr-CH" sz="2000" dirty="0" err="1">
                <a:solidFill>
                  <a:schemeClr val="tx1"/>
                </a:solidFill>
                <a:latin typeface="Arial" panose="020B0604020202020204" pitchFamily="34" charset="0"/>
                <a:cs typeface="Arial" panose="020B0604020202020204" pitchFamily="34" charset="0"/>
              </a:rPr>
              <a:t>tree</a:t>
            </a:r>
            <a:r>
              <a:rPr lang="fr-CH" sz="2000" dirty="0">
                <a:solidFill>
                  <a:schemeClr val="tx1"/>
                </a:solidFill>
                <a:latin typeface="Arial" panose="020B0604020202020204" pitchFamily="34" charset="0"/>
                <a:cs typeface="Arial" panose="020B0604020202020204" pitchFamily="34" charset="0"/>
              </a:rPr>
              <a:t> of life » </a:t>
            </a:r>
            <a:r>
              <a:rPr lang="fr-CH" sz="2000" dirty="0" err="1">
                <a:solidFill>
                  <a:schemeClr val="tx1"/>
                </a:solidFill>
                <a:latin typeface="Arial" panose="020B0604020202020204" pitchFamily="34" charset="0"/>
                <a:cs typeface="Arial" panose="020B0604020202020204" pitchFamily="34" charset="0"/>
              </a:rPr>
              <a:t>is</a:t>
            </a:r>
            <a:r>
              <a:rPr lang="fr-CH" sz="2000" dirty="0">
                <a:solidFill>
                  <a:schemeClr val="tx1"/>
                </a:solidFill>
                <a:latin typeface="Arial" panose="020B0604020202020204" pitchFamily="34" charset="0"/>
                <a:cs typeface="Arial" panose="020B0604020202020204" pitchFamily="34" charset="0"/>
              </a:rPr>
              <a:t> </a:t>
            </a:r>
            <a:r>
              <a:rPr lang="fr-CH" sz="2000" dirty="0" err="1">
                <a:solidFill>
                  <a:schemeClr val="tx1"/>
                </a:solidFill>
                <a:latin typeface="Arial" panose="020B0604020202020204" pitchFamily="34" charset="0"/>
                <a:cs typeface="Arial" panose="020B0604020202020204" pitchFamily="34" charset="0"/>
              </a:rPr>
              <a:t>relatively</a:t>
            </a:r>
            <a:r>
              <a:rPr lang="fr-CH" sz="2000" dirty="0">
                <a:solidFill>
                  <a:schemeClr val="tx1"/>
                </a:solidFill>
                <a:latin typeface="Arial" panose="020B0604020202020204" pitchFamily="34" charset="0"/>
                <a:cs typeface="Arial" panose="020B0604020202020204" pitchFamily="34" charset="0"/>
              </a:rPr>
              <a:t> </a:t>
            </a:r>
            <a:r>
              <a:rPr lang="fr-CH" sz="2000" dirty="0" err="1">
                <a:solidFill>
                  <a:schemeClr val="tx1"/>
                </a:solidFill>
                <a:latin typeface="Arial" panose="020B0604020202020204" pitchFamily="34" charset="0"/>
                <a:cs typeface="Arial" panose="020B0604020202020204" pitchFamily="34" charset="0"/>
              </a:rPr>
              <a:t>straightforward</a:t>
            </a:r>
            <a:r>
              <a:rPr lang="fr-CH" sz="2000" dirty="0">
                <a:solidFill>
                  <a:schemeClr val="tx1"/>
                </a:solidFill>
                <a:latin typeface="Arial" panose="020B0604020202020204" pitchFamily="34" charset="0"/>
                <a:cs typeface="Arial" panose="020B0604020202020204" pitchFamily="34" charset="0"/>
              </a:rPr>
              <a:t>: </a:t>
            </a:r>
          </a:p>
          <a:p>
            <a:pPr eaLnBrk="1" hangingPunct="1"/>
            <a:r>
              <a:rPr lang="fr-CH" sz="2000" dirty="0">
                <a:solidFill>
                  <a:schemeClr val="tx1"/>
                </a:solidFill>
                <a:latin typeface="Arial" panose="020B0604020202020204" pitchFamily="34" charset="0"/>
                <a:cs typeface="Arial" panose="020B0604020202020204" pitchFamily="34" charset="0"/>
              </a:rPr>
              <a:t>one </a:t>
            </a:r>
            <a:r>
              <a:rPr lang="fr-CH" sz="2000" dirty="0" err="1">
                <a:solidFill>
                  <a:schemeClr val="tx1"/>
                </a:solidFill>
                <a:latin typeface="Arial" panose="020B0604020202020204" pitchFamily="34" charset="0"/>
                <a:cs typeface="Arial" panose="020B0604020202020204" pitchFamily="34" charset="0"/>
              </a:rPr>
              <a:t>trunk</a:t>
            </a:r>
            <a:r>
              <a:rPr lang="fr-CH" sz="2000" dirty="0">
                <a:solidFill>
                  <a:schemeClr val="tx1"/>
                </a:solidFill>
                <a:latin typeface="Arial" panose="020B0604020202020204" pitchFamily="34" charset="0"/>
                <a:cs typeface="Arial" panose="020B0604020202020204" pitchFamily="34" charset="0"/>
              </a:rPr>
              <a:t>, </a:t>
            </a:r>
            <a:r>
              <a:rPr lang="fr-CH" sz="2000" dirty="0" err="1">
                <a:solidFill>
                  <a:schemeClr val="tx1"/>
                </a:solidFill>
                <a:latin typeface="Arial" panose="020B0604020202020204" pitchFamily="34" charset="0"/>
                <a:cs typeface="Arial" panose="020B0604020202020204" pitchFamily="34" charset="0"/>
              </a:rPr>
              <a:t>many</a:t>
            </a:r>
            <a:r>
              <a:rPr lang="fr-CH" sz="2000" dirty="0">
                <a:solidFill>
                  <a:schemeClr val="tx1"/>
                </a:solidFill>
                <a:latin typeface="Arial" panose="020B0604020202020204" pitchFamily="34" charset="0"/>
                <a:cs typeface="Arial" panose="020B0604020202020204" pitchFamily="34" charset="0"/>
              </a:rPr>
              <a:t> branches.</a:t>
            </a:r>
          </a:p>
          <a:p>
            <a:pPr eaLnBrk="1" hangingPunct="1"/>
            <a:endParaRPr lang="fr-CH" sz="2000" dirty="0">
              <a:solidFill>
                <a:schemeClr val="tx1"/>
              </a:solidFill>
              <a:latin typeface="Arial" panose="020B0604020202020204" pitchFamily="34" charset="0"/>
              <a:cs typeface="Arial" panose="020B0604020202020204" pitchFamily="34" charset="0"/>
            </a:endParaRPr>
          </a:p>
          <a:p>
            <a:pPr eaLnBrk="1" hangingPunct="1"/>
            <a:r>
              <a:rPr lang="fr-CH" sz="2000" dirty="0">
                <a:solidFill>
                  <a:schemeClr val="tx1"/>
                </a:solidFill>
                <a:latin typeface="Arial" panose="020B0604020202020204" pitchFamily="34" charset="0"/>
                <a:cs typeface="Arial" panose="020B0604020202020204" pitchFamily="34" charset="0"/>
              </a:rPr>
              <a:t>-</a:t>
            </a:r>
            <a:r>
              <a:rPr lang="fr-CH" sz="2000" dirty="0" err="1">
                <a:solidFill>
                  <a:schemeClr val="tx1"/>
                </a:solidFill>
                <a:latin typeface="Arial" panose="020B0604020202020204" pitchFamily="34" charset="0"/>
                <a:cs typeface="Arial" panose="020B0604020202020204" pitchFamily="34" charset="0"/>
              </a:rPr>
              <a:t>Viruses</a:t>
            </a:r>
            <a:r>
              <a:rPr lang="fr-CH" sz="2000" dirty="0">
                <a:solidFill>
                  <a:schemeClr val="tx1"/>
                </a:solidFill>
                <a:latin typeface="Arial" panose="020B0604020202020204" pitchFamily="34" charset="0"/>
                <a:cs typeface="Arial" panose="020B0604020202020204" pitchFamily="34" charset="0"/>
              </a:rPr>
              <a:t> </a:t>
            </a:r>
            <a:r>
              <a:rPr lang="fr-CH" sz="2000" dirty="0" err="1">
                <a:solidFill>
                  <a:schemeClr val="tx1"/>
                </a:solidFill>
                <a:latin typeface="Arial" panose="020B0604020202020204" pitchFamily="34" charset="0"/>
                <a:cs typeface="Arial" panose="020B0604020202020204" pitchFamily="34" charset="0"/>
              </a:rPr>
              <a:t>would</a:t>
            </a:r>
            <a:r>
              <a:rPr lang="fr-CH" sz="2000" dirty="0">
                <a:solidFill>
                  <a:schemeClr val="tx1"/>
                </a:solidFill>
                <a:latin typeface="Arial" panose="020B0604020202020204" pitchFamily="34" charset="0"/>
                <a:cs typeface="Arial" panose="020B0604020202020204" pitchFamily="34" charset="0"/>
              </a:rPr>
              <a:t> </a:t>
            </a:r>
            <a:r>
              <a:rPr lang="fr-CH" sz="2000" dirty="0" err="1">
                <a:solidFill>
                  <a:schemeClr val="tx1"/>
                </a:solidFill>
                <a:latin typeface="Arial" panose="020B0604020202020204" pitchFamily="34" charset="0"/>
                <a:cs typeface="Arial" panose="020B0604020202020204" pitchFamily="34" charset="0"/>
              </a:rPr>
              <a:t>be</a:t>
            </a:r>
            <a:r>
              <a:rPr lang="fr-CH" sz="2000" dirty="0">
                <a:solidFill>
                  <a:schemeClr val="tx1"/>
                </a:solidFill>
                <a:latin typeface="Arial" panose="020B0604020202020204" pitchFamily="34" charset="0"/>
                <a:cs typeface="Arial" panose="020B0604020202020204" pitchFamily="34" charset="0"/>
              </a:rPr>
              <a:t> </a:t>
            </a:r>
            <a:r>
              <a:rPr lang="fr-CH" sz="2000" dirty="0" err="1">
                <a:solidFill>
                  <a:schemeClr val="tx1"/>
                </a:solidFill>
                <a:latin typeface="Arial" panose="020B0604020202020204" pitchFamily="34" charset="0"/>
                <a:cs typeface="Arial" panose="020B0604020202020204" pitchFamily="34" charset="0"/>
              </a:rPr>
              <a:t>much</a:t>
            </a:r>
            <a:r>
              <a:rPr lang="fr-CH" sz="2000" dirty="0">
                <a:solidFill>
                  <a:schemeClr val="tx1"/>
                </a:solidFill>
                <a:latin typeface="Arial" panose="020B0604020202020204" pitchFamily="34" charset="0"/>
                <a:cs typeface="Arial" panose="020B0604020202020204" pitchFamily="34" charset="0"/>
              </a:rPr>
              <a:t> </a:t>
            </a:r>
            <a:r>
              <a:rPr lang="fr-CH" sz="2000" dirty="0" err="1">
                <a:solidFill>
                  <a:schemeClr val="tx1"/>
                </a:solidFill>
                <a:latin typeface="Arial" panose="020B0604020202020204" pitchFamily="34" charset="0"/>
                <a:cs typeface="Arial" panose="020B0604020202020204" pitchFamily="34" charset="0"/>
              </a:rPr>
              <a:t>like</a:t>
            </a:r>
            <a:r>
              <a:rPr lang="fr-CH" sz="2000" dirty="0">
                <a:solidFill>
                  <a:schemeClr val="tx1"/>
                </a:solidFill>
                <a:latin typeface="Arial" panose="020B0604020202020204" pitchFamily="34" charset="0"/>
                <a:cs typeface="Arial" panose="020B0604020202020204" pitchFamily="34" charset="0"/>
              </a:rPr>
              <a:t> </a:t>
            </a:r>
            <a:r>
              <a:rPr lang="fr-CH" sz="2000" dirty="0" err="1">
                <a:solidFill>
                  <a:schemeClr val="tx1"/>
                </a:solidFill>
                <a:latin typeface="Arial" panose="020B0604020202020204" pitchFamily="34" charset="0"/>
                <a:cs typeface="Arial" panose="020B0604020202020204" pitchFamily="34" charset="0"/>
              </a:rPr>
              <a:t>ivy</a:t>
            </a:r>
            <a:r>
              <a:rPr lang="fr-CH" sz="2000" dirty="0">
                <a:solidFill>
                  <a:schemeClr val="tx1"/>
                </a:solidFill>
                <a:latin typeface="Arial" panose="020B0604020202020204" pitchFamily="34" charset="0"/>
                <a:cs typeface="Arial" panose="020B0604020202020204" pitchFamily="34" charset="0"/>
              </a:rPr>
              <a:t> on a </a:t>
            </a:r>
            <a:r>
              <a:rPr lang="fr-CH" sz="2000" dirty="0" err="1">
                <a:solidFill>
                  <a:schemeClr val="tx1"/>
                </a:solidFill>
                <a:latin typeface="Arial" panose="020B0604020202020204" pitchFamily="34" charset="0"/>
                <a:cs typeface="Arial" panose="020B0604020202020204" pitchFamily="34" charset="0"/>
              </a:rPr>
              <a:t>tree</a:t>
            </a:r>
            <a:r>
              <a:rPr lang="fr-CH" sz="2000" dirty="0">
                <a:solidFill>
                  <a:schemeClr val="tx1"/>
                </a:solidFill>
                <a:latin typeface="Arial" panose="020B0604020202020204" pitchFamily="34" charset="0"/>
                <a:cs typeface="Arial" panose="020B0604020202020204" pitchFamily="34" charset="0"/>
              </a:rPr>
              <a:t>. </a:t>
            </a:r>
            <a:endParaRPr lang="en-GB" sz="2000" dirty="0">
              <a:solidFill>
                <a:schemeClr val="tx1"/>
              </a:solidFill>
              <a:latin typeface="Arial" panose="020B0604020202020204" pitchFamily="34" charset="0"/>
              <a:cs typeface="Arial" panose="020B0604020202020204" pitchFamily="34" charset="0"/>
            </a:endParaRPr>
          </a:p>
        </p:txBody>
      </p:sp>
      <p:pic>
        <p:nvPicPr>
          <p:cNvPr id="5018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1" y="1981201"/>
            <a:ext cx="3032125" cy="341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9950" name="Picture 14" descr="iv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6048" y="1737106"/>
            <a:ext cx="3449815" cy="390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8520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3" fill="hold" nodeType="clickEffect">
                                  <p:stCondLst>
                                    <p:cond delay="0"/>
                                  </p:stCondLst>
                                  <p:childTnLst>
                                    <p:set>
                                      <p:cBhvr>
                                        <p:cTn id="6" dur="1" fill="hold">
                                          <p:stCondLst>
                                            <p:cond delay="0"/>
                                          </p:stCondLst>
                                        </p:cTn>
                                        <p:tgtEl>
                                          <p:spTgt spid="1319950"/>
                                        </p:tgtEl>
                                        <p:attrNameLst>
                                          <p:attrName>style.visibility</p:attrName>
                                        </p:attrNameLst>
                                      </p:cBhvr>
                                      <p:to>
                                        <p:strVal val="visible"/>
                                      </p:to>
                                    </p:set>
                                    <p:animEffect transition="in" filter="strips(upRight)">
                                      <p:cBhvr>
                                        <p:cTn id="7" dur="500"/>
                                        <p:tgtEl>
                                          <p:spTgt spid="1319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22" name="Rectangle 2"/>
          <p:cNvSpPr>
            <a:spLocks noGrp="1" noChangeArrowheads="1"/>
          </p:cNvSpPr>
          <p:nvPr>
            <p:ph type="title"/>
          </p:nvPr>
        </p:nvSpPr>
        <p:spPr/>
        <p:txBody>
          <a:bodyPr/>
          <a:lstStyle/>
          <a:p>
            <a:pPr>
              <a:defRPr/>
            </a:pPr>
            <a:r>
              <a:rPr lang="en-GB" dirty="0"/>
              <a:t>Baltimore classification</a:t>
            </a:r>
          </a:p>
        </p:txBody>
      </p:sp>
      <p:pic>
        <p:nvPicPr>
          <p:cNvPr id="2" name="Picture 1"/>
          <p:cNvPicPr>
            <a:picLocks noChangeAspect="1"/>
          </p:cNvPicPr>
          <p:nvPr/>
        </p:nvPicPr>
        <p:blipFill>
          <a:blip r:embed="rId2"/>
          <a:stretch>
            <a:fillRect/>
          </a:stretch>
        </p:blipFill>
        <p:spPr>
          <a:xfrm>
            <a:off x="1978492" y="5596111"/>
            <a:ext cx="7508237" cy="79135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2966" y="954072"/>
            <a:ext cx="7295937" cy="450431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8902" y="1170110"/>
            <a:ext cx="1184180" cy="1783447"/>
          </a:xfrm>
          <a:prstGeom prst="rect">
            <a:avLst/>
          </a:prstGeom>
        </p:spPr>
      </p:pic>
      <p:sp>
        <p:nvSpPr>
          <p:cNvPr id="5" name="TextBox 4"/>
          <p:cNvSpPr txBox="1"/>
          <p:nvPr/>
        </p:nvSpPr>
        <p:spPr>
          <a:xfrm>
            <a:off x="9486728" y="3037403"/>
            <a:ext cx="1159292" cy="646331"/>
          </a:xfrm>
          <a:prstGeom prst="rect">
            <a:avLst/>
          </a:prstGeom>
          <a:noFill/>
        </p:spPr>
        <p:txBody>
          <a:bodyPr wrap="none" rtlCol="0">
            <a:spAutoFit/>
          </a:bodyPr>
          <a:lstStyle/>
          <a:p>
            <a:r>
              <a:rPr lang="fr-CH" dirty="0">
                <a:solidFill>
                  <a:schemeClr val="tx1">
                    <a:lumMod val="95000"/>
                    <a:lumOff val="5000"/>
                  </a:schemeClr>
                </a:solidFill>
              </a:rPr>
              <a:t>David</a:t>
            </a:r>
          </a:p>
          <a:p>
            <a:r>
              <a:rPr lang="fr-CH" dirty="0">
                <a:solidFill>
                  <a:schemeClr val="tx1">
                    <a:lumMod val="95000"/>
                    <a:lumOff val="5000"/>
                  </a:schemeClr>
                </a:solidFill>
              </a:rPr>
              <a:t>Baltimore</a:t>
            </a:r>
            <a:endParaRPr lang="en-US" dirty="0">
              <a:solidFill>
                <a:schemeClr val="tx1">
                  <a:lumMod val="95000"/>
                  <a:lumOff val="5000"/>
                </a:schemeClr>
              </a:solidFill>
            </a:endParaRPr>
          </a:p>
        </p:txBody>
      </p:sp>
    </p:spTree>
    <p:extLst>
      <p:ext uri="{BB962C8B-B14F-4D97-AF65-F5344CB8AC3E}">
        <p14:creationId xmlns:p14="http://schemas.microsoft.com/office/powerpoint/2010/main" val="1008844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sz="2800" dirty="0" err="1"/>
              <a:t>Toward</a:t>
            </a:r>
            <a:r>
              <a:rPr lang="fr-CH" sz="2800" dirty="0"/>
              <a:t> new </a:t>
            </a:r>
            <a:r>
              <a:rPr lang="fr-CH" sz="2800" dirty="0" err="1"/>
              <a:t>tools</a:t>
            </a:r>
            <a:r>
              <a:rPr lang="fr-CH" sz="2800" dirty="0"/>
              <a:t> to </a:t>
            </a:r>
            <a:r>
              <a:rPr lang="fr-CH" sz="2800" dirty="0" err="1"/>
              <a:t>establish</a:t>
            </a:r>
            <a:r>
              <a:rPr lang="fr-CH" sz="2800" dirty="0"/>
              <a:t> virus </a:t>
            </a:r>
            <a:r>
              <a:rPr lang="fr-CH" sz="2800" dirty="0" err="1"/>
              <a:t>taxonomy</a:t>
            </a:r>
            <a:endParaRPr lang="fr-CH" sz="2800" dirty="0"/>
          </a:p>
        </p:txBody>
      </p:sp>
      <p:pic>
        <p:nvPicPr>
          <p:cNvPr id="13314" name="Picture 2" descr="Summary of the proposed classification pipel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5880" y="3212976"/>
            <a:ext cx="5400600" cy="31684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0024" y="1255902"/>
            <a:ext cx="4087381"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8211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3794" name="Rectangle 1026"/>
          <p:cNvSpPr>
            <a:spLocks noGrp="1" noChangeArrowheads="1"/>
          </p:cNvSpPr>
          <p:nvPr>
            <p:ph type="title"/>
          </p:nvPr>
        </p:nvSpPr>
        <p:spPr>
          <a:xfrm>
            <a:off x="712470" y="171489"/>
            <a:ext cx="10515600" cy="1325563"/>
          </a:xfrm>
        </p:spPr>
        <p:txBody>
          <a:bodyPr>
            <a:normAutofit/>
          </a:bodyPr>
          <a:lstStyle/>
          <a:p>
            <a:pPr>
              <a:defRPr/>
            </a:pPr>
            <a:r>
              <a:rPr lang="en-US" sz="2400" dirty="0"/>
              <a:t>International Committee on Taxonomy of Viruses: ICTV</a:t>
            </a:r>
            <a:endParaRPr lang="en-GB" sz="2400" dirty="0"/>
          </a:p>
        </p:txBody>
      </p:sp>
      <p:sp>
        <p:nvSpPr>
          <p:cNvPr id="53253" name="Rectangle 1029"/>
          <p:cNvSpPr>
            <a:spLocks noChangeArrowheads="1"/>
          </p:cNvSpPr>
          <p:nvPr/>
        </p:nvSpPr>
        <p:spPr bwMode="auto">
          <a:xfrm>
            <a:off x="1291590" y="987208"/>
            <a:ext cx="11224260" cy="137160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eaLnBrk="0" hangingPunct="0"/>
            <a:r>
              <a:rPr lang="en-US" dirty="0">
                <a:solidFill>
                  <a:srgbClr val="000000"/>
                </a:solidFill>
              </a:rPr>
              <a:t>ICTV officially supervises viral taxonomy.</a:t>
            </a:r>
          </a:p>
          <a:p>
            <a:pPr eaLnBrk="0" hangingPunct="0"/>
            <a:r>
              <a:rPr lang="en-US" dirty="0">
                <a:solidFill>
                  <a:srgbClr val="000000"/>
                </a:solidFill>
              </a:rPr>
              <a:t>It is composed of groups of experts for different virus orders/families.</a:t>
            </a:r>
          </a:p>
          <a:p>
            <a:pPr eaLnBrk="0" hangingPunct="0"/>
            <a:endParaRPr lang="en-US" sz="2400" dirty="0">
              <a:solidFill>
                <a:srgbClr val="000000"/>
              </a:solidFill>
            </a:endParaRPr>
          </a:p>
          <a:p>
            <a:pPr eaLnBrk="0" hangingPunct="0"/>
            <a:endParaRPr lang="en-US" sz="2400" dirty="0">
              <a:solidFill>
                <a:srgbClr val="000000"/>
              </a:solidFill>
            </a:endParaRPr>
          </a:p>
        </p:txBody>
      </p:sp>
      <p:sp>
        <p:nvSpPr>
          <p:cNvPr id="4" name="ZoneTexte 3">
            <a:hlinkClick r:id="rId2"/>
            <a:extLst>
              <a:ext uri="{FF2B5EF4-FFF2-40B4-BE49-F238E27FC236}">
                <a16:creationId xmlns:a16="http://schemas.microsoft.com/office/drawing/2014/main" id="{A0593A0C-480D-75D0-B884-532F829C7A48}"/>
              </a:ext>
            </a:extLst>
          </p:cNvPr>
          <p:cNvSpPr txBox="1"/>
          <p:nvPr/>
        </p:nvSpPr>
        <p:spPr>
          <a:xfrm>
            <a:off x="9756631" y="317517"/>
            <a:ext cx="6096000" cy="369332"/>
          </a:xfrm>
          <a:prstGeom prst="rect">
            <a:avLst/>
          </a:prstGeom>
          <a:noFill/>
        </p:spPr>
        <p:txBody>
          <a:bodyPr wrap="square">
            <a:spAutoFit/>
          </a:bodyPr>
          <a:lstStyle/>
          <a:p>
            <a:r>
              <a:rPr lang="en-CH" dirty="0"/>
              <a:t>https://ictv.global/</a:t>
            </a:r>
          </a:p>
        </p:txBody>
      </p:sp>
      <p:pic>
        <p:nvPicPr>
          <p:cNvPr id="5122" name="Picture 2" descr="Internet, web, website, browser, browser link, url, website url icon -  Download on Iconfinder">
            <a:extLst>
              <a:ext uri="{FF2B5EF4-FFF2-40B4-BE49-F238E27FC236}">
                <a16:creationId xmlns:a16="http://schemas.microsoft.com/office/drawing/2014/main" id="{187DD70E-36FB-BE9A-BFFF-4E947E9B1C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8571" y="-103368"/>
            <a:ext cx="1175657" cy="117565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FE697683-DB31-37DD-781F-CB5EC3B6F46E}"/>
              </a:ext>
            </a:extLst>
          </p:cNvPr>
          <p:cNvPicPr>
            <a:picLocks noChangeAspect="1"/>
          </p:cNvPicPr>
          <p:nvPr/>
        </p:nvPicPr>
        <p:blipFill>
          <a:blip r:embed="rId4"/>
          <a:stretch>
            <a:fillRect/>
          </a:stretch>
        </p:blipFill>
        <p:spPr>
          <a:xfrm>
            <a:off x="838200" y="2042340"/>
            <a:ext cx="10264140" cy="4326304"/>
          </a:xfrm>
          <a:prstGeom prst="rect">
            <a:avLst/>
          </a:prstGeom>
        </p:spPr>
      </p:pic>
    </p:spTree>
    <p:extLst>
      <p:ext uri="{BB962C8B-B14F-4D97-AF65-F5344CB8AC3E}">
        <p14:creationId xmlns:p14="http://schemas.microsoft.com/office/powerpoint/2010/main" val="805936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FDDC78-C5EF-8980-6C9B-E5FAF9837ED4}"/>
              </a:ext>
            </a:extLst>
          </p:cNvPr>
          <p:cNvSpPr>
            <a:spLocks noGrp="1"/>
          </p:cNvSpPr>
          <p:nvPr>
            <p:ph type="title"/>
          </p:nvPr>
        </p:nvSpPr>
        <p:spPr>
          <a:xfrm>
            <a:off x="755347" y="122905"/>
            <a:ext cx="10515600" cy="1325563"/>
          </a:xfrm>
        </p:spPr>
        <p:txBody>
          <a:bodyPr/>
          <a:lstStyle/>
          <a:p>
            <a:r>
              <a:rPr lang="en-US" dirty="0"/>
              <a:t>Virus Metadata resource</a:t>
            </a:r>
            <a:endParaRPr lang="en-CH" dirty="0"/>
          </a:p>
        </p:txBody>
      </p:sp>
      <p:sp>
        <p:nvSpPr>
          <p:cNvPr id="3" name="Espace réservé du texte 2">
            <a:extLst>
              <a:ext uri="{FF2B5EF4-FFF2-40B4-BE49-F238E27FC236}">
                <a16:creationId xmlns:a16="http://schemas.microsoft.com/office/drawing/2014/main" id="{C80D0678-201F-7819-2704-754CEFFDBB24}"/>
              </a:ext>
            </a:extLst>
          </p:cNvPr>
          <p:cNvSpPr>
            <a:spLocks noGrp="1"/>
          </p:cNvSpPr>
          <p:nvPr>
            <p:ph type="body" sz="quarter" idx="11"/>
          </p:nvPr>
        </p:nvSpPr>
        <p:spPr/>
        <p:txBody>
          <a:bodyPr/>
          <a:lstStyle/>
          <a:p>
            <a:endParaRPr lang="en-CH" dirty="0"/>
          </a:p>
        </p:txBody>
      </p:sp>
      <p:pic>
        <p:nvPicPr>
          <p:cNvPr id="5" name="Image 4">
            <a:extLst>
              <a:ext uri="{FF2B5EF4-FFF2-40B4-BE49-F238E27FC236}">
                <a16:creationId xmlns:a16="http://schemas.microsoft.com/office/drawing/2014/main" id="{06B6CFF0-C844-609A-127D-ADE2BFD1ED4B}"/>
              </a:ext>
            </a:extLst>
          </p:cNvPr>
          <p:cNvPicPr>
            <a:picLocks noChangeAspect="1"/>
          </p:cNvPicPr>
          <p:nvPr/>
        </p:nvPicPr>
        <p:blipFill>
          <a:blip r:embed="rId2"/>
          <a:stretch>
            <a:fillRect/>
          </a:stretch>
        </p:blipFill>
        <p:spPr>
          <a:xfrm>
            <a:off x="353583" y="1508382"/>
            <a:ext cx="11319128" cy="4662231"/>
          </a:xfrm>
          <a:prstGeom prst="rect">
            <a:avLst/>
          </a:prstGeom>
        </p:spPr>
      </p:pic>
      <p:sp>
        <p:nvSpPr>
          <p:cNvPr id="6" name="ZoneTexte 5">
            <a:extLst>
              <a:ext uri="{FF2B5EF4-FFF2-40B4-BE49-F238E27FC236}">
                <a16:creationId xmlns:a16="http://schemas.microsoft.com/office/drawing/2014/main" id="{CF39FC9A-0B6A-FDF2-7755-80AAE8110B86}"/>
              </a:ext>
            </a:extLst>
          </p:cNvPr>
          <p:cNvSpPr txBox="1"/>
          <p:nvPr/>
        </p:nvSpPr>
        <p:spPr>
          <a:xfrm>
            <a:off x="1422400" y="1019222"/>
            <a:ext cx="7606570" cy="369332"/>
          </a:xfrm>
          <a:prstGeom prst="rect">
            <a:avLst/>
          </a:prstGeom>
          <a:noFill/>
        </p:spPr>
        <p:txBody>
          <a:bodyPr wrap="none" rtlCol="0">
            <a:spAutoFit/>
          </a:bodyPr>
          <a:lstStyle/>
          <a:p>
            <a:r>
              <a:rPr lang="en-US" dirty="0"/>
              <a:t>It provides an exemplar virus for each species, with current name and acronym</a:t>
            </a:r>
            <a:endParaRPr lang="en-CH" dirty="0"/>
          </a:p>
        </p:txBody>
      </p:sp>
    </p:spTree>
    <p:extLst>
      <p:ext uri="{BB962C8B-B14F-4D97-AF65-F5344CB8AC3E}">
        <p14:creationId xmlns:p14="http://schemas.microsoft.com/office/powerpoint/2010/main" val="3817615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21543E4-194D-DA29-9324-8DDD1EDFBEB9}"/>
              </a:ext>
            </a:extLst>
          </p:cNvPr>
          <p:cNvSpPr>
            <a:spLocks noGrp="1"/>
          </p:cNvSpPr>
          <p:nvPr>
            <p:ph type="title"/>
          </p:nvPr>
        </p:nvSpPr>
        <p:spPr/>
        <p:txBody>
          <a:bodyPr/>
          <a:lstStyle/>
          <a:p>
            <a:r>
              <a:rPr lang="en-US" dirty="0"/>
              <a:t>Virus name can be different to taxonomic name</a:t>
            </a:r>
            <a:endParaRPr lang="en-CH" dirty="0"/>
          </a:p>
        </p:txBody>
      </p:sp>
      <p:sp>
        <p:nvSpPr>
          <p:cNvPr id="6" name="ZoneTexte 5">
            <a:hlinkClick r:id="rId2"/>
            <a:extLst>
              <a:ext uri="{FF2B5EF4-FFF2-40B4-BE49-F238E27FC236}">
                <a16:creationId xmlns:a16="http://schemas.microsoft.com/office/drawing/2014/main" id="{371F2373-66AB-931C-1745-171F2C024835}"/>
              </a:ext>
            </a:extLst>
          </p:cNvPr>
          <p:cNvSpPr txBox="1"/>
          <p:nvPr/>
        </p:nvSpPr>
        <p:spPr>
          <a:xfrm>
            <a:off x="5998029" y="6244863"/>
            <a:ext cx="6096000" cy="369332"/>
          </a:xfrm>
          <a:prstGeom prst="rect">
            <a:avLst/>
          </a:prstGeom>
          <a:noFill/>
        </p:spPr>
        <p:txBody>
          <a:bodyPr wrap="square">
            <a:spAutoFit/>
          </a:bodyPr>
          <a:lstStyle/>
          <a:p>
            <a:r>
              <a:rPr lang="en-CH" dirty="0"/>
              <a:t>https://viralzone.expasy.org/resources/Acronyms.xlsx</a:t>
            </a:r>
          </a:p>
        </p:txBody>
      </p:sp>
      <p:graphicFrame>
        <p:nvGraphicFramePr>
          <p:cNvPr id="7" name="Tableau 6">
            <a:extLst>
              <a:ext uri="{FF2B5EF4-FFF2-40B4-BE49-F238E27FC236}">
                <a16:creationId xmlns:a16="http://schemas.microsoft.com/office/drawing/2014/main" id="{9AE0D38A-04DF-F7AD-A249-0B2CA7914DF0}"/>
              </a:ext>
            </a:extLst>
          </p:cNvPr>
          <p:cNvGraphicFramePr>
            <a:graphicFrameLocks noGrp="1"/>
          </p:cNvGraphicFramePr>
          <p:nvPr>
            <p:extLst>
              <p:ext uri="{D42A27DB-BD31-4B8C-83A1-F6EECF244321}">
                <p14:modId xmlns:p14="http://schemas.microsoft.com/office/powerpoint/2010/main" val="1940182289"/>
              </p:ext>
            </p:extLst>
          </p:nvPr>
        </p:nvGraphicFramePr>
        <p:xfrm>
          <a:off x="680155" y="2296817"/>
          <a:ext cx="5842000" cy="594360"/>
        </p:xfrm>
        <a:graphic>
          <a:graphicData uri="http://schemas.openxmlformats.org/drawingml/2006/table">
            <a:tbl>
              <a:tblPr>
                <a:tableStyleId>{2D5ABB26-0587-4C30-8999-92F81FD0307C}</a:tableStyleId>
              </a:tblPr>
              <a:tblGrid>
                <a:gridCol w="3848100">
                  <a:extLst>
                    <a:ext uri="{9D8B030D-6E8A-4147-A177-3AD203B41FA5}">
                      <a16:colId xmlns:a16="http://schemas.microsoft.com/office/drawing/2014/main" val="2153803731"/>
                    </a:ext>
                  </a:extLst>
                </a:gridCol>
                <a:gridCol w="1993900">
                  <a:extLst>
                    <a:ext uri="{9D8B030D-6E8A-4147-A177-3AD203B41FA5}">
                      <a16:colId xmlns:a16="http://schemas.microsoft.com/office/drawing/2014/main" val="1028510546"/>
                    </a:ext>
                  </a:extLst>
                </a:gridCol>
              </a:tblGrid>
              <a:tr h="198120">
                <a:tc>
                  <a:txBody>
                    <a:bodyPr/>
                    <a:lstStyle/>
                    <a:p>
                      <a:pPr algn="l" fontAlgn="b"/>
                      <a:r>
                        <a:rPr lang="en-US" sz="1200" u="none" strike="noStrike" dirty="0">
                          <a:effectLst/>
                        </a:rPr>
                        <a:t>primate T-lymphotropic virus 1</a:t>
                      </a:r>
                      <a:endParaRPr lang="en-US"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a:effectLst/>
                        </a:rPr>
                        <a:t>PTLV1</a:t>
                      </a:r>
                      <a:endParaRPr lang="en-US" sz="12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9015476"/>
                  </a:ext>
                </a:extLst>
              </a:tr>
              <a:tr h="198120">
                <a:tc>
                  <a:txBody>
                    <a:bodyPr/>
                    <a:lstStyle/>
                    <a:p>
                      <a:pPr algn="l" fontAlgn="b"/>
                      <a:r>
                        <a:rPr lang="en-US" sz="1200" u="none" strike="noStrike">
                          <a:effectLst/>
                        </a:rPr>
                        <a:t>primate T-lymphotropic virus 2</a:t>
                      </a:r>
                      <a:endParaRPr lang="en-US" sz="12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a:effectLst/>
                        </a:rPr>
                        <a:t>PTLV2</a:t>
                      </a:r>
                      <a:endParaRPr lang="en-US" sz="12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288411499"/>
                  </a:ext>
                </a:extLst>
              </a:tr>
              <a:tr h="198120">
                <a:tc>
                  <a:txBody>
                    <a:bodyPr/>
                    <a:lstStyle/>
                    <a:p>
                      <a:pPr algn="l" fontAlgn="b"/>
                      <a:r>
                        <a:rPr lang="en-US" sz="1200" u="none" strike="noStrike">
                          <a:effectLst/>
                        </a:rPr>
                        <a:t>primate T-lymphotropic virus 3</a:t>
                      </a:r>
                      <a:endParaRPr lang="en-US" sz="12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dirty="0">
                          <a:effectLst/>
                        </a:rPr>
                        <a:t>PTLV3</a:t>
                      </a:r>
                      <a:endParaRPr lang="en-US"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693656156"/>
                  </a:ext>
                </a:extLst>
              </a:tr>
            </a:tbl>
          </a:graphicData>
        </a:graphic>
      </p:graphicFrame>
      <p:graphicFrame>
        <p:nvGraphicFramePr>
          <p:cNvPr id="9" name="Tableau 8">
            <a:extLst>
              <a:ext uri="{FF2B5EF4-FFF2-40B4-BE49-F238E27FC236}">
                <a16:creationId xmlns:a16="http://schemas.microsoft.com/office/drawing/2014/main" id="{E2888DD1-5D68-2CAB-DA83-974576D49FD3}"/>
              </a:ext>
            </a:extLst>
          </p:cNvPr>
          <p:cNvGraphicFramePr>
            <a:graphicFrameLocks noGrp="1"/>
          </p:cNvGraphicFramePr>
          <p:nvPr>
            <p:extLst>
              <p:ext uri="{D42A27DB-BD31-4B8C-83A1-F6EECF244321}">
                <p14:modId xmlns:p14="http://schemas.microsoft.com/office/powerpoint/2010/main" val="1067113"/>
              </p:ext>
            </p:extLst>
          </p:nvPr>
        </p:nvGraphicFramePr>
        <p:xfrm>
          <a:off x="838200" y="4508027"/>
          <a:ext cx="11161889" cy="985335"/>
        </p:xfrm>
        <a:graphic>
          <a:graphicData uri="http://schemas.openxmlformats.org/drawingml/2006/table">
            <a:tbl>
              <a:tblPr>
                <a:tableStyleId>{2D5ABB26-0587-4C30-8999-92F81FD0307C}</a:tableStyleId>
              </a:tblPr>
              <a:tblGrid>
                <a:gridCol w="3606849">
                  <a:extLst>
                    <a:ext uri="{9D8B030D-6E8A-4147-A177-3AD203B41FA5}">
                      <a16:colId xmlns:a16="http://schemas.microsoft.com/office/drawing/2014/main" val="483249215"/>
                    </a:ext>
                  </a:extLst>
                </a:gridCol>
                <a:gridCol w="705440">
                  <a:extLst>
                    <a:ext uri="{9D8B030D-6E8A-4147-A177-3AD203B41FA5}">
                      <a16:colId xmlns:a16="http://schemas.microsoft.com/office/drawing/2014/main" val="1735256417"/>
                    </a:ext>
                  </a:extLst>
                </a:gridCol>
                <a:gridCol w="1877382">
                  <a:extLst>
                    <a:ext uri="{9D8B030D-6E8A-4147-A177-3AD203B41FA5}">
                      <a16:colId xmlns:a16="http://schemas.microsoft.com/office/drawing/2014/main" val="225540226"/>
                    </a:ext>
                  </a:extLst>
                </a:gridCol>
                <a:gridCol w="4972218">
                  <a:extLst>
                    <a:ext uri="{9D8B030D-6E8A-4147-A177-3AD203B41FA5}">
                      <a16:colId xmlns:a16="http://schemas.microsoft.com/office/drawing/2014/main" val="863607911"/>
                    </a:ext>
                  </a:extLst>
                </a:gridCol>
              </a:tblGrid>
              <a:tr h="246334">
                <a:tc>
                  <a:txBody>
                    <a:bodyPr/>
                    <a:lstStyle/>
                    <a:p>
                      <a:pPr algn="l" fontAlgn="b"/>
                      <a:r>
                        <a:rPr lang="en-US" sz="1200" u="none" strike="noStrike">
                          <a:effectLst/>
                        </a:rPr>
                        <a:t>Primate T-lymphotropic virus 1</a:t>
                      </a:r>
                      <a:endParaRPr lang="en-US" sz="1200" b="0" i="1" u="none" strike="noStrike">
                        <a:solidFill>
                          <a:srgbClr val="000000"/>
                        </a:solidFill>
                        <a:effectLst/>
                        <a:latin typeface="Verdana" panose="020B0604030504040204" pitchFamily="34" charset="0"/>
                      </a:endParaRPr>
                    </a:p>
                  </a:txBody>
                  <a:tcPr marL="0" marR="0" marT="0" marB="0" anchor="b"/>
                </a:tc>
                <a:tc>
                  <a:txBody>
                    <a:bodyPr/>
                    <a:lstStyle/>
                    <a:p>
                      <a:pPr algn="l" fontAlgn="b"/>
                      <a:r>
                        <a:rPr lang="en-US" sz="1200" u="none" strike="noStrike">
                          <a:effectLst/>
                        </a:rPr>
                        <a:t>PTLV-1</a:t>
                      </a:r>
                      <a:endParaRPr lang="en-US" sz="1200" b="0" i="0" u="none" strike="noStrike">
                        <a:solidFill>
                          <a:srgbClr val="000000"/>
                        </a:solidFill>
                        <a:effectLst/>
                        <a:latin typeface="Verdana" panose="020B0604030504040204" pitchFamily="34" charset="0"/>
                      </a:endParaRPr>
                    </a:p>
                  </a:txBody>
                  <a:tcPr marL="0" marR="0" marT="0" marB="0" anchor="b"/>
                </a:tc>
                <a:tc>
                  <a:txBody>
                    <a:bodyPr/>
                    <a:lstStyle/>
                    <a:p>
                      <a:pPr algn="l" fontAlgn="b"/>
                      <a:r>
                        <a:rPr lang="en-US" sz="1200" u="none" strike="noStrike">
                          <a:effectLst/>
                        </a:rPr>
                        <a:t>HTLV-1, STLV-1</a:t>
                      </a:r>
                      <a:endParaRPr lang="en-US" sz="1200" b="0" i="0" u="none" strike="noStrike">
                        <a:solidFill>
                          <a:srgbClr val="000000"/>
                        </a:solidFill>
                        <a:effectLst/>
                        <a:latin typeface="Verdana" panose="020B0604030504040204" pitchFamily="34" charset="0"/>
                      </a:endParaRPr>
                    </a:p>
                  </a:txBody>
                  <a:tcPr marL="0" marR="0" marT="0" marB="0" anchor="b"/>
                </a:tc>
                <a:tc>
                  <a:txBody>
                    <a:bodyPr/>
                    <a:lstStyle/>
                    <a:p>
                      <a:pPr algn="l" fontAlgn="b"/>
                      <a:r>
                        <a:rPr lang="en-US" sz="1200" u="none" strike="noStrike">
                          <a:effectLst/>
                        </a:rPr>
                        <a:t>Human T-lymphotropic virus-1, Simian T-Lymphotropic virus-1</a:t>
                      </a:r>
                      <a:endParaRPr lang="en-US" sz="1200" b="0" i="0" u="none" strike="noStrike">
                        <a:solidFill>
                          <a:srgbClr val="000000"/>
                        </a:solidFill>
                        <a:effectLst/>
                        <a:latin typeface="Verdana" panose="020B0604030504040204" pitchFamily="34" charset="0"/>
                      </a:endParaRPr>
                    </a:p>
                  </a:txBody>
                  <a:tcPr marL="0" marR="0" marT="0" marB="0" anchor="b"/>
                </a:tc>
                <a:extLst>
                  <a:ext uri="{0D108BD9-81ED-4DB2-BD59-A6C34878D82A}">
                    <a16:rowId xmlns:a16="http://schemas.microsoft.com/office/drawing/2014/main" val="2079169440"/>
                  </a:ext>
                </a:extLst>
              </a:tr>
              <a:tr h="492667">
                <a:tc>
                  <a:txBody>
                    <a:bodyPr/>
                    <a:lstStyle/>
                    <a:p>
                      <a:pPr algn="l" fontAlgn="b"/>
                      <a:r>
                        <a:rPr lang="en-US" sz="1200" u="none" strike="noStrike" dirty="0">
                          <a:effectLst/>
                        </a:rPr>
                        <a:t>Primate T-lymphotropic virus 2</a:t>
                      </a:r>
                      <a:endParaRPr lang="en-US" sz="1200" b="0" i="1" u="none" strike="noStrike" dirty="0">
                        <a:solidFill>
                          <a:srgbClr val="000000"/>
                        </a:solidFill>
                        <a:effectLst/>
                        <a:latin typeface="Verdana" panose="020B0604030504040204" pitchFamily="34" charset="0"/>
                      </a:endParaRPr>
                    </a:p>
                  </a:txBody>
                  <a:tcPr marL="0" marR="0" marT="0" marB="0" anchor="b"/>
                </a:tc>
                <a:tc>
                  <a:txBody>
                    <a:bodyPr/>
                    <a:lstStyle/>
                    <a:p>
                      <a:pPr algn="l" fontAlgn="b"/>
                      <a:r>
                        <a:rPr lang="en-US" sz="1200" u="none" strike="noStrike">
                          <a:effectLst/>
                        </a:rPr>
                        <a:t>PTLV-2</a:t>
                      </a:r>
                      <a:endParaRPr lang="en-US" sz="1200" b="0" i="0" u="none" strike="noStrike">
                        <a:solidFill>
                          <a:srgbClr val="000000"/>
                        </a:solidFill>
                        <a:effectLst/>
                        <a:latin typeface="Verdana" panose="020B0604030504040204" pitchFamily="34" charset="0"/>
                      </a:endParaRPr>
                    </a:p>
                  </a:txBody>
                  <a:tcPr marL="0" marR="0" marT="0" marB="0" anchor="b"/>
                </a:tc>
                <a:tc>
                  <a:txBody>
                    <a:bodyPr/>
                    <a:lstStyle/>
                    <a:p>
                      <a:pPr algn="l" fontAlgn="b"/>
                      <a:r>
                        <a:rPr lang="en-US" sz="1200" u="none" strike="noStrike">
                          <a:effectLst/>
                        </a:rPr>
                        <a:t>HTLV-2, STLV-2, STLV-PP</a:t>
                      </a:r>
                      <a:endParaRPr lang="en-US" sz="1200" b="0" i="0" u="none" strike="noStrike">
                        <a:solidFill>
                          <a:srgbClr val="000000"/>
                        </a:solidFill>
                        <a:effectLst/>
                        <a:latin typeface="Verdana" panose="020B0604030504040204" pitchFamily="34" charset="0"/>
                      </a:endParaRPr>
                    </a:p>
                  </a:txBody>
                  <a:tcPr marL="0" marR="0" marT="0" marB="0" anchor="b"/>
                </a:tc>
                <a:tc>
                  <a:txBody>
                    <a:bodyPr/>
                    <a:lstStyle/>
                    <a:p>
                      <a:pPr algn="l" fontAlgn="b"/>
                      <a:r>
                        <a:rPr lang="en-US" sz="1200" u="none" strike="noStrike" dirty="0">
                          <a:effectLst/>
                        </a:rPr>
                        <a:t>Human T-lymphotropic virus-2, Simian T-Lymphotropic virus-2,  Simian T-Lymphotropic virus-PP</a:t>
                      </a:r>
                      <a:endParaRPr lang="en-US" sz="1200" b="0" i="0" u="none" strike="noStrike" dirty="0">
                        <a:solidFill>
                          <a:srgbClr val="000000"/>
                        </a:solidFill>
                        <a:effectLst/>
                        <a:latin typeface="Verdana" panose="020B0604030504040204" pitchFamily="34" charset="0"/>
                      </a:endParaRPr>
                    </a:p>
                  </a:txBody>
                  <a:tcPr marL="0" marR="0" marT="0" marB="0" anchor="b"/>
                </a:tc>
                <a:extLst>
                  <a:ext uri="{0D108BD9-81ED-4DB2-BD59-A6C34878D82A}">
                    <a16:rowId xmlns:a16="http://schemas.microsoft.com/office/drawing/2014/main" val="1985644689"/>
                  </a:ext>
                </a:extLst>
              </a:tr>
              <a:tr h="246334">
                <a:tc>
                  <a:txBody>
                    <a:bodyPr/>
                    <a:lstStyle/>
                    <a:p>
                      <a:pPr algn="l" fontAlgn="b"/>
                      <a:r>
                        <a:rPr lang="en-US" sz="1200" u="none" strike="noStrike">
                          <a:effectLst/>
                        </a:rPr>
                        <a:t>Primate T-lymphotropic virus 3</a:t>
                      </a:r>
                      <a:endParaRPr lang="en-US" sz="1200" b="0" i="1" u="none" strike="noStrike">
                        <a:solidFill>
                          <a:srgbClr val="000000"/>
                        </a:solidFill>
                        <a:effectLst/>
                        <a:latin typeface="Verdana" panose="020B0604030504040204" pitchFamily="34" charset="0"/>
                      </a:endParaRPr>
                    </a:p>
                  </a:txBody>
                  <a:tcPr marL="0" marR="0" marT="0" marB="0" anchor="b"/>
                </a:tc>
                <a:tc>
                  <a:txBody>
                    <a:bodyPr/>
                    <a:lstStyle/>
                    <a:p>
                      <a:pPr algn="l" fontAlgn="b"/>
                      <a:r>
                        <a:rPr lang="en-US" sz="1200" u="none" strike="noStrike">
                          <a:effectLst/>
                        </a:rPr>
                        <a:t>PTLV-3</a:t>
                      </a:r>
                      <a:endParaRPr lang="en-US" sz="1200" b="0" i="0" u="none" strike="noStrike">
                        <a:solidFill>
                          <a:srgbClr val="000000"/>
                        </a:solidFill>
                        <a:effectLst/>
                        <a:latin typeface="Verdana" panose="020B0604030504040204" pitchFamily="34" charset="0"/>
                      </a:endParaRPr>
                    </a:p>
                  </a:txBody>
                  <a:tcPr marL="0" marR="0" marT="0" marB="0" anchor="b"/>
                </a:tc>
                <a:tc>
                  <a:txBody>
                    <a:bodyPr/>
                    <a:lstStyle/>
                    <a:p>
                      <a:pPr algn="l" fontAlgn="b"/>
                      <a:r>
                        <a:rPr lang="en-US" sz="1200" u="none" strike="noStrike">
                          <a:effectLst/>
                        </a:rPr>
                        <a:t>STLV-3</a:t>
                      </a:r>
                      <a:endParaRPr lang="en-US" sz="1200" b="0" i="0" u="none" strike="noStrike">
                        <a:solidFill>
                          <a:srgbClr val="000000"/>
                        </a:solidFill>
                        <a:effectLst/>
                        <a:latin typeface="Verdana" panose="020B0604030504040204" pitchFamily="34" charset="0"/>
                      </a:endParaRPr>
                    </a:p>
                  </a:txBody>
                  <a:tcPr marL="0" marR="0" marT="0" marB="0" anchor="b"/>
                </a:tc>
                <a:tc>
                  <a:txBody>
                    <a:bodyPr/>
                    <a:lstStyle/>
                    <a:p>
                      <a:pPr algn="l" fontAlgn="b"/>
                      <a:r>
                        <a:rPr lang="en-US" sz="1200" u="none" strike="noStrike" dirty="0">
                          <a:effectLst/>
                        </a:rPr>
                        <a:t>Simian T-Lymphotropic virus-3</a:t>
                      </a:r>
                      <a:endParaRPr lang="en-US" sz="1200" b="0" i="0" u="none" strike="noStrike" dirty="0">
                        <a:solidFill>
                          <a:srgbClr val="000000"/>
                        </a:solidFill>
                        <a:effectLst/>
                        <a:latin typeface="Verdana" panose="020B0604030504040204" pitchFamily="34" charset="0"/>
                      </a:endParaRPr>
                    </a:p>
                  </a:txBody>
                  <a:tcPr marL="0" marR="0" marT="0" marB="0" anchor="b"/>
                </a:tc>
                <a:extLst>
                  <a:ext uri="{0D108BD9-81ED-4DB2-BD59-A6C34878D82A}">
                    <a16:rowId xmlns:a16="http://schemas.microsoft.com/office/drawing/2014/main" val="1672130309"/>
                  </a:ext>
                </a:extLst>
              </a:tr>
            </a:tbl>
          </a:graphicData>
        </a:graphic>
      </p:graphicFrame>
      <p:sp>
        <p:nvSpPr>
          <p:cNvPr id="10" name="ZoneTexte 9">
            <a:extLst>
              <a:ext uri="{FF2B5EF4-FFF2-40B4-BE49-F238E27FC236}">
                <a16:creationId xmlns:a16="http://schemas.microsoft.com/office/drawing/2014/main" id="{2E80EC8D-B36F-0301-9D03-ED7DD363C71F}"/>
              </a:ext>
            </a:extLst>
          </p:cNvPr>
          <p:cNvSpPr txBox="1"/>
          <p:nvPr/>
        </p:nvSpPr>
        <p:spPr>
          <a:xfrm>
            <a:off x="680155" y="1742932"/>
            <a:ext cx="2387192" cy="369332"/>
          </a:xfrm>
          <a:prstGeom prst="rect">
            <a:avLst/>
          </a:prstGeom>
          <a:noFill/>
        </p:spPr>
        <p:txBody>
          <a:bodyPr wrap="none" rtlCol="0">
            <a:spAutoFit/>
          </a:bodyPr>
          <a:lstStyle/>
          <a:p>
            <a:r>
              <a:rPr lang="en-US" dirty="0"/>
              <a:t>Current virus metadata</a:t>
            </a:r>
            <a:endParaRPr lang="en-CH" dirty="0"/>
          </a:p>
        </p:txBody>
      </p:sp>
      <p:sp>
        <p:nvSpPr>
          <p:cNvPr id="11" name="ZoneTexte 10">
            <a:extLst>
              <a:ext uri="{FF2B5EF4-FFF2-40B4-BE49-F238E27FC236}">
                <a16:creationId xmlns:a16="http://schemas.microsoft.com/office/drawing/2014/main" id="{DD6C25D0-060D-B4FD-393E-7BCE45E096AC}"/>
              </a:ext>
            </a:extLst>
          </p:cNvPr>
          <p:cNvSpPr txBox="1"/>
          <p:nvPr/>
        </p:nvSpPr>
        <p:spPr>
          <a:xfrm>
            <a:off x="680155" y="3993019"/>
            <a:ext cx="2958182" cy="369332"/>
          </a:xfrm>
          <a:prstGeom prst="rect">
            <a:avLst/>
          </a:prstGeom>
          <a:noFill/>
        </p:spPr>
        <p:txBody>
          <a:bodyPr wrap="none" rtlCol="0">
            <a:spAutoFit/>
          </a:bodyPr>
          <a:lstStyle/>
          <a:p>
            <a:r>
              <a:rPr lang="en-US" dirty="0"/>
              <a:t>History of names  (ViralZone)</a:t>
            </a:r>
            <a:endParaRPr lang="en-CH" dirty="0"/>
          </a:p>
        </p:txBody>
      </p:sp>
      <p:pic>
        <p:nvPicPr>
          <p:cNvPr id="14" name="Picture 2" descr="Internet, web, website, browser, browser link, url, website url icon -  Download on Iconfinder">
            <a:extLst>
              <a:ext uri="{FF2B5EF4-FFF2-40B4-BE49-F238E27FC236}">
                <a16:creationId xmlns:a16="http://schemas.microsoft.com/office/drawing/2014/main" id="{E0D54923-FABD-2998-CA66-F836CD9974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3809" y="5845629"/>
            <a:ext cx="1175657" cy="1175657"/>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B77BE327-41F2-6CBF-398D-6017AE8831F7}"/>
              </a:ext>
            </a:extLst>
          </p:cNvPr>
          <p:cNvPicPr>
            <a:picLocks noChangeAspect="1"/>
          </p:cNvPicPr>
          <p:nvPr/>
        </p:nvPicPr>
        <p:blipFill>
          <a:blip r:embed="rId4"/>
          <a:stretch>
            <a:fillRect/>
          </a:stretch>
        </p:blipFill>
        <p:spPr>
          <a:xfrm>
            <a:off x="5257183" y="1461962"/>
            <a:ext cx="6444960" cy="2264070"/>
          </a:xfrm>
          <a:prstGeom prst="rect">
            <a:avLst/>
          </a:prstGeom>
        </p:spPr>
      </p:pic>
      <p:pic>
        <p:nvPicPr>
          <p:cNvPr id="13" name="Image 12">
            <a:extLst>
              <a:ext uri="{FF2B5EF4-FFF2-40B4-BE49-F238E27FC236}">
                <a16:creationId xmlns:a16="http://schemas.microsoft.com/office/drawing/2014/main" id="{740F2C48-1937-4AD8-FEBF-0352B058FECF}"/>
              </a:ext>
            </a:extLst>
          </p:cNvPr>
          <p:cNvPicPr>
            <a:picLocks noChangeAspect="1"/>
          </p:cNvPicPr>
          <p:nvPr/>
        </p:nvPicPr>
        <p:blipFill>
          <a:blip r:embed="rId5"/>
          <a:stretch>
            <a:fillRect/>
          </a:stretch>
        </p:blipFill>
        <p:spPr>
          <a:xfrm>
            <a:off x="5998029" y="873542"/>
            <a:ext cx="5821528" cy="3306445"/>
          </a:xfrm>
          <a:prstGeom prst="rect">
            <a:avLst/>
          </a:prstGeom>
        </p:spPr>
      </p:pic>
    </p:spTree>
    <p:extLst>
      <p:ext uri="{BB962C8B-B14F-4D97-AF65-F5344CB8AC3E}">
        <p14:creationId xmlns:p14="http://schemas.microsoft.com/office/powerpoint/2010/main" val="735289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499" y="163260"/>
            <a:ext cx="10515600" cy="1325563"/>
          </a:xfrm>
        </p:spPr>
        <p:txBody>
          <a:bodyPr>
            <a:normAutofit/>
          </a:bodyPr>
          <a:lstStyle/>
          <a:p>
            <a:r>
              <a:rPr lang="en-US" sz="2800" dirty="0"/>
              <a:t>Taxonomic classification is linked to evolution</a:t>
            </a:r>
          </a:p>
        </p:txBody>
      </p:sp>
      <p:sp>
        <p:nvSpPr>
          <p:cNvPr id="3" name="TextBox 2"/>
          <p:cNvSpPr txBox="1"/>
          <p:nvPr/>
        </p:nvSpPr>
        <p:spPr>
          <a:xfrm>
            <a:off x="5091744" y="1189653"/>
            <a:ext cx="5724644" cy="4801314"/>
          </a:xfrm>
          <a:prstGeom prst="rect">
            <a:avLst/>
          </a:prstGeom>
          <a:noFill/>
        </p:spPr>
        <p:txBody>
          <a:bodyPr wrap="none" rtlCol="0">
            <a:spAutoFit/>
          </a:bodyPr>
          <a:lstStyle/>
          <a:p>
            <a:endParaRPr lang="fr-CH" b="1" dirty="0"/>
          </a:p>
          <a:p>
            <a:r>
              <a:rPr lang="fr-CH" b="1" dirty="0"/>
              <a:t>Life?</a:t>
            </a:r>
          </a:p>
          <a:p>
            <a:r>
              <a:rPr lang="fr-CH" b="1" dirty="0"/>
              <a:t>…</a:t>
            </a:r>
          </a:p>
          <a:p>
            <a:endParaRPr lang="fr-CH" b="1" dirty="0"/>
          </a:p>
          <a:p>
            <a:endParaRPr lang="fr-CH" b="1" dirty="0"/>
          </a:p>
          <a:p>
            <a:r>
              <a:rPr lang="fr-CH" b="1" dirty="0"/>
              <a:t>Baltimore</a:t>
            </a:r>
          </a:p>
          <a:p>
            <a:endParaRPr lang="fr-CH" b="1" dirty="0"/>
          </a:p>
          <a:p>
            <a:r>
              <a:rPr lang="fr-CH" b="1" dirty="0"/>
              <a:t>	</a:t>
            </a:r>
          </a:p>
          <a:p>
            <a:endParaRPr lang="fr-CH" b="1" dirty="0"/>
          </a:p>
          <a:p>
            <a:endParaRPr lang="fr-CH" b="1" dirty="0"/>
          </a:p>
          <a:p>
            <a:r>
              <a:rPr lang="fr-CH" b="1" dirty="0"/>
              <a:t>						</a:t>
            </a:r>
          </a:p>
          <a:p>
            <a:endParaRPr lang="fr-CH" b="1" dirty="0"/>
          </a:p>
          <a:p>
            <a:endParaRPr lang="fr-CH" b="1" dirty="0"/>
          </a:p>
          <a:p>
            <a:endParaRPr lang="fr-CH" b="1" dirty="0"/>
          </a:p>
          <a:p>
            <a:r>
              <a:rPr lang="fr-CH" b="1" dirty="0" err="1"/>
              <a:t>Genotypes</a:t>
            </a:r>
            <a:r>
              <a:rPr lang="fr-CH" b="1" dirty="0"/>
              <a:t>/</a:t>
            </a:r>
            <a:r>
              <a:rPr lang="fr-CH" b="1" dirty="0" err="1"/>
              <a:t>serotypes</a:t>
            </a:r>
            <a:endParaRPr lang="fr-CH" b="1" dirty="0"/>
          </a:p>
          <a:p>
            <a:endParaRPr lang="fr-CH" b="1" dirty="0"/>
          </a:p>
          <a:p>
            <a:r>
              <a:rPr lang="fr-CH" b="1" dirty="0" err="1"/>
              <a:t>Isolates</a:t>
            </a:r>
            <a:endParaRPr lang="en-US" b="1" dirty="0"/>
          </a:p>
        </p:txBody>
      </p:sp>
      <p:pic>
        <p:nvPicPr>
          <p:cNvPr id="1026" name="Picture 2" descr="https://upload.wikimedia.org/wikipedia/commons/thumb/a/a5/Biological_classification_L_Pengo_vflip.svg/150px-Biological_classification_L_Pengo_vflip.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1780" y="1542984"/>
            <a:ext cx="1428750" cy="36671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773365" y="1189653"/>
            <a:ext cx="635110" cy="369332"/>
          </a:xfrm>
          <a:prstGeom prst="rect">
            <a:avLst/>
          </a:prstGeom>
          <a:noFill/>
        </p:spPr>
        <p:txBody>
          <a:bodyPr wrap="none" rtlCol="0">
            <a:spAutoFit/>
          </a:bodyPr>
          <a:lstStyle/>
          <a:p>
            <a:r>
              <a:rPr lang="fr-CH" dirty="0" err="1"/>
              <a:t>Cells</a:t>
            </a:r>
            <a:endParaRPr lang="en-US" dirty="0"/>
          </a:p>
        </p:txBody>
      </p:sp>
      <p:sp>
        <p:nvSpPr>
          <p:cNvPr id="8" name="TextBox 7"/>
          <p:cNvSpPr txBox="1"/>
          <p:nvPr/>
        </p:nvSpPr>
        <p:spPr>
          <a:xfrm>
            <a:off x="4781139" y="1139914"/>
            <a:ext cx="3201517" cy="369332"/>
          </a:xfrm>
          <a:prstGeom prst="rect">
            <a:avLst/>
          </a:prstGeom>
          <a:noFill/>
        </p:spPr>
        <p:txBody>
          <a:bodyPr wrap="none" rtlCol="0">
            <a:spAutoFit/>
          </a:bodyPr>
          <a:lstStyle/>
          <a:p>
            <a:r>
              <a:rPr lang="fr-CH" dirty="0" err="1"/>
              <a:t>Classical</a:t>
            </a:r>
            <a:r>
              <a:rPr lang="fr-CH" dirty="0"/>
              <a:t> classification of </a:t>
            </a:r>
            <a:r>
              <a:rPr lang="fr-CH" dirty="0" err="1"/>
              <a:t>Viruses</a:t>
            </a:r>
            <a:endParaRPr lang="en-US" dirty="0"/>
          </a:p>
        </p:txBody>
      </p:sp>
      <p:pic>
        <p:nvPicPr>
          <p:cNvPr id="9" name="Picture 2" descr="https://upload.wikimedia.org/wikipedia/commons/thumb/a/a5/Biological_classification_L_Pengo_vflip.svg/150px-Biological_classification_L_Pengo_vflip.svg.png"/>
          <p:cNvPicPr>
            <a:picLocks noChangeAspect="1" noChangeArrowheads="1"/>
          </p:cNvPicPr>
          <p:nvPr/>
        </p:nvPicPr>
        <p:blipFill rotWithShape="1">
          <a:blip r:embed="rId2">
            <a:extLst>
              <a:ext uri="{28A0092B-C50C-407E-A947-70E740481C1C}">
                <a14:useLocalDpi xmlns:a14="http://schemas.microsoft.com/office/drawing/2010/main" val="0"/>
              </a:ext>
            </a:extLst>
          </a:blip>
          <a:srcRect t="55250"/>
          <a:stretch/>
        </p:blipFill>
        <p:spPr bwMode="auto">
          <a:xfrm>
            <a:off x="4434549" y="3485584"/>
            <a:ext cx="1428750" cy="164104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upload.wikimedia.org/wikipedia/commons/thumb/a/a5/Biological_classification_L_Pengo_vflip.svg/150px-Biological_classification_L_Pengo_vflip.svg.pn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r="50000" b="86226"/>
          <a:stretch/>
        </p:blipFill>
        <p:spPr bwMode="auto">
          <a:xfrm>
            <a:off x="4434550" y="1459506"/>
            <a:ext cx="714375" cy="505096"/>
          </a:xfrm>
          <a:prstGeom prst="rect">
            <a:avLst/>
          </a:prstGeom>
          <a:noFill/>
          <a:extLst>
            <a:ext uri="{909E8E84-426E-40DD-AFC4-6F175D3DCCD1}">
              <a14:hiddenFill xmlns:a14="http://schemas.microsoft.com/office/drawing/2010/main">
                <a:solidFill>
                  <a:srgbClr val="FFFFFF"/>
                </a:solidFill>
              </a14:hiddenFill>
            </a:ext>
          </a:extLst>
        </p:spPr>
      </p:pic>
      <p:sp>
        <p:nvSpPr>
          <p:cNvPr id="12" name="Isosceles Triangle 11"/>
          <p:cNvSpPr/>
          <p:nvPr/>
        </p:nvSpPr>
        <p:spPr>
          <a:xfrm>
            <a:off x="4457616" y="5428900"/>
            <a:ext cx="650133" cy="4858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p:cNvSpPr/>
          <p:nvPr/>
        </p:nvSpPr>
        <p:spPr>
          <a:xfrm>
            <a:off x="4457616" y="4967173"/>
            <a:ext cx="650133" cy="4858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p:cNvSpPr/>
          <p:nvPr/>
        </p:nvSpPr>
        <p:spPr>
          <a:xfrm>
            <a:off x="4466670" y="1839786"/>
            <a:ext cx="650133" cy="164579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https://talk.ictvonline.org/cfs-filesystemfile/__key/communityserver-components-imagefileviewer/widgetcontainerfiles-3fc3f82483d14ec485ef92e206116d49-s-AAAAAAAAAAAAAAAAAAAAAA-header-header/ictvLogo_2D00_25.png_2D00_250x8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5254" y="991687"/>
            <a:ext cx="1080162" cy="54628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upload.wikimedia.org/wikipedia/commons/thumb/a/a5/Biological_classification_L_Pengo_vflip.svg/150px-Biological_classification_L_Pengo_vflip.svg.png">
            <a:extLst>
              <a:ext uri="{FF2B5EF4-FFF2-40B4-BE49-F238E27FC236}">
                <a16:creationId xmlns:a16="http://schemas.microsoft.com/office/drawing/2014/main" id="{CC748C3C-5F1A-94E3-B0AB-01DBD6C229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989"/>
          <a:stretch/>
        </p:blipFill>
        <p:spPr bwMode="auto">
          <a:xfrm>
            <a:off x="8382526" y="2019300"/>
            <a:ext cx="1428750" cy="3190810"/>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D67D7D92-479C-1F23-3E69-D5F396824BFC}"/>
              </a:ext>
            </a:extLst>
          </p:cNvPr>
          <p:cNvSpPr txBox="1"/>
          <p:nvPr/>
        </p:nvSpPr>
        <p:spPr>
          <a:xfrm>
            <a:off x="9096901" y="1975588"/>
            <a:ext cx="714374" cy="307777"/>
          </a:xfrm>
          <a:prstGeom prst="rect">
            <a:avLst/>
          </a:prstGeom>
          <a:solidFill>
            <a:srgbClr val="00B0F0"/>
          </a:solidFill>
          <a:ln>
            <a:solidFill>
              <a:schemeClr val="accent1"/>
            </a:solidFill>
          </a:ln>
        </p:spPr>
        <p:txBody>
          <a:bodyPr wrap="square" rtlCol="0">
            <a:spAutoFit/>
          </a:bodyPr>
          <a:lstStyle/>
          <a:p>
            <a:r>
              <a:rPr lang="en-US" sz="1400" b="1" dirty="0"/>
              <a:t>Realm</a:t>
            </a:r>
            <a:endParaRPr lang="en-CH" sz="1400" b="1" dirty="0"/>
          </a:p>
        </p:txBody>
      </p:sp>
      <p:pic>
        <p:nvPicPr>
          <p:cNvPr id="22" name="Image 21">
            <a:extLst>
              <a:ext uri="{FF2B5EF4-FFF2-40B4-BE49-F238E27FC236}">
                <a16:creationId xmlns:a16="http://schemas.microsoft.com/office/drawing/2014/main" id="{A490AE08-7F29-4A63-AF37-FE7AE0983CC2}"/>
              </a:ext>
            </a:extLst>
          </p:cNvPr>
          <p:cNvPicPr>
            <a:picLocks noChangeAspect="1"/>
          </p:cNvPicPr>
          <p:nvPr/>
        </p:nvPicPr>
        <p:blipFill>
          <a:blip r:embed="rId4"/>
          <a:stretch>
            <a:fillRect/>
          </a:stretch>
        </p:blipFill>
        <p:spPr>
          <a:xfrm>
            <a:off x="7225129" y="5175541"/>
            <a:ext cx="3168245" cy="1519199"/>
          </a:xfrm>
          <a:prstGeom prst="rect">
            <a:avLst/>
          </a:prstGeom>
        </p:spPr>
      </p:pic>
    </p:spTree>
    <p:extLst>
      <p:ext uri="{BB962C8B-B14F-4D97-AF65-F5344CB8AC3E}">
        <p14:creationId xmlns:p14="http://schemas.microsoft.com/office/powerpoint/2010/main" val="1333899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22" name="Rectangle 2"/>
          <p:cNvSpPr>
            <a:spLocks noGrp="1" noChangeArrowheads="1"/>
          </p:cNvSpPr>
          <p:nvPr>
            <p:ph type="title"/>
          </p:nvPr>
        </p:nvSpPr>
        <p:spPr/>
        <p:txBody>
          <a:bodyPr/>
          <a:lstStyle/>
          <a:p>
            <a:pPr>
              <a:defRPr/>
            </a:pPr>
            <a:r>
              <a:rPr lang="en-GB" dirty="0"/>
              <a:t>ICTV realm classification</a:t>
            </a:r>
          </a:p>
        </p:txBody>
      </p:sp>
      <p:pic>
        <p:nvPicPr>
          <p:cNvPr id="2" name="Picture 1"/>
          <p:cNvPicPr>
            <a:picLocks noChangeAspect="1"/>
          </p:cNvPicPr>
          <p:nvPr/>
        </p:nvPicPr>
        <p:blipFill>
          <a:blip r:embed="rId2"/>
          <a:stretch>
            <a:fillRect/>
          </a:stretch>
        </p:blipFill>
        <p:spPr>
          <a:xfrm>
            <a:off x="611498" y="1307436"/>
            <a:ext cx="10277482" cy="1083231"/>
          </a:xfrm>
          <a:prstGeom prst="rect">
            <a:avLst/>
          </a:prstGeom>
        </p:spPr>
      </p:pic>
      <p:sp>
        <p:nvSpPr>
          <p:cNvPr id="6" name="Rectangle : coins arrondis 5">
            <a:extLst>
              <a:ext uri="{FF2B5EF4-FFF2-40B4-BE49-F238E27FC236}">
                <a16:creationId xmlns:a16="http://schemas.microsoft.com/office/drawing/2014/main" id="{8607478E-C22E-237F-5368-464D1C8DD716}"/>
              </a:ext>
            </a:extLst>
          </p:cNvPr>
          <p:cNvSpPr/>
          <p:nvPr/>
        </p:nvSpPr>
        <p:spPr>
          <a:xfrm>
            <a:off x="751366" y="2702456"/>
            <a:ext cx="1432560" cy="6858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Adnaviria</a:t>
            </a:r>
            <a:endParaRPr lang="en-CH" dirty="0"/>
          </a:p>
        </p:txBody>
      </p:sp>
      <p:sp>
        <p:nvSpPr>
          <p:cNvPr id="7" name="Rectangle : coins arrondis 6">
            <a:extLst>
              <a:ext uri="{FF2B5EF4-FFF2-40B4-BE49-F238E27FC236}">
                <a16:creationId xmlns:a16="http://schemas.microsoft.com/office/drawing/2014/main" id="{7E0CA750-0B89-7E1D-2AAD-080DF68014E3}"/>
              </a:ext>
            </a:extLst>
          </p:cNvPr>
          <p:cNvSpPr/>
          <p:nvPr/>
        </p:nvSpPr>
        <p:spPr>
          <a:xfrm>
            <a:off x="3726180" y="3600488"/>
            <a:ext cx="5760549" cy="685800"/>
          </a:xfrm>
          <a:prstGeom prst="round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err="1"/>
              <a:t>Riboviria</a:t>
            </a:r>
            <a:endParaRPr lang="en-CH" dirty="0"/>
          </a:p>
        </p:txBody>
      </p:sp>
      <p:sp>
        <p:nvSpPr>
          <p:cNvPr id="8" name="Rectangle : coins arrondis 7">
            <a:extLst>
              <a:ext uri="{FF2B5EF4-FFF2-40B4-BE49-F238E27FC236}">
                <a16:creationId xmlns:a16="http://schemas.microsoft.com/office/drawing/2014/main" id="{53369FC6-9C05-5366-14FD-4C386CDE4E07}"/>
              </a:ext>
            </a:extLst>
          </p:cNvPr>
          <p:cNvSpPr/>
          <p:nvPr/>
        </p:nvSpPr>
        <p:spPr>
          <a:xfrm>
            <a:off x="751366" y="4236358"/>
            <a:ext cx="1747994" cy="6858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Duplodnaviria</a:t>
            </a:r>
            <a:endParaRPr lang="en-CH" dirty="0"/>
          </a:p>
        </p:txBody>
      </p:sp>
      <p:sp>
        <p:nvSpPr>
          <p:cNvPr id="9" name="Rectangle : coins arrondis 8">
            <a:extLst>
              <a:ext uri="{FF2B5EF4-FFF2-40B4-BE49-F238E27FC236}">
                <a16:creationId xmlns:a16="http://schemas.microsoft.com/office/drawing/2014/main" id="{9F0CAEA0-BB67-B95E-DD3E-616493C17B64}"/>
              </a:ext>
            </a:extLst>
          </p:cNvPr>
          <p:cNvSpPr/>
          <p:nvPr/>
        </p:nvSpPr>
        <p:spPr>
          <a:xfrm>
            <a:off x="2239698" y="2702456"/>
            <a:ext cx="1620627" cy="6858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Monodnaviria</a:t>
            </a:r>
            <a:endParaRPr lang="en-CH" dirty="0"/>
          </a:p>
        </p:txBody>
      </p:sp>
      <p:sp>
        <p:nvSpPr>
          <p:cNvPr id="10" name="Rectangle : coins arrondis 9">
            <a:extLst>
              <a:ext uri="{FF2B5EF4-FFF2-40B4-BE49-F238E27FC236}">
                <a16:creationId xmlns:a16="http://schemas.microsoft.com/office/drawing/2014/main" id="{1815F800-DD12-3F64-417B-B5D8127711F4}"/>
              </a:ext>
            </a:extLst>
          </p:cNvPr>
          <p:cNvSpPr/>
          <p:nvPr/>
        </p:nvSpPr>
        <p:spPr>
          <a:xfrm>
            <a:off x="9596594" y="2805174"/>
            <a:ext cx="1478280" cy="610783"/>
          </a:xfrm>
          <a:prstGeom prst="round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err="1"/>
              <a:t>Ribozyviria</a:t>
            </a:r>
            <a:endParaRPr lang="en-CH" dirty="0"/>
          </a:p>
        </p:txBody>
      </p:sp>
      <p:sp>
        <p:nvSpPr>
          <p:cNvPr id="11" name="Rectangle : coins arrondis 10">
            <a:extLst>
              <a:ext uri="{FF2B5EF4-FFF2-40B4-BE49-F238E27FC236}">
                <a16:creationId xmlns:a16="http://schemas.microsoft.com/office/drawing/2014/main" id="{CBB1C4E9-7ADF-019C-9486-C69F01340BC8}"/>
              </a:ext>
            </a:extLst>
          </p:cNvPr>
          <p:cNvSpPr/>
          <p:nvPr/>
        </p:nvSpPr>
        <p:spPr>
          <a:xfrm>
            <a:off x="751366" y="5587689"/>
            <a:ext cx="1747994" cy="6858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Varidnaviria</a:t>
            </a:r>
            <a:endParaRPr lang="en-CH" dirty="0"/>
          </a:p>
        </p:txBody>
      </p:sp>
      <p:sp>
        <p:nvSpPr>
          <p:cNvPr id="14" name="ZoneTexte 13">
            <a:extLst>
              <a:ext uri="{FF2B5EF4-FFF2-40B4-BE49-F238E27FC236}">
                <a16:creationId xmlns:a16="http://schemas.microsoft.com/office/drawing/2014/main" id="{FA7B05C0-CD79-97B5-A675-58D3F37E7BE9}"/>
              </a:ext>
            </a:extLst>
          </p:cNvPr>
          <p:cNvSpPr txBox="1"/>
          <p:nvPr/>
        </p:nvSpPr>
        <p:spPr>
          <a:xfrm>
            <a:off x="4892479" y="4389182"/>
            <a:ext cx="3229538" cy="369332"/>
          </a:xfrm>
          <a:prstGeom prst="rect">
            <a:avLst/>
          </a:prstGeom>
          <a:noFill/>
        </p:spPr>
        <p:txBody>
          <a:bodyPr wrap="none" rtlCol="0">
            <a:spAutoFit/>
          </a:bodyPr>
          <a:lstStyle/>
          <a:p>
            <a:r>
              <a:rPr lang="en-US" dirty="0" err="1"/>
              <a:t>RdRp</a:t>
            </a:r>
            <a:r>
              <a:rPr lang="en-US" dirty="0"/>
              <a:t> and reverse </a:t>
            </a:r>
            <a:r>
              <a:rPr lang="en-US" dirty="0" err="1"/>
              <a:t>transcriptases</a:t>
            </a:r>
            <a:endParaRPr lang="en-CH" dirty="0"/>
          </a:p>
        </p:txBody>
      </p:sp>
      <p:sp>
        <p:nvSpPr>
          <p:cNvPr id="16" name="ZoneTexte 15">
            <a:extLst>
              <a:ext uri="{FF2B5EF4-FFF2-40B4-BE49-F238E27FC236}">
                <a16:creationId xmlns:a16="http://schemas.microsoft.com/office/drawing/2014/main" id="{AB9DE159-A873-14C2-3661-40BFD71906A6}"/>
              </a:ext>
            </a:extLst>
          </p:cNvPr>
          <p:cNvSpPr txBox="1"/>
          <p:nvPr/>
        </p:nvSpPr>
        <p:spPr>
          <a:xfrm>
            <a:off x="751366" y="4951819"/>
            <a:ext cx="6096000" cy="338554"/>
          </a:xfrm>
          <a:prstGeom prst="rect">
            <a:avLst/>
          </a:prstGeom>
          <a:noFill/>
        </p:spPr>
        <p:txBody>
          <a:bodyPr wrap="square">
            <a:spAutoFit/>
          </a:bodyPr>
          <a:lstStyle/>
          <a:p>
            <a:r>
              <a:rPr lang="en-US" sz="1600" b="0" i="0" dirty="0">
                <a:solidFill>
                  <a:srgbClr val="202122"/>
                </a:solidFill>
                <a:effectLst/>
                <a:latin typeface="Arial" panose="020B0604020202020204" pitchFamily="34" charset="0"/>
              </a:rPr>
              <a:t>HK97-fold major capsid</a:t>
            </a:r>
            <a:endParaRPr lang="en-CH" sz="1600" dirty="0"/>
          </a:p>
        </p:txBody>
      </p:sp>
      <p:sp>
        <p:nvSpPr>
          <p:cNvPr id="18" name="ZoneTexte 17">
            <a:extLst>
              <a:ext uri="{FF2B5EF4-FFF2-40B4-BE49-F238E27FC236}">
                <a16:creationId xmlns:a16="http://schemas.microsoft.com/office/drawing/2014/main" id="{5FA010BB-CAC6-EAEB-5C32-07F049E6DE3E}"/>
              </a:ext>
            </a:extLst>
          </p:cNvPr>
          <p:cNvSpPr txBox="1"/>
          <p:nvPr/>
        </p:nvSpPr>
        <p:spPr>
          <a:xfrm>
            <a:off x="2118360" y="3324699"/>
            <a:ext cx="6096000" cy="369332"/>
          </a:xfrm>
          <a:prstGeom prst="rect">
            <a:avLst/>
          </a:prstGeom>
          <a:noFill/>
        </p:spPr>
        <p:txBody>
          <a:bodyPr wrap="square">
            <a:spAutoFit/>
          </a:bodyPr>
          <a:lstStyle/>
          <a:p>
            <a:r>
              <a:rPr lang="en-US" dirty="0"/>
              <a:t>HUH endonuclease </a:t>
            </a:r>
          </a:p>
        </p:txBody>
      </p:sp>
      <p:sp>
        <p:nvSpPr>
          <p:cNvPr id="20" name="ZoneTexte 19">
            <a:extLst>
              <a:ext uri="{FF2B5EF4-FFF2-40B4-BE49-F238E27FC236}">
                <a16:creationId xmlns:a16="http://schemas.microsoft.com/office/drawing/2014/main" id="{0B94EC1B-AA99-8C2F-7040-270117E725A4}"/>
              </a:ext>
            </a:extLst>
          </p:cNvPr>
          <p:cNvSpPr txBox="1"/>
          <p:nvPr/>
        </p:nvSpPr>
        <p:spPr>
          <a:xfrm>
            <a:off x="611498" y="3443620"/>
            <a:ext cx="6096000" cy="646331"/>
          </a:xfrm>
          <a:prstGeom prst="rect">
            <a:avLst/>
          </a:prstGeom>
          <a:noFill/>
        </p:spPr>
        <p:txBody>
          <a:bodyPr wrap="square">
            <a:spAutoFit/>
          </a:bodyPr>
          <a:lstStyle/>
          <a:p>
            <a:r>
              <a:rPr lang="en-US" b="0" i="0" dirty="0">
                <a:solidFill>
                  <a:srgbClr val="202122"/>
                </a:solidFill>
                <a:effectLst/>
                <a:latin typeface="Arial" panose="020B0604020202020204" pitchFamily="34" charset="0"/>
              </a:rPr>
              <a:t>alpha-helical </a:t>
            </a:r>
          </a:p>
          <a:p>
            <a:r>
              <a:rPr lang="en-US" b="0" i="0" dirty="0">
                <a:solidFill>
                  <a:srgbClr val="202122"/>
                </a:solidFill>
                <a:effectLst/>
                <a:latin typeface="Arial" panose="020B0604020202020204" pitchFamily="34" charset="0"/>
              </a:rPr>
              <a:t>major capsid protein</a:t>
            </a:r>
            <a:endParaRPr lang="en-CH" dirty="0"/>
          </a:p>
        </p:txBody>
      </p:sp>
      <p:sp>
        <p:nvSpPr>
          <p:cNvPr id="22" name="ZoneTexte 21">
            <a:extLst>
              <a:ext uri="{FF2B5EF4-FFF2-40B4-BE49-F238E27FC236}">
                <a16:creationId xmlns:a16="http://schemas.microsoft.com/office/drawing/2014/main" id="{8DF32E76-A683-F7B6-E8A3-3A0F493E9CE4}"/>
              </a:ext>
            </a:extLst>
          </p:cNvPr>
          <p:cNvSpPr txBox="1"/>
          <p:nvPr/>
        </p:nvSpPr>
        <p:spPr>
          <a:xfrm>
            <a:off x="611498" y="6273489"/>
            <a:ext cx="6096000" cy="369332"/>
          </a:xfrm>
          <a:prstGeom prst="rect">
            <a:avLst/>
          </a:prstGeom>
          <a:noFill/>
        </p:spPr>
        <p:txBody>
          <a:bodyPr wrap="square">
            <a:spAutoFit/>
          </a:bodyPr>
          <a:lstStyle/>
          <a:p>
            <a:r>
              <a:rPr lang="en-US" dirty="0"/>
              <a:t>jelly roll major capsid protein</a:t>
            </a:r>
            <a:endParaRPr lang="en-CH" dirty="0"/>
          </a:p>
        </p:txBody>
      </p:sp>
      <p:sp>
        <p:nvSpPr>
          <p:cNvPr id="24" name="ZoneTexte 23">
            <a:extLst>
              <a:ext uri="{FF2B5EF4-FFF2-40B4-BE49-F238E27FC236}">
                <a16:creationId xmlns:a16="http://schemas.microsoft.com/office/drawing/2014/main" id="{6C9C80A0-F2BE-0A00-44F4-13C694B43647}"/>
              </a:ext>
            </a:extLst>
          </p:cNvPr>
          <p:cNvSpPr txBox="1"/>
          <p:nvPr/>
        </p:nvSpPr>
        <p:spPr>
          <a:xfrm>
            <a:off x="4239734" y="5930589"/>
            <a:ext cx="6096000" cy="923330"/>
          </a:xfrm>
          <a:prstGeom prst="rect">
            <a:avLst/>
          </a:prstGeom>
          <a:noFill/>
        </p:spPr>
        <p:txBody>
          <a:bodyPr wrap="square">
            <a:spAutoFit/>
          </a:bodyPr>
          <a:lstStyle/>
          <a:p>
            <a:r>
              <a:rPr lang="en-US" sz="1800" dirty="0">
                <a:effectLst/>
                <a:latin typeface="Arial" panose="020B0604020202020204" pitchFamily="34" charset="0"/>
                <a:ea typeface="Times New Roman" panose="02020603050405020304" pitchFamily="18" charset="0"/>
              </a:rPr>
              <a:t>Classification based on Virus Hallmark Genes (VHGs), which are responsible for the key functions in virus replication and virion morphogenesis</a:t>
            </a:r>
            <a:endParaRPr lang="en-CH"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8903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DB738-063E-D14E-EBFF-A1B13EC65A0E}"/>
              </a:ext>
            </a:extLst>
          </p:cNvPr>
          <p:cNvSpPr>
            <a:spLocks noGrp="1"/>
          </p:cNvSpPr>
          <p:nvPr>
            <p:ph type="title"/>
          </p:nvPr>
        </p:nvSpPr>
        <p:spPr/>
        <p:txBody>
          <a:bodyPr>
            <a:normAutofit/>
          </a:bodyPr>
          <a:lstStyle/>
          <a:p>
            <a:r>
              <a:rPr lang="en-US" dirty="0"/>
              <a:t>RNA viruses now classified based on Polymerase homology</a:t>
            </a:r>
            <a:endParaRPr lang="en-CH" dirty="0"/>
          </a:p>
        </p:txBody>
      </p:sp>
      <p:pic>
        <p:nvPicPr>
          <p:cNvPr id="4" name="Content Placeholder 3">
            <a:extLst>
              <a:ext uri="{FF2B5EF4-FFF2-40B4-BE49-F238E27FC236}">
                <a16:creationId xmlns:a16="http://schemas.microsoft.com/office/drawing/2014/main" id="{1D84C378-88CA-6397-54FF-C6603E3B4E40}"/>
              </a:ext>
            </a:extLst>
          </p:cNvPr>
          <p:cNvPicPr>
            <a:picLocks noGrp="1" noChangeAspect="1"/>
          </p:cNvPicPr>
          <p:nvPr>
            <p:ph idx="4294967295"/>
          </p:nvPr>
        </p:nvPicPr>
        <p:blipFill>
          <a:blip r:embed="rId2"/>
          <a:stretch>
            <a:fillRect/>
          </a:stretch>
        </p:blipFill>
        <p:spPr>
          <a:xfrm>
            <a:off x="1358284" y="1690688"/>
            <a:ext cx="7270922" cy="8891356"/>
          </a:xfrm>
          <a:prstGeom prst="rect">
            <a:avLst/>
          </a:prstGeom>
        </p:spPr>
      </p:pic>
    </p:spTree>
    <p:extLst>
      <p:ext uri="{BB962C8B-B14F-4D97-AF65-F5344CB8AC3E}">
        <p14:creationId xmlns:p14="http://schemas.microsoft.com/office/powerpoint/2010/main" val="1070000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575BC-1229-A0C4-4567-6BAD3BA6481E}"/>
              </a:ext>
            </a:extLst>
          </p:cNvPr>
          <p:cNvSpPr>
            <a:spLocks noGrp="1"/>
          </p:cNvSpPr>
          <p:nvPr>
            <p:ph type="title"/>
          </p:nvPr>
        </p:nvSpPr>
        <p:spPr/>
        <p:txBody>
          <a:bodyPr/>
          <a:lstStyle/>
          <a:p>
            <a:r>
              <a:rPr lang="en-US" dirty="0"/>
              <a:t>Several classes of </a:t>
            </a:r>
            <a:r>
              <a:rPr lang="en-US" dirty="0" err="1"/>
              <a:t>RdRP</a:t>
            </a:r>
            <a:endParaRPr lang="en-CH" dirty="0"/>
          </a:p>
        </p:txBody>
      </p:sp>
      <p:pic>
        <p:nvPicPr>
          <p:cNvPr id="4" name="Picture 3">
            <a:extLst>
              <a:ext uri="{FF2B5EF4-FFF2-40B4-BE49-F238E27FC236}">
                <a16:creationId xmlns:a16="http://schemas.microsoft.com/office/drawing/2014/main" id="{F896446E-DFC4-326F-9880-AFFAC612B7E8}"/>
              </a:ext>
            </a:extLst>
          </p:cNvPr>
          <p:cNvPicPr>
            <a:picLocks noChangeAspect="1"/>
          </p:cNvPicPr>
          <p:nvPr/>
        </p:nvPicPr>
        <p:blipFill>
          <a:blip r:embed="rId2"/>
          <a:stretch>
            <a:fillRect/>
          </a:stretch>
        </p:blipFill>
        <p:spPr>
          <a:xfrm>
            <a:off x="1017271" y="1591519"/>
            <a:ext cx="3199594" cy="1837481"/>
          </a:xfrm>
          <a:prstGeom prst="rect">
            <a:avLst/>
          </a:prstGeom>
        </p:spPr>
      </p:pic>
      <p:pic>
        <p:nvPicPr>
          <p:cNvPr id="6" name="Picture 5">
            <a:extLst>
              <a:ext uri="{FF2B5EF4-FFF2-40B4-BE49-F238E27FC236}">
                <a16:creationId xmlns:a16="http://schemas.microsoft.com/office/drawing/2014/main" id="{50E17ECC-9933-179B-531E-484CE0FD5521}"/>
              </a:ext>
            </a:extLst>
          </p:cNvPr>
          <p:cNvPicPr>
            <a:picLocks noChangeAspect="1"/>
          </p:cNvPicPr>
          <p:nvPr/>
        </p:nvPicPr>
        <p:blipFill>
          <a:blip r:embed="rId3"/>
          <a:stretch>
            <a:fillRect/>
          </a:stretch>
        </p:blipFill>
        <p:spPr>
          <a:xfrm>
            <a:off x="4573490" y="1482216"/>
            <a:ext cx="5840017" cy="5064619"/>
          </a:xfrm>
          <a:prstGeom prst="rect">
            <a:avLst/>
          </a:prstGeom>
        </p:spPr>
      </p:pic>
    </p:spTree>
    <p:extLst>
      <p:ext uri="{BB962C8B-B14F-4D97-AF65-F5344CB8AC3E}">
        <p14:creationId xmlns:p14="http://schemas.microsoft.com/office/powerpoint/2010/main" val="2405831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sosceles Triangle 11">
            <a:extLst>
              <a:ext uri="{FF2B5EF4-FFF2-40B4-BE49-F238E27FC236}">
                <a16:creationId xmlns:a16="http://schemas.microsoft.com/office/drawing/2014/main" id="{71DC1D21-800C-C5C5-55B5-E650523FE392}"/>
              </a:ext>
            </a:extLst>
          </p:cNvPr>
          <p:cNvSpPr/>
          <p:nvPr/>
        </p:nvSpPr>
        <p:spPr>
          <a:xfrm>
            <a:off x="4457616" y="6268532"/>
            <a:ext cx="650133" cy="4858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5BC4E81-B929-403B-471A-2462766B0C04}"/>
              </a:ext>
            </a:extLst>
          </p:cNvPr>
          <p:cNvSpPr>
            <a:spLocks noGrp="1"/>
          </p:cNvSpPr>
          <p:nvPr>
            <p:ph type="title"/>
          </p:nvPr>
        </p:nvSpPr>
        <p:spPr/>
        <p:txBody>
          <a:bodyPr/>
          <a:lstStyle/>
          <a:p>
            <a:r>
              <a:rPr lang="en-US" dirty="0"/>
              <a:t>Below species classification</a:t>
            </a:r>
            <a:endParaRPr lang="en-CH" dirty="0"/>
          </a:p>
        </p:txBody>
      </p:sp>
      <p:sp>
        <p:nvSpPr>
          <p:cNvPr id="4" name="TextBox 2">
            <a:extLst>
              <a:ext uri="{FF2B5EF4-FFF2-40B4-BE49-F238E27FC236}">
                <a16:creationId xmlns:a16="http://schemas.microsoft.com/office/drawing/2014/main" id="{FD07A54B-CD69-17CF-1078-C17CCB386B2F}"/>
              </a:ext>
            </a:extLst>
          </p:cNvPr>
          <p:cNvSpPr txBox="1"/>
          <p:nvPr/>
        </p:nvSpPr>
        <p:spPr>
          <a:xfrm>
            <a:off x="5107749" y="2013258"/>
            <a:ext cx="5724644" cy="4801314"/>
          </a:xfrm>
          <a:prstGeom prst="rect">
            <a:avLst/>
          </a:prstGeom>
          <a:noFill/>
        </p:spPr>
        <p:txBody>
          <a:bodyPr wrap="none" rtlCol="0">
            <a:spAutoFit/>
          </a:bodyPr>
          <a:lstStyle/>
          <a:p>
            <a:endParaRPr lang="fr-CH" b="1" dirty="0"/>
          </a:p>
          <a:p>
            <a:r>
              <a:rPr lang="fr-CH" b="1" dirty="0"/>
              <a:t>Life?</a:t>
            </a:r>
          </a:p>
          <a:p>
            <a:r>
              <a:rPr lang="fr-CH" b="1" dirty="0"/>
              <a:t>…</a:t>
            </a:r>
          </a:p>
          <a:p>
            <a:endParaRPr lang="fr-CH" b="1" dirty="0"/>
          </a:p>
          <a:p>
            <a:endParaRPr lang="fr-CH" b="1" dirty="0"/>
          </a:p>
          <a:p>
            <a:r>
              <a:rPr lang="fr-CH" b="1" dirty="0"/>
              <a:t>Baltimore</a:t>
            </a:r>
          </a:p>
          <a:p>
            <a:endParaRPr lang="fr-CH" b="1" dirty="0"/>
          </a:p>
          <a:p>
            <a:r>
              <a:rPr lang="fr-CH" b="1" dirty="0"/>
              <a:t>               </a:t>
            </a:r>
          </a:p>
          <a:p>
            <a:endParaRPr lang="fr-CH" b="1" dirty="0"/>
          </a:p>
          <a:p>
            <a:endParaRPr lang="fr-CH" b="1" dirty="0"/>
          </a:p>
          <a:p>
            <a:r>
              <a:rPr lang="fr-CH" b="1" dirty="0"/>
              <a:t>						</a:t>
            </a:r>
          </a:p>
          <a:p>
            <a:endParaRPr lang="fr-CH" b="1" dirty="0"/>
          </a:p>
          <a:p>
            <a:endParaRPr lang="fr-CH" b="1" dirty="0"/>
          </a:p>
          <a:p>
            <a:endParaRPr lang="fr-CH" b="1" dirty="0"/>
          </a:p>
          <a:p>
            <a:r>
              <a:rPr lang="fr-CH" b="1" dirty="0" err="1"/>
              <a:t>Genotypes</a:t>
            </a:r>
            <a:r>
              <a:rPr lang="fr-CH" b="1" dirty="0"/>
              <a:t>/</a:t>
            </a:r>
            <a:r>
              <a:rPr lang="fr-CH" b="1" dirty="0" err="1"/>
              <a:t>serotypes</a:t>
            </a:r>
            <a:r>
              <a:rPr lang="fr-CH" b="1" dirty="0"/>
              <a:t>/clades</a:t>
            </a:r>
          </a:p>
          <a:p>
            <a:r>
              <a:rPr lang="fr-CH" b="1" dirty="0" err="1"/>
              <a:t>Strains</a:t>
            </a:r>
            <a:r>
              <a:rPr lang="fr-CH" b="1" dirty="0"/>
              <a:t>, Variants</a:t>
            </a:r>
          </a:p>
          <a:p>
            <a:r>
              <a:rPr lang="fr-CH" b="1" dirty="0" err="1"/>
              <a:t>Isolates</a:t>
            </a:r>
            <a:endParaRPr lang="en-US" b="1" dirty="0"/>
          </a:p>
        </p:txBody>
      </p:sp>
      <p:pic>
        <p:nvPicPr>
          <p:cNvPr id="5" name="Picture 2" descr="https://upload.wikimedia.org/wikipedia/commons/thumb/a/a5/Biological_classification_L_Pengo_vflip.svg/150px-Biological_classification_L_Pengo_vflip.svg.png">
            <a:extLst>
              <a:ext uri="{FF2B5EF4-FFF2-40B4-BE49-F238E27FC236}">
                <a16:creationId xmlns:a16="http://schemas.microsoft.com/office/drawing/2014/main" id="{28A94F27-48E3-1FB2-6BC7-30066B43C3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1780" y="2395236"/>
            <a:ext cx="1428750" cy="36671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8865A16-10F1-11BC-6ED6-4A9C9566A23E}"/>
              </a:ext>
            </a:extLst>
          </p:cNvPr>
          <p:cNvSpPr txBox="1"/>
          <p:nvPr/>
        </p:nvSpPr>
        <p:spPr>
          <a:xfrm>
            <a:off x="1797714" y="1885809"/>
            <a:ext cx="635110" cy="369332"/>
          </a:xfrm>
          <a:prstGeom prst="rect">
            <a:avLst/>
          </a:prstGeom>
          <a:noFill/>
        </p:spPr>
        <p:txBody>
          <a:bodyPr wrap="none" rtlCol="0">
            <a:spAutoFit/>
          </a:bodyPr>
          <a:lstStyle/>
          <a:p>
            <a:r>
              <a:rPr lang="fr-CH" dirty="0" err="1"/>
              <a:t>Cells</a:t>
            </a:r>
            <a:endParaRPr lang="en-US" dirty="0"/>
          </a:p>
        </p:txBody>
      </p:sp>
      <p:pic>
        <p:nvPicPr>
          <p:cNvPr id="7" name="Picture 2" descr="https://upload.wikimedia.org/wikipedia/commons/thumb/a/a5/Biological_classification_L_Pengo_vflip.svg/150px-Biological_classification_L_Pengo_vflip.svg.png">
            <a:extLst>
              <a:ext uri="{FF2B5EF4-FFF2-40B4-BE49-F238E27FC236}">
                <a16:creationId xmlns:a16="http://schemas.microsoft.com/office/drawing/2014/main" id="{139AC8AB-4D57-8B5A-35FA-40B4773983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250"/>
          <a:stretch/>
        </p:blipFill>
        <p:spPr bwMode="auto">
          <a:xfrm>
            <a:off x="4434549" y="4275701"/>
            <a:ext cx="1428750" cy="16410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upload.wikimedia.org/wikipedia/commons/thumb/a/a5/Biological_classification_L_Pengo_vflip.svg/150px-Biological_classification_L_Pengo_vflip.svg.png">
            <a:extLst>
              <a:ext uri="{FF2B5EF4-FFF2-40B4-BE49-F238E27FC236}">
                <a16:creationId xmlns:a16="http://schemas.microsoft.com/office/drawing/2014/main" id="{E2D6CF5C-9B93-B7D8-2363-EF76997B97CE}"/>
              </a:ext>
            </a:extLst>
          </p:cNvPr>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r="50000" b="86226"/>
          <a:stretch/>
        </p:blipFill>
        <p:spPr bwMode="auto">
          <a:xfrm>
            <a:off x="4434550" y="2249623"/>
            <a:ext cx="714375" cy="505096"/>
          </a:xfrm>
          <a:prstGeom prst="rect">
            <a:avLst/>
          </a:prstGeom>
          <a:noFill/>
          <a:extLst>
            <a:ext uri="{909E8E84-426E-40DD-AFC4-6F175D3DCCD1}">
              <a14:hiddenFill xmlns:a14="http://schemas.microsoft.com/office/drawing/2010/main">
                <a:solidFill>
                  <a:srgbClr val="FFFFFF"/>
                </a:solidFill>
              </a14:hiddenFill>
            </a:ext>
          </a:extLst>
        </p:spPr>
      </p:pic>
      <p:sp>
        <p:nvSpPr>
          <p:cNvPr id="9" name="Isosceles Triangle 11">
            <a:extLst>
              <a:ext uri="{FF2B5EF4-FFF2-40B4-BE49-F238E27FC236}">
                <a16:creationId xmlns:a16="http://schemas.microsoft.com/office/drawing/2014/main" id="{E3CA89F0-F30B-E4B3-4DF8-0803D6B20F0B}"/>
              </a:ext>
            </a:extLst>
          </p:cNvPr>
          <p:cNvSpPr/>
          <p:nvPr/>
        </p:nvSpPr>
        <p:spPr>
          <a:xfrm>
            <a:off x="4457616" y="5987495"/>
            <a:ext cx="650133" cy="4858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15">
            <a:extLst>
              <a:ext uri="{FF2B5EF4-FFF2-40B4-BE49-F238E27FC236}">
                <a16:creationId xmlns:a16="http://schemas.microsoft.com/office/drawing/2014/main" id="{4CE8A84B-2D92-50FA-BBAA-FEF751BE88BF}"/>
              </a:ext>
            </a:extLst>
          </p:cNvPr>
          <p:cNvSpPr/>
          <p:nvPr/>
        </p:nvSpPr>
        <p:spPr>
          <a:xfrm>
            <a:off x="4457616" y="5757290"/>
            <a:ext cx="650133" cy="4858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Isosceles Triangle 16">
            <a:extLst>
              <a:ext uri="{FF2B5EF4-FFF2-40B4-BE49-F238E27FC236}">
                <a16:creationId xmlns:a16="http://schemas.microsoft.com/office/drawing/2014/main" id="{1F642507-F261-A177-B061-3BD9C2EE7C78}"/>
              </a:ext>
            </a:extLst>
          </p:cNvPr>
          <p:cNvSpPr/>
          <p:nvPr/>
        </p:nvSpPr>
        <p:spPr>
          <a:xfrm>
            <a:off x="4466670" y="2629903"/>
            <a:ext cx="650133" cy="164579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ZoneTexte 12">
            <a:extLst>
              <a:ext uri="{FF2B5EF4-FFF2-40B4-BE49-F238E27FC236}">
                <a16:creationId xmlns:a16="http://schemas.microsoft.com/office/drawing/2014/main" id="{D61862E5-E094-6C15-91C7-69400CDD415C}"/>
              </a:ext>
            </a:extLst>
          </p:cNvPr>
          <p:cNvSpPr txBox="1"/>
          <p:nvPr/>
        </p:nvSpPr>
        <p:spPr>
          <a:xfrm>
            <a:off x="7391400" y="1892747"/>
            <a:ext cx="4091313" cy="1477328"/>
          </a:xfrm>
          <a:prstGeom prst="rect">
            <a:avLst/>
          </a:prstGeom>
          <a:noFill/>
        </p:spPr>
        <p:txBody>
          <a:bodyPr wrap="none" rtlCol="0">
            <a:spAutoFit/>
          </a:bodyPr>
          <a:lstStyle/>
          <a:p>
            <a:r>
              <a:rPr lang="en-US" dirty="0"/>
              <a:t>Classification below species is necessary, </a:t>
            </a:r>
          </a:p>
          <a:p>
            <a:r>
              <a:rPr lang="en-US" dirty="0"/>
              <a:t>but there is no global taxonomy.</a:t>
            </a:r>
          </a:p>
          <a:p>
            <a:endParaRPr lang="en-US" dirty="0"/>
          </a:p>
          <a:p>
            <a:r>
              <a:rPr lang="en-US" dirty="0"/>
              <a:t>Experts communities maintain different </a:t>
            </a:r>
          </a:p>
          <a:p>
            <a:r>
              <a:rPr lang="en-US" dirty="0"/>
              <a:t>classifications for each virus</a:t>
            </a:r>
            <a:endParaRPr lang="en-CH" dirty="0"/>
          </a:p>
        </p:txBody>
      </p:sp>
    </p:spTree>
    <p:extLst>
      <p:ext uri="{BB962C8B-B14F-4D97-AF65-F5344CB8AC3E}">
        <p14:creationId xmlns:p14="http://schemas.microsoft.com/office/powerpoint/2010/main" val="2609569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Below</a:t>
            </a:r>
            <a:r>
              <a:rPr lang="fr-CH" dirty="0"/>
              <a:t> </a:t>
            </a:r>
            <a:r>
              <a:rPr lang="fr-CH" dirty="0" err="1"/>
              <a:t>species</a:t>
            </a:r>
            <a:r>
              <a:rPr lang="fr-CH" dirty="0"/>
              <a:t> classification</a:t>
            </a:r>
            <a:br>
              <a:rPr lang="fr-CH" dirty="0"/>
            </a:br>
            <a:r>
              <a:rPr lang="fr-CH" dirty="0" err="1"/>
              <a:t>Genotypes</a:t>
            </a:r>
            <a:r>
              <a:rPr lang="fr-CH" dirty="0"/>
              <a:t> vs </a:t>
            </a:r>
            <a:r>
              <a:rPr lang="fr-CH" dirty="0" err="1"/>
              <a:t>serotypes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7186" y="1334128"/>
            <a:ext cx="3588547" cy="1845111"/>
          </a:xfrm>
          <a:prstGeom prst="rect">
            <a:avLst/>
          </a:prstGeom>
        </p:spPr>
      </p:pic>
      <p:sp>
        <p:nvSpPr>
          <p:cNvPr id="4" name="TextBox 3"/>
          <p:cNvSpPr txBox="1"/>
          <p:nvPr/>
        </p:nvSpPr>
        <p:spPr>
          <a:xfrm>
            <a:off x="1442184" y="2065631"/>
            <a:ext cx="4772460" cy="369332"/>
          </a:xfrm>
          <a:prstGeom prst="rect">
            <a:avLst/>
          </a:prstGeom>
          <a:noFill/>
        </p:spPr>
        <p:txBody>
          <a:bodyPr wrap="none" rtlCol="0">
            <a:spAutoFit/>
          </a:bodyPr>
          <a:lstStyle/>
          <a:p>
            <a:r>
              <a:rPr lang="fr-CH" b="1" dirty="0" err="1"/>
              <a:t>Serotype</a:t>
            </a:r>
            <a:r>
              <a:rPr lang="fr-CH" b="1" dirty="0"/>
              <a:t> </a:t>
            </a:r>
            <a:r>
              <a:rPr lang="fr-CH" b="1" dirty="0" err="1"/>
              <a:t>refers</a:t>
            </a:r>
            <a:r>
              <a:rPr lang="fr-CH" b="1" dirty="0"/>
              <a:t> to </a:t>
            </a:r>
            <a:r>
              <a:rPr lang="fr-CH" b="1" dirty="0" err="1"/>
              <a:t>antibody</a:t>
            </a:r>
            <a:r>
              <a:rPr lang="fr-CH" b="1" dirty="0"/>
              <a:t> </a:t>
            </a:r>
            <a:r>
              <a:rPr lang="fr-CH" b="1" dirty="0" err="1"/>
              <a:t>repertoire</a:t>
            </a:r>
            <a:r>
              <a:rPr lang="fr-CH" b="1" dirty="0"/>
              <a:t> binding</a:t>
            </a:r>
            <a:endParaRPr lang="en-US" b="1" dirty="0"/>
          </a:p>
        </p:txBody>
      </p:sp>
      <p:sp>
        <p:nvSpPr>
          <p:cNvPr id="5" name="TextBox 4"/>
          <p:cNvSpPr txBox="1"/>
          <p:nvPr/>
        </p:nvSpPr>
        <p:spPr>
          <a:xfrm>
            <a:off x="1246876" y="3928553"/>
            <a:ext cx="5967724" cy="369332"/>
          </a:xfrm>
          <a:prstGeom prst="rect">
            <a:avLst/>
          </a:prstGeom>
          <a:noFill/>
        </p:spPr>
        <p:txBody>
          <a:bodyPr wrap="none" rtlCol="0">
            <a:spAutoFit/>
          </a:bodyPr>
          <a:lstStyle/>
          <a:p>
            <a:r>
              <a:rPr lang="fr-CH" b="1" dirty="0" err="1"/>
              <a:t>Genotype</a:t>
            </a:r>
            <a:r>
              <a:rPr lang="fr-CH" b="1" dirty="0"/>
              <a:t>/Clade/</a:t>
            </a:r>
            <a:r>
              <a:rPr lang="fr-CH" b="1" dirty="0" err="1"/>
              <a:t>Lineages</a:t>
            </a:r>
            <a:r>
              <a:rPr lang="fr-CH" b="1" dirty="0"/>
              <a:t> </a:t>
            </a:r>
            <a:r>
              <a:rPr lang="fr-CH" b="1" dirty="0" err="1"/>
              <a:t>refers</a:t>
            </a:r>
            <a:r>
              <a:rPr lang="fr-CH" b="1" dirty="0"/>
              <a:t> to </a:t>
            </a:r>
            <a:r>
              <a:rPr lang="fr-CH" b="1" dirty="0" err="1"/>
              <a:t>sequence</a:t>
            </a:r>
            <a:r>
              <a:rPr lang="fr-CH" b="1" dirty="0"/>
              <a:t> </a:t>
            </a:r>
            <a:r>
              <a:rPr lang="fr-CH" b="1" dirty="0" err="1"/>
              <a:t>similarity</a:t>
            </a:r>
            <a:endParaRPr lang="en-US" b="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0342" y="4386959"/>
            <a:ext cx="4374477" cy="2347636"/>
          </a:xfrm>
          <a:prstGeom prst="rect">
            <a:avLst/>
          </a:prstGeom>
        </p:spPr>
      </p:pic>
    </p:spTree>
    <p:extLst>
      <p:ext uri="{BB962C8B-B14F-4D97-AF65-F5344CB8AC3E}">
        <p14:creationId xmlns:p14="http://schemas.microsoft.com/office/powerpoint/2010/main" val="2856263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01351-4957-B21A-BEFD-ECC1C9D3B674}"/>
              </a:ext>
            </a:extLst>
          </p:cNvPr>
          <p:cNvSpPr>
            <a:spLocks noGrp="1"/>
          </p:cNvSpPr>
          <p:nvPr>
            <p:ph type="title"/>
          </p:nvPr>
        </p:nvSpPr>
        <p:spPr/>
        <p:txBody>
          <a:bodyPr/>
          <a:lstStyle/>
          <a:p>
            <a:r>
              <a:rPr lang="en-US" dirty="0"/>
              <a:t>No official naming can create confusion</a:t>
            </a:r>
            <a:endParaRPr lang="en-CH" dirty="0"/>
          </a:p>
        </p:txBody>
      </p:sp>
      <p:pic>
        <p:nvPicPr>
          <p:cNvPr id="3" name="Content Placeholder 4">
            <a:extLst>
              <a:ext uri="{FF2B5EF4-FFF2-40B4-BE49-F238E27FC236}">
                <a16:creationId xmlns:a16="http://schemas.microsoft.com/office/drawing/2014/main" id="{DFC6683B-87F1-F5E3-F366-2200E024FBB1}"/>
              </a:ext>
            </a:extLst>
          </p:cNvPr>
          <p:cNvPicPr>
            <a:picLocks noChangeAspect="1"/>
          </p:cNvPicPr>
          <p:nvPr/>
        </p:nvPicPr>
        <p:blipFill>
          <a:blip r:embed="rId2"/>
          <a:stretch>
            <a:fillRect/>
          </a:stretch>
        </p:blipFill>
        <p:spPr>
          <a:xfrm>
            <a:off x="1834468" y="1329350"/>
            <a:ext cx="6459306" cy="2814726"/>
          </a:xfrm>
          <a:prstGeom prst="rect">
            <a:avLst/>
          </a:prstGeom>
        </p:spPr>
      </p:pic>
      <p:pic>
        <p:nvPicPr>
          <p:cNvPr id="4" name="Picture 2" descr="variants of concern">
            <a:extLst>
              <a:ext uri="{FF2B5EF4-FFF2-40B4-BE49-F238E27FC236}">
                <a16:creationId xmlns:a16="http://schemas.microsoft.com/office/drawing/2014/main" id="{91E8AB5E-D239-D9A3-A461-266E8FA9A2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313" y="3968210"/>
            <a:ext cx="7290928" cy="288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69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6" descr="1471-2105-6-255-2-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2543" y="1148995"/>
            <a:ext cx="4939673" cy="569759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9940" name="TextBox 4"/>
          <p:cNvSpPr txBox="1">
            <a:spLocks noChangeArrowheads="1"/>
          </p:cNvSpPr>
          <p:nvPr/>
        </p:nvSpPr>
        <p:spPr bwMode="auto">
          <a:xfrm>
            <a:off x="3062046" y="1623076"/>
            <a:ext cx="15199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128"/>
              </a:defRPr>
            </a:lvl1pPr>
            <a:lvl2pPr marL="37931725" indent="-37474525" eaLnBrk="0" hangingPunct="0">
              <a:defRPr sz="2400">
                <a:solidFill>
                  <a:schemeClr val="tx1"/>
                </a:solidFill>
                <a:latin typeface="Times New Roman" charset="0"/>
                <a:ea typeface="ＭＳ Ｐゴシック" charset="-128"/>
              </a:defRPr>
            </a:lvl2pPr>
            <a:lvl3pPr eaLnBrk="0" hangingPunct="0">
              <a:defRPr sz="2400">
                <a:solidFill>
                  <a:schemeClr val="tx1"/>
                </a:solidFill>
                <a:latin typeface="Times New Roman" charset="0"/>
                <a:ea typeface="ＭＳ Ｐゴシック" charset="-128"/>
              </a:defRPr>
            </a:lvl3pPr>
            <a:lvl4pPr eaLnBrk="0" hangingPunct="0">
              <a:defRPr sz="2400">
                <a:solidFill>
                  <a:schemeClr val="tx1"/>
                </a:solidFill>
                <a:latin typeface="Times New Roman" charset="0"/>
                <a:ea typeface="ＭＳ Ｐゴシック" charset="-128"/>
              </a:defRPr>
            </a:lvl4pPr>
            <a:lvl5pPr eaLnBrk="0" hangingPunct="0">
              <a:defRPr sz="2400">
                <a:solidFill>
                  <a:schemeClr val="tx1"/>
                </a:solidFill>
                <a:latin typeface="Times New Roman" charset="0"/>
                <a:ea typeface="ＭＳ Ｐゴシック" charset="-128"/>
              </a:defRPr>
            </a:lvl5pPr>
            <a:lvl6pPr marL="457200" eaLnBrk="0" fontAlgn="base" hangingPunct="0">
              <a:spcBef>
                <a:spcPct val="0"/>
              </a:spcBef>
              <a:spcAft>
                <a:spcPct val="0"/>
              </a:spcAft>
              <a:defRPr sz="2400">
                <a:solidFill>
                  <a:schemeClr val="tx1"/>
                </a:solidFill>
                <a:latin typeface="Times New Roman" charset="0"/>
                <a:ea typeface="ＭＳ Ｐゴシック" charset="-128"/>
              </a:defRPr>
            </a:lvl6pPr>
            <a:lvl7pPr marL="914400" eaLnBrk="0" fontAlgn="base" hangingPunct="0">
              <a:spcBef>
                <a:spcPct val="0"/>
              </a:spcBef>
              <a:spcAft>
                <a:spcPct val="0"/>
              </a:spcAft>
              <a:defRPr sz="2400">
                <a:solidFill>
                  <a:schemeClr val="tx1"/>
                </a:solidFill>
                <a:latin typeface="Times New Roman" charset="0"/>
                <a:ea typeface="ＭＳ Ｐゴシック" charset="-128"/>
              </a:defRPr>
            </a:lvl7pPr>
            <a:lvl8pPr marL="1371600" eaLnBrk="0" fontAlgn="base" hangingPunct="0">
              <a:spcBef>
                <a:spcPct val="0"/>
              </a:spcBef>
              <a:spcAft>
                <a:spcPct val="0"/>
              </a:spcAft>
              <a:defRPr sz="2400">
                <a:solidFill>
                  <a:schemeClr val="tx1"/>
                </a:solidFill>
                <a:latin typeface="Times New Roman" charset="0"/>
                <a:ea typeface="ＭＳ Ｐゴシック" charset="-128"/>
              </a:defRPr>
            </a:lvl8pPr>
            <a:lvl9pPr marL="18288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r>
              <a:rPr lang="en-US" dirty="0" err="1">
                <a:latin typeface="Arial" panose="020B0604020202020204" pitchFamily="34" charset="0"/>
                <a:cs typeface="Arial" panose="020B0604020202020204" pitchFamily="34" charset="0"/>
              </a:rPr>
              <a:t>Pestivirus</a:t>
            </a:r>
            <a:endParaRPr lang="en-US" dirty="0">
              <a:latin typeface="Arial" panose="020B0604020202020204" pitchFamily="34" charset="0"/>
              <a:cs typeface="Arial" panose="020B0604020202020204" pitchFamily="34" charset="0"/>
            </a:endParaRPr>
          </a:p>
        </p:txBody>
      </p:sp>
      <p:sp>
        <p:nvSpPr>
          <p:cNvPr id="39941" name="TextBox 5"/>
          <p:cNvSpPr txBox="1">
            <a:spLocks noChangeArrowheads="1"/>
          </p:cNvSpPr>
          <p:nvPr/>
        </p:nvSpPr>
        <p:spPr bwMode="auto">
          <a:xfrm>
            <a:off x="3556000" y="6278564"/>
            <a:ext cx="14863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128"/>
              </a:defRPr>
            </a:lvl1pPr>
            <a:lvl2pPr marL="37931725" indent="-37474525" eaLnBrk="0" hangingPunct="0">
              <a:defRPr sz="2400">
                <a:solidFill>
                  <a:schemeClr val="tx1"/>
                </a:solidFill>
                <a:latin typeface="Times New Roman" charset="0"/>
                <a:ea typeface="ＭＳ Ｐゴシック" charset="-128"/>
              </a:defRPr>
            </a:lvl2pPr>
            <a:lvl3pPr eaLnBrk="0" hangingPunct="0">
              <a:defRPr sz="2400">
                <a:solidFill>
                  <a:schemeClr val="tx1"/>
                </a:solidFill>
                <a:latin typeface="Times New Roman" charset="0"/>
                <a:ea typeface="ＭＳ Ｐゴシック" charset="-128"/>
              </a:defRPr>
            </a:lvl3pPr>
            <a:lvl4pPr eaLnBrk="0" hangingPunct="0">
              <a:defRPr sz="2400">
                <a:solidFill>
                  <a:schemeClr val="tx1"/>
                </a:solidFill>
                <a:latin typeface="Times New Roman" charset="0"/>
                <a:ea typeface="ＭＳ Ｐゴシック" charset="-128"/>
              </a:defRPr>
            </a:lvl4pPr>
            <a:lvl5pPr eaLnBrk="0" hangingPunct="0">
              <a:defRPr sz="2400">
                <a:solidFill>
                  <a:schemeClr val="tx1"/>
                </a:solidFill>
                <a:latin typeface="Times New Roman" charset="0"/>
                <a:ea typeface="ＭＳ Ｐゴシック" charset="-128"/>
              </a:defRPr>
            </a:lvl5pPr>
            <a:lvl6pPr marL="457200" eaLnBrk="0" fontAlgn="base" hangingPunct="0">
              <a:spcBef>
                <a:spcPct val="0"/>
              </a:spcBef>
              <a:spcAft>
                <a:spcPct val="0"/>
              </a:spcAft>
              <a:defRPr sz="2400">
                <a:solidFill>
                  <a:schemeClr val="tx1"/>
                </a:solidFill>
                <a:latin typeface="Times New Roman" charset="0"/>
                <a:ea typeface="ＭＳ Ｐゴシック" charset="-128"/>
              </a:defRPr>
            </a:lvl6pPr>
            <a:lvl7pPr marL="914400" eaLnBrk="0" fontAlgn="base" hangingPunct="0">
              <a:spcBef>
                <a:spcPct val="0"/>
              </a:spcBef>
              <a:spcAft>
                <a:spcPct val="0"/>
              </a:spcAft>
              <a:defRPr sz="2400">
                <a:solidFill>
                  <a:schemeClr val="tx1"/>
                </a:solidFill>
                <a:latin typeface="Times New Roman" charset="0"/>
                <a:ea typeface="ＭＳ Ｐゴシック" charset="-128"/>
              </a:defRPr>
            </a:lvl7pPr>
            <a:lvl8pPr marL="1371600" eaLnBrk="0" fontAlgn="base" hangingPunct="0">
              <a:spcBef>
                <a:spcPct val="0"/>
              </a:spcBef>
              <a:spcAft>
                <a:spcPct val="0"/>
              </a:spcAft>
              <a:defRPr sz="2400">
                <a:solidFill>
                  <a:schemeClr val="tx1"/>
                </a:solidFill>
                <a:latin typeface="Times New Roman" charset="0"/>
                <a:ea typeface="ＭＳ Ｐゴシック" charset="-128"/>
              </a:defRPr>
            </a:lvl8pPr>
            <a:lvl9pPr marL="18288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r>
              <a:rPr lang="en-US">
                <a:latin typeface="Arial" panose="020B0604020202020204" pitchFamily="34" charset="0"/>
                <a:cs typeface="Arial" panose="020B0604020202020204" pitchFamily="34" charset="0"/>
              </a:rPr>
              <a:t>Flavivirus</a:t>
            </a:r>
          </a:p>
        </p:txBody>
      </p:sp>
      <p:sp>
        <p:nvSpPr>
          <p:cNvPr id="2" name="Title 1"/>
          <p:cNvSpPr>
            <a:spLocks noGrp="1"/>
          </p:cNvSpPr>
          <p:nvPr>
            <p:ph type="title"/>
          </p:nvPr>
        </p:nvSpPr>
        <p:spPr>
          <a:xfrm>
            <a:off x="838200" y="11408"/>
            <a:ext cx="10515600" cy="1325563"/>
          </a:xfrm>
        </p:spPr>
        <p:txBody>
          <a:bodyPr>
            <a:normAutofit/>
          </a:bodyPr>
          <a:lstStyle/>
          <a:p>
            <a:r>
              <a:rPr lang="fr-CH" dirty="0"/>
              <a:t>Classification changes as </a:t>
            </a:r>
            <a:r>
              <a:rPr lang="fr-CH" dirty="0" err="1"/>
              <a:t>we</a:t>
            </a:r>
            <a:r>
              <a:rPr lang="fr-CH" dirty="0"/>
              <a:t> </a:t>
            </a:r>
            <a:r>
              <a:rPr lang="fr-CH" dirty="0" err="1"/>
              <a:t>learn</a:t>
            </a:r>
            <a:endParaRPr lang="en-US" dirty="0"/>
          </a:p>
        </p:txBody>
      </p:sp>
      <p:sp>
        <p:nvSpPr>
          <p:cNvPr id="7" name="TextBox 4"/>
          <p:cNvSpPr txBox="1">
            <a:spLocks noChangeArrowheads="1"/>
          </p:cNvSpPr>
          <p:nvPr/>
        </p:nvSpPr>
        <p:spPr bwMode="auto">
          <a:xfrm>
            <a:off x="6519621" y="1270651"/>
            <a:ext cx="17956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128"/>
              </a:defRPr>
            </a:lvl1pPr>
            <a:lvl2pPr marL="37931725" indent="-37474525" eaLnBrk="0" hangingPunct="0">
              <a:defRPr sz="2400">
                <a:solidFill>
                  <a:schemeClr val="tx1"/>
                </a:solidFill>
                <a:latin typeface="Times New Roman" charset="0"/>
                <a:ea typeface="ＭＳ Ｐゴシック" charset="-128"/>
              </a:defRPr>
            </a:lvl2pPr>
            <a:lvl3pPr eaLnBrk="0" hangingPunct="0">
              <a:defRPr sz="2400">
                <a:solidFill>
                  <a:schemeClr val="tx1"/>
                </a:solidFill>
                <a:latin typeface="Times New Roman" charset="0"/>
                <a:ea typeface="ＭＳ Ｐゴシック" charset="-128"/>
              </a:defRPr>
            </a:lvl3pPr>
            <a:lvl4pPr eaLnBrk="0" hangingPunct="0">
              <a:defRPr sz="2400">
                <a:solidFill>
                  <a:schemeClr val="tx1"/>
                </a:solidFill>
                <a:latin typeface="Times New Roman" charset="0"/>
                <a:ea typeface="ＭＳ Ｐゴシック" charset="-128"/>
              </a:defRPr>
            </a:lvl4pPr>
            <a:lvl5pPr eaLnBrk="0" hangingPunct="0">
              <a:defRPr sz="2400">
                <a:solidFill>
                  <a:schemeClr val="tx1"/>
                </a:solidFill>
                <a:latin typeface="Times New Roman" charset="0"/>
                <a:ea typeface="ＭＳ Ｐゴシック" charset="-128"/>
              </a:defRPr>
            </a:lvl5pPr>
            <a:lvl6pPr marL="457200" eaLnBrk="0" fontAlgn="base" hangingPunct="0">
              <a:spcBef>
                <a:spcPct val="0"/>
              </a:spcBef>
              <a:spcAft>
                <a:spcPct val="0"/>
              </a:spcAft>
              <a:defRPr sz="2400">
                <a:solidFill>
                  <a:schemeClr val="tx1"/>
                </a:solidFill>
                <a:latin typeface="Times New Roman" charset="0"/>
                <a:ea typeface="ＭＳ Ｐゴシック" charset="-128"/>
              </a:defRPr>
            </a:lvl6pPr>
            <a:lvl7pPr marL="914400" eaLnBrk="0" fontAlgn="base" hangingPunct="0">
              <a:spcBef>
                <a:spcPct val="0"/>
              </a:spcBef>
              <a:spcAft>
                <a:spcPct val="0"/>
              </a:spcAft>
              <a:defRPr sz="2400">
                <a:solidFill>
                  <a:schemeClr val="tx1"/>
                </a:solidFill>
                <a:latin typeface="Times New Roman" charset="0"/>
                <a:ea typeface="ＭＳ Ｐゴシック" charset="-128"/>
              </a:defRPr>
            </a:lvl7pPr>
            <a:lvl8pPr marL="1371600" eaLnBrk="0" fontAlgn="base" hangingPunct="0">
              <a:spcBef>
                <a:spcPct val="0"/>
              </a:spcBef>
              <a:spcAft>
                <a:spcPct val="0"/>
              </a:spcAft>
              <a:defRPr sz="2400">
                <a:solidFill>
                  <a:schemeClr val="tx1"/>
                </a:solidFill>
                <a:latin typeface="Times New Roman" charset="0"/>
                <a:ea typeface="ＭＳ Ｐゴシック" charset="-128"/>
              </a:defRPr>
            </a:lvl8pPr>
            <a:lvl9pPr marL="18288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r>
              <a:rPr lang="en-US" dirty="0" err="1">
                <a:latin typeface="Arial" panose="020B0604020202020204" pitchFamily="34" charset="0"/>
                <a:cs typeface="Arial" panose="020B0604020202020204" pitchFamily="34" charset="0"/>
              </a:rPr>
              <a:t>Hepacivirus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0700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1380" name="Picture 101379" descr="Virus cells suspended on air">
            <a:extLst>
              <a:ext uri="{FF2B5EF4-FFF2-40B4-BE49-F238E27FC236}">
                <a16:creationId xmlns:a16="http://schemas.microsoft.com/office/drawing/2014/main" id="{7C3EAC27-053A-4FA5-DC6B-63A589136519}"/>
              </a:ext>
            </a:extLst>
          </p:cNvPr>
          <p:cNvPicPr>
            <a:picLocks noChangeAspect="1"/>
          </p:cNvPicPr>
          <p:nvPr/>
        </p:nvPicPr>
        <p:blipFill rotWithShape="1">
          <a:blip r:embed="rId3"/>
          <a:srcRect t="3634" r="1" b="4440"/>
          <a:stretch/>
        </p:blipFill>
        <p:spPr>
          <a:xfrm>
            <a:off x="20" y="10"/>
            <a:ext cx="7813944" cy="6857990"/>
          </a:xfrm>
          <a:prstGeom prst="rect">
            <a:avLst/>
          </a:prstGeom>
        </p:spPr>
      </p:pic>
      <p:sp>
        <p:nvSpPr>
          <p:cNvPr id="101378" name="Rectangle 2"/>
          <p:cNvSpPr>
            <a:spLocks noGrp="1" noChangeArrowheads="1"/>
          </p:cNvSpPr>
          <p:nvPr>
            <p:ph type="title"/>
          </p:nvPr>
        </p:nvSpPr>
        <p:spPr>
          <a:xfrm>
            <a:off x="8046720" y="1045597"/>
            <a:ext cx="3633746" cy="1588422"/>
          </a:xfrm>
        </p:spPr>
        <p:txBody>
          <a:bodyPr vert="horz" lIns="91440" tIns="45720" rIns="91440" bIns="45720" numCol="1" rtlCol="0" anchor="b" anchorCtr="0" compatLnSpc="1">
            <a:prstTxWarp prst="textNoShape">
              <a:avLst/>
            </a:prstTxWarp>
            <a:normAutofit/>
          </a:bodyPr>
          <a:lstStyle/>
          <a:p>
            <a:pPr>
              <a:lnSpc>
                <a:spcPct val="90000"/>
              </a:lnSpc>
            </a:pPr>
            <a:r>
              <a:rPr lang="en-US" altLang="en-US" b="1" cap="none" dirty="0">
                <a:ea typeface="+mj-ea"/>
                <a:cs typeface="+mj-cs"/>
              </a:rPr>
              <a:t>Virus metadata</a:t>
            </a:r>
            <a:endParaRPr lang="en-US" altLang="en-US" dirty="0">
              <a:ea typeface="+mj-ea"/>
              <a:cs typeface="+mj-cs"/>
            </a:endParaRPr>
          </a:p>
        </p:txBody>
      </p:sp>
      <p:sp>
        <p:nvSpPr>
          <p:cNvPr id="7" name="Espace réservé du texte 6">
            <a:extLst>
              <a:ext uri="{FF2B5EF4-FFF2-40B4-BE49-F238E27FC236}">
                <a16:creationId xmlns:a16="http://schemas.microsoft.com/office/drawing/2014/main" id="{639B664C-3B7E-FFD9-99C2-07B0D5C8371C}"/>
              </a:ext>
            </a:extLst>
          </p:cNvPr>
          <p:cNvSpPr>
            <a:spLocks noGrp="1"/>
          </p:cNvSpPr>
          <p:nvPr>
            <p:ph type="body" sz="quarter" idx="11"/>
          </p:nvPr>
        </p:nvSpPr>
        <p:spPr>
          <a:xfrm>
            <a:off x="8046719" y="2722729"/>
            <a:ext cx="3633747" cy="2700062"/>
          </a:xfrm>
        </p:spPr>
        <p:txBody>
          <a:bodyPr vert="horz" lIns="91440" tIns="45720" rIns="91440" bIns="45720" rtlCol="0">
            <a:normAutofit/>
          </a:bodyPr>
          <a:lstStyle/>
          <a:p>
            <a:pPr marL="342900" indent="-228600">
              <a:buFont typeface="Arial" panose="020B0604020202020204" pitchFamily="34" charset="0"/>
              <a:buChar char="•"/>
            </a:pPr>
            <a:r>
              <a:rPr lang="en-US" sz="2000" dirty="0">
                <a:ea typeface="+mn-ea"/>
                <a:cs typeface="+mn-cs"/>
              </a:rPr>
              <a:t>Host</a:t>
            </a:r>
          </a:p>
          <a:p>
            <a:pPr marL="342900" indent="-228600">
              <a:buFont typeface="Arial" panose="020B0604020202020204" pitchFamily="34" charset="0"/>
              <a:buChar char="•"/>
            </a:pPr>
            <a:r>
              <a:rPr lang="en-US" sz="2000" dirty="0">
                <a:ea typeface="+mn-ea"/>
                <a:cs typeface="+mn-cs"/>
              </a:rPr>
              <a:t>Date of collection</a:t>
            </a:r>
          </a:p>
          <a:p>
            <a:pPr marL="342900" indent="-228600">
              <a:buFont typeface="Arial" panose="020B0604020202020204" pitchFamily="34" charset="0"/>
              <a:buChar char="•"/>
            </a:pPr>
            <a:r>
              <a:rPr lang="en-US" sz="2000" dirty="0">
                <a:ea typeface="+mn-ea"/>
                <a:cs typeface="+mn-cs"/>
              </a:rPr>
              <a:t>Location of collection</a:t>
            </a:r>
          </a:p>
          <a:p>
            <a:pPr marL="342900" indent="-228600">
              <a:buFont typeface="Arial" panose="020B0604020202020204" pitchFamily="34" charset="0"/>
              <a:buChar char="•"/>
            </a:pPr>
            <a:r>
              <a:rPr lang="en-US" sz="2000" dirty="0">
                <a:ea typeface="+mn-ea"/>
                <a:cs typeface="+mn-cs"/>
              </a:rPr>
              <a:t>Disease</a:t>
            </a:r>
          </a:p>
          <a:p>
            <a:pPr marL="342900" indent="-228600">
              <a:buFont typeface="Arial" panose="020B0604020202020204" pitchFamily="34" charset="0"/>
              <a:buChar char="•"/>
            </a:pPr>
            <a:r>
              <a:rPr lang="en-US" sz="2000" dirty="0">
                <a:ea typeface="+mn-ea"/>
                <a:cs typeface="+mn-cs"/>
              </a:rPr>
              <a:t>&lt;paste your data class&gt;</a:t>
            </a:r>
          </a:p>
          <a:p>
            <a:pPr marL="342900" indent="-228600">
              <a:buFont typeface="Arial" panose="020B0604020202020204" pitchFamily="34" charset="0"/>
              <a:buChar char="•"/>
            </a:pPr>
            <a:endParaRPr lang="en-US" sz="2000" dirty="0">
              <a:ea typeface="+mn-ea"/>
              <a:cs typeface="+mn-cs"/>
            </a:endParaRPr>
          </a:p>
        </p:txBody>
      </p:sp>
    </p:spTree>
    <p:extLst>
      <p:ext uri="{BB962C8B-B14F-4D97-AF65-F5344CB8AC3E}">
        <p14:creationId xmlns:p14="http://schemas.microsoft.com/office/powerpoint/2010/main" val="365727821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669B57-B43E-7B65-79E1-65E50813EA4D}"/>
              </a:ext>
            </a:extLst>
          </p:cNvPr>
          <p:cNvSpPr>
            <a:spLocks noGrp="1"/>
          </p:cNvSpPr>
          <p:nvPr>
            <p:ph type="title"/>
          </p:nvPr>
        </p:nvSpPr>
        <p:spPr/>
        <p:txBody>
          <a:bodyPr/>
          <a:lstStyle/>
          <a:p>
            <a:r>
              <a:rPr lang="en-US" dirty="0"/>
              <a:t>Metadata is essential for epidemiological studies</a:t>
            </a:r>
            <a:endParaRPr lang="en-CH" dirty="0"/>
          </a:p>
        </p:txBody>
      </p:sp>
      <p:sp>
        <p:nvSpPr>
          <p:cNvPr id="3" name="Espace réservé du texte 2">
            <a:extLst>
              <a:ext uri="{FF2B5EF4-FFF2-40B4-BE49-F238E27FC236}">
                <a16:creationId xmlns:a16="http://schemas.microsoft.com/office/drawing/2014/main" id="{E8EA94BA-3D8C-4D37-84F9-FD6803FEA27D}"/>
              </a:ext>
            </a:extLst>
          </p:cNvPr>
          <p:cNvSpPr>
            <a:spLocks noGrp="1"/>
          </p:cNvSpPr>
          <p:nvPr>
            <p:ph type="body" sz="quarter" idx="11"/>
          </p:nvPr>
        </p:nvSpPr>
        <p:spPr/>
        <p:txBody>
          <a:bodyPr/>
          <a:lstStyle/>
          <a:p>
            <a:endParaRPr lang="en-CH" dirty="0"/>
          </a:p>
        </p:txBody>
      </p:sp>
      <p:pic>
        <p:nvPicPr>
          <p:cNvPr id="5" name="Image 4">
            <a:extLst>
              <a:ext uri="{FF2B5EF4-FFF2-40B4-BE49-F238E27FC236}">
                <a16:creationId xmlns:a16="http://schemas.microsoft.com/office/drawing/2014/main" id="{94D0CDED-62A1-0078-3190-0E93A82DD1A7}"/>
              </a:ext>
            </a:extLst>
          </p:cNvPr>
          <p:cNvPicPr>
            <a:picLocks noChangeAspect="1"/>
          </p:cNvPicPr>
          <p:nvPr/>
        </p:nvPicPr>
        <p:blipFill>
          <a:blip r:embed="rId2"/>
          <a:stretch>
            <a:fillRect/>
          </a:stretch>
        </p:blipFill>
        <p:spPr>
          <a:xfrm>
            <a:off x="390723" y="1690688"/>
            <a:ext cx="11264893" cy="4721059"/>
          </a:xfrm>
          <a:prstGeom prst="rect">
            <a:avLst/>
          </a:prstGeom>
        </p:spPr>
      </p:pic>
    </p:spTree>
    <p:extLst>
      <p:ext uri="{BB962C8B-B14F-4D97-AF65-F5344CB8AC3E}">
        <p14:creationId xmlns:p14="http://schemas.microsoft.com/office/powerpoint/2010/main" val="1895280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4535A0-1C33-0087-CE2A-DC797E7A8DC2}"/>
              </a:ext>
            </a:extLst>
          </p:cNvPr>
          <p:cNvSpPr>
            <a:spLocks noGrp="1"/>
          </p:cNvSpPr>
          <p:nvPr>
            <p:ph type="title"/>
          </p:nvPr>
        </p:nvSpPr>
        <p:spPr/>
        <p:txBody>
          <a:bodyPr/>
          <a:lstStyle/>
          <a:p>
            <a:r>
              <a:rPr lang="en-US" dirty="0"/>
              <a:t>Metadata collection</a:t>
            </a:r>
            <a:endParaRPr lang="en-CH" dirty="0"/>
          </a:p>
        </p:txBody>
      </p:sp>
      <p:pic>
        <p:nvPicPr>
          <p:cNvPr id="6" name="Image 5">
            <a:extLst>
              <a:ext uri="{FF2B5EF4-FFF2-40B4-BE49-F238E27FC236}">
                <a16:creationId xmlns:a16="http://schemas.microsoft.com/office/drawing/2014/main" id="{58ECEC9C-34D9-C43A-F88A-CABCEAFA469B}"/>
              </a:ext>
            </a:extLst>
          </p:cNvPr>
          <p:cNvPicPr>
            <a:picLocks noChangeAspect="1"/>
          </p:cNvPicPr>
          <p:nvPr/>
        </p:nvPicPr>
        <p:blipFill>
          <a:blip r:embed="rId2"/>
          <a:stretch>
            <a:fillRect/>
          </a:stretch>
        </p:blipFill>
        <p:spPr>
          <a:xfrm>
            <a:off x="5682025" y="365125"/>
            <a:ext cx="5797125" cy="5752646"/>
          </a:xfrm>
          <a:prstGeom prst="rect">
            <a:avLst/>
          </a:prstGeom>
        </p:spPr>
      </p:pic>
      <p:sp>
        <p:nvSpPr>
          <p:cNvPr id="7" name="Rectangle 6">
            <a:extLst>
              <a:ext uri="{FF2B5EF4-FFF2-40B4-BE49-F238E27FC236}">
                <a16:creationId xmlns:a16="http://schemas.microsoft.com/office/drawing/2014/main" id="{D18E9A58-8ECB-8ECC-422B-E3A6F83A5E95}"/>
              </a:ext>
            </a:extLst>
          </p:cNvPr>
          <p:cNvSpPr/>
          <p:nvPr/>
        </p:nvSpPr>
        <p:spPr>
          <a:xfrm>
            <a:off x="6755907" y="4675678"/>
            <a:ext cx="2858610" cy="495036"/>
          </a:xfrm>
          <a:prstGeom prst="rect">
            <a:avLst/>
          </a:prstGeom>
          <a:solidFill>
            <a:schemeClr val="accent1">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ZoneTexte 7">
            <a:extLst>
              <a:ext uri="{FF2B5EF4-FFF2-40B4-BE49-F238E27FC236}">
                <a16:creationId xmlns:a16="http://schemas.microsoft.com/office/drawing/2014/main" id="{B5C8D49A-6FA8-C10F-202A-D56F6EF742CE}"/>
              </a:ext>
            </a:extLst>
          </p:cNvPr>
          <p:cNvSpPr txBox="1"/>
          <p:nvPr/>
        </p:nvSpPr>
        <p:spPr>
          <a:xfrm>
            <a:off x="1219201" y="2595117"/>
            <a:ext cx="3151760" cy="646331"/>
          </a:xfrm>
          <a:prstGeom prst="rect">
            <a:avLst/>
          </a:prstGeom>
          <a:noFill/>
        </p:spPr>
        <p:txBody>
          <a:bodyPr wrap="none" rtlCol="0">
            <a:spAutoFit/>
          </a:bodyPr>
          <a:lstStyle/>
          <a:p>
            <a:r>
              <a:rPr lang="en-US" dirty="0"/>
              <a:t>Facultative in </a:t>
            </a:r>
            <a:r>
              <a:rPr lang="en-US" dirty="0" err="1"/>
              <a:t>Genbank</a:t>
            </a:r>
            <a:r>
              <a:rPr lang="en-US" dirty="0"/>
              <a:t>, </a:t>
            </a:r>
          </a:p>
          <a:p>
            <a:r>
              <a:rPr lang="en-US" dirty="0"/>
              <a:t>and no controlled vocabulary</a:t>
            </a:r>
            <a:endParaRPr lang="en-CH" dirty="0"/>
          </a:p>
        </p:txBody>
      </p:sp>
    </p:spTree>
    <p:extLst>
      <p:ext uri="{BB962C8B-B14F-4D97-AF65-F5344CB8AC3E}">
        <p14:creationId xmlns:p14="http://schemas.microsoft.com/office/powerpoint/2010/main" val="3407752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9D1C2FB-02AA-5300-A8D2-CF0563360E8C}"/>
              </a:ext>
            </a:extLst>
          </p:cNvPr>
          <p:cNvSpPr>
            <a:spLocks noGrp="1"/>
          </p:cNvSpPr>
          <p:nvPr>
            <p:ph type="title"/>
          </p:nvPr>
        </p:nvSpPr>
        <p:spPr/>
        <p:txBody>
          <a:bodyPr/>
          <a:lstStyle/>
          <a:p>
            <a:r>
              <a:rPr lang="en-US" dirty="0"/>
              <a:t>Isolates nomenclature</a:t>
            </a:r>
            <a:endParaRPr lang="en-CH" dirty="0"/>
          </a:p>
        </p:txBody>
      </p:sp>
      <p:sp>
        <p:nvSpPr>
          <p:cNvPr id="5" name="Espace réservé du contenu 4">
            <a:extLst>
              <a:ext uri="{FF2B5EF4-FFF2-40B4-BE49-F238E27FC236}">
                <a16:creationId xmlns:a16="http://schemas.microsoft.com/office/drawing/2014/main" id="{D080950F-D327-8B28-2A16-52527632F41A}"/>
              </a:ext>
            </a:extLst>
          </p:cNvPr>
          <p:cNvSpPr>
            <a:spLocks noGrp="1"/>
          </p:cNvSpPr>
          <p:nvPr>
            <p:ph idx="1"/>
          </p:nvPr>
        </p:nvSpPr>
        <p:spPr/>
        <p:txBody>
          <a:bodyPr>
            <a:normAutofit fontScale="62500" lnSpcReduction="20000"/>
          </a:bodyPr>
          <a:lstStyle/>
          <a:p>
            <a:r>
              <a:rPr lang="en-US" sz="1800" b="1" dirty="0">
                <a:solidFill>
                  <a:srgbClr val="000000"/>
                </a:solidFill>
                <a:effectLst/>
                <a:latin typeface="Calibri-Bold"/>
                <a:ea typeface="Times New Roman" panose="02020603050405020304" pitchFamily="18" charset="0"/>
              </a:rPr>
              <a:t>Influenza viruses: </a:t>
            </a: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Since 1971, Influenza virus isolates have been named according to a system devised by the World Health Organization (1), as follows:</a:t>
            </a:r>
            <a:endParaRPr lang="en-CH"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CH" sz="1800" dirty="0">
              <a:effectLst/>
              <a:latin typeface="Times New Roman" panose="02020603050405020304" pitchFamily="18" charset="0"/>
              <a:ea typeface="Times New Roman" panose="02020603050405020304" pitchFamily="18" charset="0"/>
            </a:endParaRPr>
          </a:p>
          <a:p>
            <a:r>
              <a:rPr lang="en-US" sz="1800"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Antigenic type / Isolation host / Location of sampling / Isolate ID code/ Year of sampling</a:t>
            </a:r>
            <a:endParaRPr lang="en-CH" sz="1800" dirty="0">
              <a:effectLst/>
              <a:latin typeface="Times New Roman" panose="02020603050405020304" pitchFamily="18" charset="0"/>
              <a:ea typeface="Times New Roman" panose="02020603050405020304" pitchFamily="18" charset="0"/>
            </a:endParaRPr>
          </a:p>
          <a:p>
            <a:r>
              <a:rPr lang="en-US" sz="1800"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CH" sz="1800" dirty="0">
              <a:effectLst/>
              <a:latin typeface="Times New Roman" panose="02020603050405020304" pitchFamily="18" charset="0"/>
              <a:ea typeface="Times New Roman" panose="02020603050405020304" pitchFamily="18" charset="0"/>
            </a:endParaRPr>
          </a:p>
          <a:p>
            <a:pPr algn="ct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 </a:t>
            </a:r>
            <a:r>
              <a:rPr lang="en-US" sz="1800" i="1" dirty="0">
                <a:solidFill>
                  <a:srgbClr val="000000"/>
                </a:solidFill>
                <a:effectLst/>
                <a:latin typeface="Calibri-Italic"/>
                <a:ea typeface="Times New Roman" panose="02020603050405020304" pitchFamily="18" charset="0"/>
              </a:rPr>
              <a:t>Influenza </a:t>
            </a:r>
            <a:r>
              <a:rPr lang="en-US" sz="18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A/human/H1N1/Puerto Rico/8/1934</a:t>
            </a:r>
            <a:endParaRPr lang="en-CH" sz="1800" dirty="0">
              <a:solidFill>
                <a:srgbClr val="C00000"/>
              </a:solidFill>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CH" sz="1800" dirty="0">
              <a:effectLst/>
              <a:latin typeface="Times New Roman" panose="02020603050405020304" pitchFamily="18" charset="0"/>
              <a:ea typeface="Times New Roman" panose="02020603050405020304" pitchFamily="18" charset="0"/>
            </a:endParaRPr>
          </a:p>
          <a:p>
            <a:r>
              <a:rPr lang="en-US" sz="1800" b="1" dirty="0" err="1">
                <a:solidFill>
                  <a:srgbClr val="000000"/>
                </a:solidFill>
                <a:effectLst/>
                <a:latin typeface="Calibri-Bold"/>
                <a:ea typeface="Times New Roman" panose="02020603050405020304" pitchFamily="18" charset="0"/>
              </a:rPr>
              <a:t>Caliciviridae</a:t>
            </a:r>
            <a:r>
              <a:rPr lang="en-US" sz="1800" b="1" dirty="0">
                <a:solidFill>
                  <a:srgbClr val="000000"/>
                </a:solidFill>
                <a:effectLst/>
                <a:latin typeface="Calibri-Bold"/>
                <a:ea typeface="Times New Roman" panose="02020603050405020304" pitchFamily="18" charset="0"/>
              </a:rPr>
              <a:t>: </a:t>
            </a: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 naming system was established in 2000 for </a:t>
            </a:r>
            <a:r>
              <a:rPr lang="en-US"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caliciviridae</a:t>
            </a: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 using a format similar to the influenza model:</a:t>
            </a:r>
            <a:endParaRPr lang="en-CH"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CH" sz="1800" dirty="0">
              <a:effectLst/>
              <a:latin typeface="Times New Roman" panose="02020603050405020304" pitchFamily="18" charset="0"/>
              <a:ea typeface="Times New Roman" panose="02020603050405020304" pitchFamily="18" charset="0"/>
            </a:endParaRPr>
          </a:p>
          <a:p>
            <a:r>
              <a:rPr lang="en-US" sz="1800"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Isolation host / Genus / Species / Isolate ID code/ Year of sampling/ Location of sampling</a:t>
            </a:r>
            <a:endParaRPr lang="en-CH" sz="1800" dirty="0">
              <a:effectLst/>
              <a:latin typeface="Times New Roman" panose="02020603050405020304" pitchFamily="18" charset="0"/>
              <a:ea typeface="Times New Roman" panose="02020603050405020304" pitchFamily="18" charset="0"/>
            </a:endParaRPr>
          </a:p>
          <a:p>
            <a:r>
              <a:rPr lang="en-US" sz="1800"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CH" sz="1800" dirty="0">
              <a:effectLst/>
              <a:latin typeface="Times New Roman" panose="02020603050405020304" pitchFamily="18" charset="0"/>
              <a:ea typeface="Times New Roman" panose="02020603050405020304" pitchFamily="18" charset="0"/>
            </a:endParaRPr>
          </a:p>
          <a:p>
            <a:pPr algn="ct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 </a:t>
            </a:r>
            <a:r>
              <a:rPr lang="en-US" sz="18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Hu/NLV/I/Norwalk/1968/US</a:t>
            </a:r>
            <a:endParaRPr lang="en-CH" sz="1800" dirty="0">
              <a:solidFill>
                <a:srgbClr val="C00000"/>
              </a:solidFill>
              <a:effectLst/>
              <a:latin typeface="Times New Roman" panose="02020603050405020304" pitchFamily="18" charset="0"/>
              <a:ea typeface="Times New Roman" panose="02020603050405020304" pitchFamily="18" charset="0"/>
            </a:endParaRPr>
          </a:p>
          <a:p>
            <a:pPr algn="ct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CH" sz="1800" dirty="0">
              <a:effectLst/>
              <a:latin typeface="Times New Roman" panose="02020603050405020304" pitchFamily="18" charset="0"/>
              <a:ea typeface="Times New Roman" panose="02020603050405020304" pitchFamily="18" charset="0"/>
            </a:endParaRPr>
          </a:p>
          <a:p>
            <a:r>
              <a:rPr lang="en-US" sz="1800" b="1" dirty="0" err="1">
                <a:solidFill>
                  <a:srgbClr val="000000"/>
                </a:solidFill>
                <a:effectLst/>
                <a:latin typeface="Calibri-Bold"/>
                <a:ea typeface="Times New Roman" panose="02020603050405020304" pitchFamily="18" charset="0"/>
              </a:rPr>
              <a:t>Geminiviridae</a:t>
            </a:r>
            <a:r>
              <a:rPr lang="en-US" sz="1800" b="1" dirty="0">
                <a:solidFill>
                  <a:srgbClr val="000000"/>
                </a:solidFill>
                <a:effectLst/>
                <a:latin typeface="Calibri-Bold"/>
                <a:ea typeface="Times New Roman" panose="02020603050405020304" pitchFamily="18" charset="0"/>
              </a:rPr>
              <a:t>: </a:t>
            </a: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 system of standardized </a:t>
            </a:r>
            <a:r>
              <a:rPr lang="en-US"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Geminivirus</a:t>
            </a: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names was adopted in 2005 to handle the increasing number of sequences (3):</a:t>
            </a:r>
            <a:endParaRPr lang="en-CH"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CH" sz="1800" dirty="0">
              <a:effectLst/>
              <a:latin typeface="Times New Roman" panose="02020603050405020304" pitchFamily="18" charset="0"/>
              <a:ea typeface="Times New Roman" panose="02020603050405020304" pitchFamily="18" charset="0"/>
            </a:endParaRPr>
          </a:p>
          <a:p>
            <a:r>
              <a:rPr lang="en-US" sz="1800"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Virus species name [Country of origin : Isolate ID code: Isolation host : Year of sampling]</a:t>
            </a:r>
            <a:endParaRPr lang="en-CH" sz="1800" dirty="0">
              <a:effectLst/>
              <a:latin typeface="Times New Roman" panose="02020603050405020304" pitchFamily="18" charset="0"/>
              <a:ea typeface="Times New Roman" panose="02020603050405020304" pitchFamily="18" charset="0"/>
            </a:endParaRPr>
          </a:p>
          <a:p>
            <a:r>
              <a:rPr lang="en-US" sz="1800"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CH" sz="1800" dirty="0">
              <a:effectLst/>
              <a:latin typeface="Times New Roman" panose="02020603050405020304" pitchFamily="18" charset="0"/>
              <a:ea typeface="Times New Roman" panose="02020603050405020304" pitchFamily="18" charset="0"/>
            </a:endParaRPr>
          </a:p>
          <a:p>
            <a:pPr algn="ctr"/>
            <a:r>
              <a:rPr lang="fr-F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 </a:t>
            </a:r>
            <a:r>
              <a:rPr lang="fr-FR" sz="1800" i="1" dirty="0" err="1">
                <a:solidFill>
                  <a:srgbClr val="C00000"/>
                </a:solidFill>
                <a:effectLst/>
                <a:latin typeface="Calibri-Italic"/>
                <a:ea typeface="Times New Roman" panose="02020603050405020304" pitchFamily="18" charset="0"/>
              </a:rPr>
              <a:t>Maize</a:t>
            </a:r>
            <a:r>
              <a:rPr lang="fr-FR" sz="1800" i="1" dirty="0">
                <a:solidFill>
                  <a:srgbClr val="C00000"/>
                </a:solidFill>
                <a:effectLst/>
                <a:latin typeface="Calibri-Italic"/>
                <a:ea typeface="Times New Roman" panose="02020603050405020304" pitchFamily="18" charset="0"/>
              </a:rPr>
              <a:t> </a:t>
            </a:r>
            <a:r>
              <a:rPr lang="fr-FR" sz="1800" i="1" dirty="0" err="1">
                <a:solidFill>
                  <a:srgbClr val="C00000"/>
                </a:solidFill>
                <a:effectLst/>
                <a:latin typeface="Calibri-Italic"/>
                <a:ea typeface="Times New Roman" panose="02020603050405020304" pitchFamily="18" charset="0"/>
              </a:rPr>
              <a:t>streak</a:t>
            </a:r>
            <a:r>
              <a:rPr lang="fr-FR" sz="1800" i="1" dirty="0">
                <a:solidFill>
                  <a:srgbClr val="C00000"/>
                </a:solidFill>
                <a:effectLst/>
                <a:latin typeface="Calibri-Italic"/>
                <a:ea typeface="Times New Roman" panose="02020603050405020304" pitchFamily="18" charset="0"/>
              </a:rPr>
              <a:t> virus</a:t>
            </a:r>
            <a:r>
              <a:rPr lang="fr-FR" sz="18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A [Uganda: Kas42: (</a:t>
            </a:r>
            <a:r>
              <a:rPr lang="fr-FR" sz="1800" i="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isolation host??</a:t>
            </a:r>
            <a:r>
              <a:rPr lang="fr-FR" sz="18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2005]</a:t>
            </a:r>
            <a:endParaRPr lang="en-CH" sz="1800" dirty="0">
              <a:solidFill>
                <a:srgbClr val="C00000"/>
              </a:solidFill>
              <a:effectLst/>
              <a:latin typeface="Times New Roman" panose="02020603050405020304" pitchFamily="18" charset="0"/>
              <a:ea typeface="Times New Roman" panose="02020603050405020304" pitchFamily="18" charset="0"/>
            </a:endParaRPr>
          </a:p>
          <a:p>
            <a:endParaRPr lang="en-CH" dirty="0"/>
          </a:p>
        </p:txBody>
      </p:sp>
    </p:spTree>
    <p:extLst>
      <p:ext uri="{BB962C8B-B14F-4D97-AF65-F5344CB8AC3E}">
        <p14:creationId xmlns:p14="http://schemas.microsoft.com/office/powerpoint/2010/main" val="11968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584F5-5C5D-67BB-F88B-11D42F8D20AC}"/>
              </a:ext>
            </a:extLst>
          </p:cNvPr>
          <p:cNvSpPr>
            <a:spLocks noGrp="1"/>
          </p:cNvSpPr>
          <p:nvPr>
            <p:ph type="title"/>
          </p:nvPr>
        </p:nvSpPr>
        <p:spPr/>
        <p:txBody>
          <a:bodyPr/>
          <a:lstStyle/>
          <a:p>
            <a:r>
              <a:rPr lang="en-US" dirty="0"/>
              <a:t>We need dedicated repository </a:t>
            </a:r>
            <a:br>
              <a:rPr lang="en-US" dirty="0"/>
            </a:br>
            <a:r>
              <a:rPr lang="en-US" dirty="0"/>
              <a:t>to structure viral genetic data</a:t>
            </a:r>
            <a:endParaRPr lang="en-CH" dirty="0"/>
          </a:p>
        </p:txBody>
      </p:sp>
      <p:pic>
        <p:nvPicPr>
          <p:cNvPr id="5" name="Espace réservé du contenu 4">
            <a:extLst>
              <a:ext uri="{FF2B5EF4-FFF2-40B4-BE49-F238E27FC236}">
                <a16:creationId xmlns:a16="http://schemas.microsoft.com/office/drawing/2014/main" id="{B3C86709-6D8E-DB8F-143F-613E6FCD6C7C}"/>
              </a:ext>
            </a:extLst>
          </p:cNvPr>
          <p:cNvPicPr>
            <a:picLocks noGrp="1" noChangeAspect="1"/>
          </p:cNvPicPr>
          <p:nvPr>
            <p:ph idx="1"/>
          </p:nvPr>
        </p:nvPicPr>
        <p:blipFill>
          <a:blip r:embed="rId2"/>
          <a:stretch>
            <a:fillRect/>
          </a:stretch>
        </p:blipFill>
        <p:spPr>
          <a:xfrm>
            <a:off x="4023222" y="2062715"/>
            <a:ext cx="7807541" cy="3795269"/>
          </a:xfrm>
        </p:spPr>
      </p:pic>
      <p:sp>
        <p:nvSpPr>
          <p:cNvPr id="6" name="ZoneTexte 5">
            <a:extLst>
              <a:ext uri="{FF2B5EF4-FFF2-40B4-BE49-F238E27FC236}">
                <a16:creationId xmlns:a16="http://schemas.microsoft.com/office/drawing/2014/main" id="{277EAFEC-672F-D1D8-5A2C-6A8EB6C41FF5}"/>
              </a:ext>
            </a:extLst>
          </p:cNvPr>
          <p:cNvSpPr txBox="1"/>
          <p:nvPr/>
        </p:nvSpPr>
        <p:spPr>
          <a:xfrm>
            <a:off x="219931" y="2792920"/>
            <a:ext cx="3803291" cy="2031325"/>
          </a:xfrm>
          <a:prstGeom prst="rect">
            <a:avLst/>
          </a:prstGeom>
          <a:noFill/>
        </p:spPr>
        <p:txBody>
          <a:bodyPr wrap="square" rtlCol="0">
            <a:spAutoFit/>
          </a:bodyPr>
          <a:lstStyle/>
          <a:p>
            <a:r>
              <a:rPr lang="en-US" dirty="0"/>
              <a:t>GISAID is an example of  repository</a:t>
            </a:r>
          </a:p>
          <a:p>
            <a:r>
              <a:rPr lang="en-US" dirty="0"/>
              <a:t>Designed to structure viral data.</a:t>
            </a:r>
          </a:p>
          <a:p>
            <a:endParaRPr lang="en-US" dirty="0"/>
          </a:p>
          <a:p>
            <a:r>
              <a:rPr lang="en-US" dirty="0"/>
              <a:t>It was developed first for influenza viruses, then adapted to Coronavirus and Monkeypox.</a:t>
            </a:r>
          </a:p>
          <a:p>
            <a:endParaRPr lang="en-CH" dirty="0"/>
          </a:p>
        </p:txBody>
      </p:sp>
    </p:spTree>
    <p:extLst>
      <p:ext uri="{BB962C8B-B14F-4D97-AF65-F5344CB8AC3E}">
        <p14:creationId xmlns:p14="http://schemas.microsoft.com/office/powerpoint/2010/main" val="42567071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3153B-F8BD-B69E-665E-B0D017E8B4CB}"/>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lnSpc>
                <a:spcPct val="90000"/>
              </a:lnSpc>
            </a:pPr>
            <a:r>
              <a:rPr lang="en-US" sz="4200" kern="1200" dirty="0">
                <a:solidFill>
                  <a:schemeClr val="tx1"/>
                </a:solidFill>
                <a:latin typeface="+mj-lt"/>
                <a:ea typeface="+mj-ea"/>
                <a:cs typeface="+mj-cs"/>
              </a:rPr>
              <a:t>Introduction to Viral Bioinformatics</a:t>
            </a:r>
          </a:p>
        </p:txBody>
      </p:sp>
      <p:pic>
        <p:nvPicPr>
          <p:cNvPr id="7" name="Image 6">
            <a:extLst>
              <a:ext uri="{FF2B5EF4-FFF2-40B4-BE49-F238E27FC236}">
                <a16:creationId xmlns:a16="http://schemas.microsoft.com/office/drawing/2014/main" id="{1D38E454-52FC-18B2-0C25-99650AF4BB9C}"/>
              </a:ext>
            </a:extLst>
          </p:cNvPr>
          <p:cNvPicPr>
            <a:picLocks noChangeAspect="1"/>
          </p:cNvPicPr>
          <p:nvPr/>
        </p:nvPicPr>
        <p:blipFill>
          <a:blip r:embed="rId2"/>
          <a:stretch>
            <a:fillRect/>
          </a:stretch>
        </p:blipFill>
        <p:spPr>
          <a:xfrm>
            <a:off x="156938" y="403155"/>
            <a:ext cx="949337" cy="949337"/>
          </a:xfrm>
          <a:prstGeom prst="rect">
            <a:avLst/>
          </a:prstGeom>
        </p:spPr>
      </p:pic>
      <p:graphicFrame>
        <p:nvGraphicFramePr>
          <p:cNvPr id="9" name="Espace réservé du texte 2">
            <a:extLst>
              <a:ext uri="{FF2B5EF4-FFF2-40B4-BE49-F238E27FC236}">
                <a16:creationId xmlns:a16="http://schemas.microsoft.com/office/drawing/2014/main" id="{9B76DA5B-579F-8777-1727-4EB95A157F53}"/>
              </a:ext>
            </a:extLst>
          </p:cNvPr>
          <p:cNvGraphicFramePr/>
          <p:nvPr>
            <p:extLst>
              <p:ext uri="{D42A27DB-BD31-4B8C-83A1-F6EECF244321}">
                <p14:modId xmlns:p14="http://schemas.microsoft.com/office/powerpoint/2010/main" val="3117639881"/>
              </p:ext>
            </p:extLst>
          </p:nvPr>
        </p:nvGraphicFramePr>
        <p:xfrm>
          <a:off x="5126418" y="552091"/>
          <a:ext cx="6224335" cy="5431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9600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bstract network of node and mesh">
            <a:extLst>
              <a:ext uri="{FF2B5EF4-FFF2-40B4-BE49-F238E27FC236}">
                <a16:creationId xmlns:a16="http://schemas.microsoft.com/office/drawing/2014/main" id="{0CA75CB5-5333-47E3-EFA9-7A451D63E602}"/>
              </a:ext>
            </a:extLst>
          </p:cNvPr>
          <p:cNvPicPr>
            <a:picLocks noChangeAspect="1"/>
          </p:cNvPicPr>
          <p:nvPr/>
        </p:nvPicPr>
        <p:blipFill rotWithShape="1">
          <a:blip r:embed="rId2"/>
          <a:srcRect l="19319" r="21514"/>
          <a:stretch/>
        </p:blipFill>
        <p:spPr>
          <a:xfrm>
            <a:off x="-1" y="-2"/>
            <a:ext cx="5410198" cy="6858002"/>
          </a:xfrm>
          <a:prstGeom prst="rect">
            <a:avLst/>
          </a:prstGeom>
        </p:spPr>
      </p:pic>
      <p:sp useBgFill="1">
        <p:nvSpPr>
          <p:cNvPr id="12"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B4F82DB-6402-9116-1335-8A478398DC3F}"/>
              </a:ext>
            </a:extLst>
          </p:cNvPr>
          <p:cNvSpPr>
            <a:spLocks noGrp="1"/>
          </p:cNvSpPr>
          <p:nvPr>
            <p:ph type="title"/>
          </p:nvPr>
        </p:nvSpPr>
        <p:spPr>
          <a:xfrm>
            <a:off x="6115317" y="405685"/>
            <a:ext cx="5464968" cy="1559301"/>
          </a:xfrm>
        </p:spPr>
        <p:txBody>
          <a:bodyPr vert="horz" lIns="91440" tIns="45720" rIns="91440" bIns="45720" rtlCol="0">
            <a:normAutofit/>
          </a:bodyPr>
          <a:lstStyle/>
          <a:p>
            <a:r>
              <a:rPr lang="en-US" sz="4000" b="0" i="0" kern="1200" dirty="0">
                <a:effectLst/>
                <a:latin typeface="+mj-lt"/>
                <a:ea typeface="+mj-ea"/>
                <a:cs typeface="+mj-cs"/>
              </a:rPr>
              <a:t>Virus Resources/databases</a:t>
            </a:r>
            <a:endParaRPr lang="en-US" sz="4000" kern="1200" dirty="0">
              <a:latin typeface="+mj-lt"/>
              <a:ea typeface="+mj-ea"/>
              <a:cs typeface="+mj-cs"/>
            </a:endParaRPr>
          </a:p>
        </p:txBody>
      </p:sp>
      <p:sp>
        <p:nvSpPr>
          <p:cNvPr id="4" name="Espace réservé du texte 3">
            <a:extLst>
              <a:ext uri="{FF2B5EF4-FFF2-40B4-BE49-F238E27FC236}">
                <a16:creationId xmlns:a16="http://schemas.microsoft.com/office/drawing/2014/main" id="{E8096789-95CD-84AA-4152-D6C3B1D3CAA2}"/>
              </a:ext>
            </a:extLst>
          </p:cNvPr>
          <p:cNvSpPr>
            <a:spLocks noGrp="1"/>
          </p:cNvSpPr>
          <p:nvPr>
            <p:ph idx="1"/>
          </p:nvPr>
        </p:nvSpPr>
        <p:spPr>
          <a:xfrm>
            <a:off x="6001017" y="2171699"/>
            <a:ext cx="5709538" cy="4280615"/>
          </a:xfrm>
        </p:spPr>
        <p:txBody>
          <a:bodyPr vert="horz" lIns="91440" tIns="45720" rIns="91440" bIns="45720" rtlCol="0" anchor="ctr">
            <a:normAutofit/>
          </a:bodyPr>
          <a:lstStyle/>
          <a:p>
            <a:pPr marL="342900" indent="-228600" fontAlgn="base">
              <a:buFont typeface="Arial" panose="020B0604020202020204" pitchFamily="34" charset="0"/>
              <a:buChar char="•"/>
            </a:pPr>
            <a:r>
              <a:rPr lang="en-US" sz="2000" b="1" i="0" dirty="0">
                <a:effectLst/>
                <a:ea typeface="+mn-ea"/>
                <a:cs typeface="+mn-cs"/>
              </a:rPr>
              <a:t>ViralZone </a:t>
            </a:r>
          </a:p>
          <a:p>
            <a:pPr marL="342900" indent="-228600" fontAlgn="base">
              <a:buFont typeface="Arial" panose="020B0604020202020204" pitchFamily="34" charset="0"/>
              <a:buChar char="•"/>
            </a:pPr>
            <a:r>
              <a:rPr lang="en-US" sz="2000" b="1" i="0" dirty="0" err="1">
                <a:effectLst/>
                <a:ea typeface="+mn-ea"/>
                <a:cs typeface="+mn-cs"/>
              </a:rPr>
              <a:t>VipR</a:t>
            </a:r>
            <a:r>
              <a:rPr lang="en-US" sz="2000" b="1" i="0" dirty="0">
                <a:effectLst/>
                <a:ea typeface="+mn-ea"/>
                <a:cs typeface="+mn-cs"/>
              </a:rPr>
              <a:t>- BV-BRC </a:t>
            </a:r>
          </a:p>
          <a:p>
            <a:pPr marL="342900" indent="-228600" fontAlgn="base">
              <a:buFont typeface="Arial" panose="020B0604020202020204" pitchFamily="34" charset="0"/>
              <a:buChar char="•"/>
            </a:pPr>
            <a:r>
              <a:rPr lang="en-US" sz="2000" b="1" i="0" dirty="0">
                <a:effectLst/>
                <a:ea typeface="+mn-ea"/>
                <a:cs typeface="+mn-cs"/>
              </a:rPr>
              <a:t>(NCBI/</a:t>
            </a:r>
            <a:r>
              <a:rPr lang="en-US" sz="2000" b="1" i="0" dirty="0" err="1">
                <a:effectLst/>
                <a:ea typeface="+mn-ea"/>
                <a:cs typeface="+mn-cs"/>
              </a:rPr>
              <a:t>Genbank</a:t>
            </a:r>
            <a:r>
              <a:rPr lang="en-US" sz="2000" b="1" i="0" dirty="0">
                <a:effectLst/>
                <a:ea typeface="+mn-ea"/>
                <a:cs typeface="+mn-cs"/>
              </a:rPr>
              <a:t>) </a:t>
            </a:r>
          </a:p>
          <a:p>
            <a:pPr marL="342900" indent="-228600" fontAlgn="base">
              <a:buFont typeface="Arial" panose="020B0604020202020204" pitchFamily="34" charset="0"/>
              <a:buChar char="•"/>
            </a:pPr>
            <a:r>
              <a:rPr lang="en-US" sz="2000" b="1" i="0" dirty="0">
                <a:effectLst/>
                <a:ea typeface="+mn-ea"/>
                <a:cs typeface="+mn-cs"/>
              </a:rPr>
              <a:t>(Nextstrain) </a:t>
            </a:r>
          </a:p>
          <a:p>
            <a:pPr marL="342900" fontAlgn="base"/>
            <a:r>
              <a:rPr lang="en-US" sz="2000" b="1" i="0" dirty="0">
                <a:effectLst/>
                <a:ea typeface="+mn-ea"/>
                <a:cs typeface="+mn-cs"/>
              </a:rPr>
              <a:t>(</a:t>
            </a:r>
            <a:r>
              <a:rPr lang="en-US" sz="2000" b="1" i="0" dirty="0" err="1">
                <a:effectLst/>
                <a:ea typeface="+mn-ea"/>
                <a:cs typeface="+mn-cs"/>
              </a:rPr>
              <a:t>UniProt</a:t>
            </a:r>
            <a:r>
              <a:rPr lang="en-US" sz="2000" b="1" i="0" dirty="0">
                <a:effectLst/>
                <a:ea typeface="+mn-ea"/>
                <a:cs typeface="+mn-cs"/>
              </a:rPr>
              <a:t>) </a:t>
            </a:r>
          </a:p>
          <a:p>
            <a:pPr marL="342900" indent="-228600" fontAlgn="base">
              <a:buFont typeface="Arial" panose="020B0604020202020204" pitchFamily="34" charset="0"/>
              <a:buChar char="•"/>
            </a:pPr>
            <a:r>
              <a:rPr lang="en-US" sz="2000" b="1" i="0" dirty="0">
                <a:effectLst/>
                <a:ea typeface="+mn-ea"/>
                <a:cs typeface="+mn-cs"/>
              </a:rPr>
              <a:t>(Viruses string) </a:t>
            </a:r>
          </a:p>
          <a:p>
            <a:pPr marL="342900" indent="-228600">
              <a:buFont typeface="Arial" panose="020B0604020202020204" pitchFamily="34" charset="0"/>
              <a:buChar char="•"/>
            </a:pPr>
            <a:endParaRPr lang="en-US" sz="2000" b="1" dirty="0">
              <a:ea typeface="+mn-ea"/>
              <a:cs typeface="+mn-cs"/>
            </a:endParaRPr>
          </a:p>
        </p:txBody>
      </p:sp>
      <p:sp>
        <p:nvSpPr>
          <p:cNvPr id="5" name="ZoneTexte 4">
            <a:extLst>
              <a:ext uri="{FF2B5EF4-FFF2-40B4-BE49-F238E27FC236}">
                <a16:creationId xmlns:a16="http://schemas.microsoft.com/office/drawing/2014/main" id="{837166EF-0A40-6162-CE09-B2A8AD50A4A9}"/>
              </a:ext>
            </a:extLst>
          </p:cNvPr>
          <p:cNvSpPr txBox="1"/>
          <p:nvPr/>
        </p:nvSpPr>
        <p:spPr>
          <a:xfrm>
            <a:off x="5921829" y="5991860"/>
            <a:ext cx="6270170" cy="646331"/>
          </a:xfrm>
          <a:prstGeom prst="rect">
            <a:avLst/>
          </a:prstGeom>
          <a:noFill/>
        </p:spPr>
        <p:txBody>
          <a:bodyPr wrap="square">
            <a:spAutoFit/>
          </a:bodyPr>
          <a:lstStyle/>
          <a:p>
            <a:r>
              <a:rPr lang="en-US" dirty="0"/>
              <a:t>Overview of databases</a:t>
            </a:r>
          </a:p>
          <a:p>
            <a:r>
              <a:rPr lang="en-US" dirty="0">
                <a:hlinkClick r:id="rId3"/>
              </a:rPr>
              <a:t>https://www.mdpi.com/1999-4915/15/9/1834</a:t>
            </a:r>
            <a:endParaRPr lang="en-US" dirty="0"/>
          </a:p>
        </p:txBody>
      </p:sp>
    </p:spTree>
    <p:extLst>
      <p:ext uri="{BB962C8B-B14F-4D97-AF65-F5344CB8AC3E}">
        <p14:creationId xmlns:p14="http://schemas.microsoft.com/office/powerpoint/2010/main" val="982353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4" name="Title 3"/>
          <p:cNvSpPr>
            <a:spLocks noGrp="1"/>
          </p:cNvSpPr>
          <p:nvPr>
            <p:ph type="title"/>
          </p:nvPr>
        </p:nvSpPr>
        <p:spPr>
          <a:xfrm>
            <a:off x="838201" y="643467"/>
            <a:ext cx="3888526" cy="1800526"/>
          </a:xfrm>
        </p:spPr>
        <p:txBody>
          <a:bodyPr vert="horz" lIns="91440" tIns="45720" rIns="91440" bIns="45720" rtlCol="0" anchor="ctr">
            <a:normAutofit/>
          </a:bodyPr>
          <a:lstStyle/>
          <a:p>
            <a:r>
              <a:rPr lang="en-US" sz="4400" b="1" kern="1200">
                <a:solidFill>
                  <a:schemeClr val="tx1"/>
                </a:solidFill>
                <a:latin typeface="+mj-lt"/>
                <a:ea typeface="+mj-ea"/>
                <a:cs typeface="+mj-cs"/>
              </a:rPr>
              <a:t>  ViralZone resource:</a:t>
            </a:r>
          </a:p>
        </p:txBody>
      </p:sp>
      <p:sp>
        <p:nvSpPr>
          <p:cNvPr id="16" name="Rectangle 1">
            <a:extLst>
              <a:ext uri="{FF2B5EF4-FFF2-40B4-BE49-F238E27FC236}">
                <a16:creationId xmlns:a16="http://schemas.microsoft.com/office/drawing/2014/main" id="{34B3953E-84D3-9344-17FC-6C3BADBD0362}"/>
              </a:ext>
            </a:extLst>
          </p:cNvPr>
          <p:cNvSpPr>
            <a:spLocks noGrp="1" noChangeArrowheads="1"/>
          </p:cNvSpPr>
          <p:nvPr>
            <p:ph type="body" sz="half" idx="2"/>
          </p:nvPr>
        </p:nvSpPr>
        <p:spPr bwMode="auto">
          <a:xfrm>
            <a:off x="838200" y="2623381"/>
            <a:ext cx="4999043" cy="3553581"/>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0" marR="0" lvl="0" indent="-228600" fontAlgn="base">
              <a:spcBef>
                <a:spcPct val="0"/>
              </a:spcBef>
              <a:spcAft>
                <a:spcPts val="600"/>
              </a:spcAft>
              <a:buClrTx/>
              <a:buSzTx/>
              <a:buFont typeface="Arial" panose="020B0604020202020204" pitchFamily="34" charset="0"/>
              <a:buChar char="•"/>
              <a:tabLst/>
            </a:pPr>
            <a:r>
              <a:rPr kumimoji="0" lang="en-US" altLang="en-CH" sz="2400" b="0" i="0" u="none" strike="noStrike" cap="none" normalizeH="0" baseline="0" dirty="0" err="1">
                <a:ln>
                  <a:noFill/>
                </a:ln>
                <a:effectLst/>
              </a:rPr>
              <a:t>viralzone</a:t>
            </a:r>
            <a:r>
              <a:rPr kumimoji="0" lang="en-US" altLang="en-CH" sz="2400" b="0" i="0" u="none" strike="noStrike" cap="none" normalizeH="0" baseline="0" dirty="0">
                <a:ln>
                  <a:noFill/>
                </a:ln>
                <a:effectLst/>
              </a:rPr>
              <a:t> is a resource that links virus sequences with knowledge </a:t>
            </a:r>
          </a:p>
        </p:txBody>
      </p:sp>
      <p:grpSp>
        <p:nvGrpSpPr>
          <p:cNvPr id="9" name="Groupe 8">
            <a:extLst>
              <a:ext uri="{FF2B5EF4-FFF2-40B4-BE49-F238E27FC236}">
                <a16:creationId xmlns:a16="http://schemas.microsoft.com/office/drawing/2014/main" id="{5B57F545-FCD6-9CE7-36A6-0C20237E46BB}"/>
              </a:ext>
            </a:extLst>
          </p:cNvPr>
          <p:cNvGrpSpPr/>
          <p:nvPr/>
        </p:nvGrpSpPr>
        <p:grpSpPr>
          <a:xfrm>
            <a:off x="6800986" y="1543617"/>
            <a:ext cx="4747547" cy="3799110"/>
            <a:chOff x="457200" y="706343"/>
            <a:chExt cx="9812245" cy="8003915"/>
          </a:xfrm>
        </p:grpSpPr>
        <p:pic>
          <p:nvPicPr>
            <p:cNvPr id="10"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601" y="3870379"/>
              <a:ext cx="9142599" cy="4839879"/>
            </a:xfrm>
            <a:prstGeom prst="rect">
              <a:avLst/>
            </a:prstGeom>
          </p:spPr>
        </p:pic>
        <p:sp>
          <p:nvSpPr>
            <p:cNvPr id="11" name="Rectangle 10"/>
            <p:cNvSpPr/>
            <p:nvPr/>
          </p:nvSpPr>
          <p:spPr>
            <a:xfrm>
              <a:off x="457200" y="3158641"/>
              <a:ext cx="9144000" cy="14234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706343"/>
              <a:ext cx="9144000" cy="2788920"/>
            </a:xfrm>
            <a:prstGeom prst="rect">
              <a:avLst/>
            </a:prstGeom>
          </p:spPr>
        </p:pic>
        <p:sp>
          <p:nvSpPr>
            <p:cNvPr id="13" name="Rectangle 12"/>
            <p:cNvSpPr/>
            <p:nvPr/>
          </p:nvSpPr>
          <p:spPr>
            <a:xfrm>
              <a:off x="457200" y="3545520"/>
              <a:ext cx="9812245" cy="2157362"/>
            </a:xfrm>
            <a:prstGeom prst="rect">
              <a:avLst/>
            </a:prstGeom>
            <a:noFill/>
            <a:ln>
              <a:noFill/>
            </a:ln>
          </p:spPr>
          <p:txBody>
            <a:bodyPr wrap="square">
              <a:spAutoFit/>
            </a:bodyPr>
            <a:lstStyle/>
            <a:p>
              <a:pPr defTabSz="579144">
                <a:lnSpc>
                  <a:spcPct val="80000"/>
                </a:lnSpc>
                <a:spcBef>
                  <a:spcPct val="20000"/>
                </a:spcBef>
                <a:defRPr/>
              </a:pPr>
              <a:r>
                <a:rPr lang="fr-CH" sz="2280" b="1" kern="1200">
                  <a:solidFill>
                    <a:schemeClr val="tx1"/>
                  </a:solidFill>
                  <a:latin typeface="+mn-lt"/>
                  <a:ea typeface="+mn-ea"/>
                  <a:cs typeface="+mn-cs"/>
                </a:rPr>
                <a:t>Linking </a:t>
              </a:r>
              <a:r>
                <a:rPr lang="fr-CH" sz="2280" b="1" kern="1200" err="1">
                  <a:solidFill>
                    <a:schemeClr val="tx1"/>
                  </a:solidFill>
                  <a:latin typeface="+mn-lt"/>
                  <a:ea typeface="+mn-ea"/>
                  <a:cs typeface="+mn-cs"/>
                </a:rPr>
                <a:t>sequence</a:t>
              </a:r>
              <a:r>
                <a:rPr lang="fr-CH" sz="2280" b="1" kern="1200">
                  <a:solidFill>
                    <a:schemeClr val="tx1"/>
                  </a:solidFill>
                  <a:latin typeface="+mn-lt"/>
                  <a:ea typeface="+mn-ea"/>
                  <a:cs typeface="+mn-cs"/>
                </a:rPr>
                <a:t> and </a:t>
              </a:r>
              <a:r>
                <a:rPr lang="fr-CH" sz="2280" b="1" kern="1200" err="1">
                  <a:solidFill>
                    <a:schemeClr val="tx1"/>
                  </a:solidFill>
                  <a:latin typeface="+mn-lt"/>
                  <a:ea typeface="+mn-ea"/>
                  <a:cs typeface="+mn-cs"/>
                </a:rPr>
                <a:t>knowledge</a:t>
              </a:r>
              <a:endParaRPr lang="en-US" sz="2280" b="1" u="sng" kern="1200">
                <a:solidFill>
                  <a:schemeClr val="tx1"/>
                </a:solidFill>
                <a:latin typeface="+mn-lt"/>
                <a:ea typeface="+mn-ea"/>
                <a:cs typeface="+mn-cs"/>
              </a:endParaRPr>
            </a:p>
            <a:p>
              <a:pPr>
                <a:lnSpc>
                  <a:spcPct val="80000"/>
                </a:lnSpc>
                <a:spcBef>
                  <a:spcPct val="20000"/>
                </a:spcBef>
                <a:buFont typeface="Wingdings" pitchFamily="2" charset="2"/>
                <a:buNone/>
                <a:defRPr/>
              </a:pPr>
              <a:endParaRPr lang="fr-CH" sz="3600" b="1"/>
            </a:p>
          </p:txBody>
        </p:sp>
      </p:grpSp>
      <p:sp>
        <p:nvSpPr>
          <p:cNvPr id="3" name="ZoneTexte 2">
            <a:hlinkClick r:id="rId4"/>
            <a:extLst>
              <a:ext uri="{FF2B5EF4-FFF2-40B4-BE49-F238E27FC236}">
                <a16:creationId xmlns:a16="http://schemas.microsoft.com/office/drawing/2014/main" id="{B822203F-AFB5-0750-C21C-35A2A8AC0459}"/>
              </a:ext>
            </a:extLst>
          </p:cNvPr>
          <p:cNvSpPr txBox="1"/>
          <p:nvPr/>
        </p:nvSpPr>
        <p:spPr>
          <a:xfrm>
            <a:off x="1298359" y="4547277"/>
            <a:ext cx="6094520" cy="369332"/>
          </a:xfrm>
          <a:prstGeom prst="rect">
            <a:avLst/>
          </a:prstGeom>
          <a:noFill/>
        </p:spPr>
        <p:txBody>
          <a:bodyPr wrap="square">
            <a:spAutoFit/>
          </a:bodyPr>
          <a:lstStyle/>
          <a:p>
            <a:r>
              <a:rPr lang="en-CH" dirty="0"/>
              <a:t>https://viralzone.expasy.org/</a:t>
            </a:r>
          </a:p>
        </p:txBody>
      </p:sp>
    </p:spTree>
    <p:extLst>
      <p:ext uri="{BB962C8B-B14F-4D97-AF65-F5344CB8AC3E}">
        <p14:creationId xmlns:p14="http://schemas.microsoft.com/office/powerpoint/2010/main" val="197123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4" name="Title 3"/>
          <p:cNvSpPr>
            <a:spLocks noGrp="1"/>
          </p:cNvSpPr>
          <p:nvPr>
            <p:ph type="title"/>
          </p:nvPr>
        </p:nvSpPr>
        <p:spPr>
          <a:xfrm>
            <a:off x="838200" y="244324"/>
            <a:ext cx="8623347" cy="1800526"/>
          </a:xfrm>
        </p:spPr>
        <p:txBody>
          <a:bodyPr>
            <a:normAutofit fontScale="90000"/>
          </a:bodyPr>
          <a:lstStyle/>
          <a:p>
            <a:r>
              <a:rPr lang="en-US" b="1" dirty="0"/>
              <a:t>  KNOWLEDGEBASE:   </a:t>
            </a:r>
            <a:r>
              <a:rPr lang="en-US" sz="8000" b="1" dirty="0"/>
              <a:t>ViralZone</a:t>
            </a:r>
            <a:br>
              <a:rPr lang="en-US" b="1" dirty="0"/>
            </a:br>
            <a:endParaRPr lang="en-US" b="1" dirty="0"/>
          </a:p>
        </p:txBody>
      </p:sp>
      <p:pic>
        <p:nvPicPr>
          <p:cNvPr id="7" name="Espace réservé du contenu 6">
            <a:extLst>
              <a:ext uri="{FF2B5EF4-FFF2-40B4-BE49-F238E27FC236}">
                <a16:creationId xmlns:a16="http://schemas.microsoft.com/office/drawing/2014/main" id="{19B955DF-C484-8098-BEE7-1AB589576048}"/>
              </a:ext>
            </a:extLst>
          </p:cNvPr>
          <p:cNvPicPr>
            <a:picLocks noGrp="1" noChangeAspect="1"/>
          </p:cNvPicPr>
          <p:nvPr>
            <p:ph idx="1"/>
          </p:nvPr>
        </p:nvPicPr>
        <p:blipFill>
          <a:blip r:embed="rId2"/>
          <a:stretch>
            <a:fillRect/>
          </a:stretch>
        </p:blipFill>
        <p:spPr>
          <a:xfrm>
            <a:off x="838200" y="1985608"/>
            <a:ext cx="10515600" cy="4031371"/>
          </a:xfrm>
          <a:prstGeom prst="rect">
            <a:avLst/>
          </a:prstGeom>
        </p:spPr>
      </p:pic>
    </p:spTree>
    <p:extLst>
      <p:ext uri="{BB962C8B-B14F-4D97-AF65-F5344CB8AC3E}">
        <p14:creationId xmlns:p14="http://schemas.microsoft.com/office/powerpoint/2010/main" val="3686140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906567" y="137587"/>
            <a:ext cx="10515600" cy="1325563"/>
          </a:xfrm>
        </p:spPr>
        <p:txBody>
          <a:bodyPr>
            <a:normAutofit/>
          </a:bodyPr>
          <a:lstStyle/>
          <a:p>
            <a:r>
              <a:rPr lang="en-US" dirty="0"/>
              <a:t>  ViralZone homepage</a:t>
            </a:r>
            <a:br>
              <a:rPr lang="en-US" sz="2400" dirty="0"/>
            </a:br>
            <a:endParaRPr lang="en-US" sz="2400"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4245"/>
          <a:stretch/>
        </p:blipFill>
        <p:spPr>
          <a:xfrm>
            <a:off x="2700862" y="972943"/>
            <a:ext cx="6927011" cy="5831897"/>
          </a:xfrm>
          <a:prstGeom prst="rect">
            <a:avLst/>
          </a:prstGeom>
        </p:spPr>
      </p:pic>
      <p:sp>
        <p:nvSpPr>
          <p:cNvPr id="6" name="Rounded Rectangle 5"/>
          <p:cNvSpPr/>
          <p:nvPr/>
        </p:nvSpPr>
        <p:spPr>
          <a:xfrm>
            <a:off x="3134284" y="2100492"/>
            <a:ext cx="6493589" cy="288949"/>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1689544" y="1585425"/>
            <a:ext cx="1294393" cy="400110"/>
          </a:xfrm>
          <a:prstGeom prst="rect">
            <a:avLst/>
          </a:prstGeom>
          <a:noFill/>
        </p:spPr>
        <p:txBody>
          <a:bodyPr wrap="none" rtlCol="0">
            <a:spAutoFit/>
          </a:bodyPr>
          <a:lstStyle/>
          <a:p>
            <a:r>
              <a:rPr lang="en-US" sz="2000" dirty="0"/>
              <a:t>Taxonomy</a:t>
            </a:r>
          </a:p>
        </p:txBody>
      </p:sp>
      <p:sp>
        <p:nvSpPr>
          <p:cNvPr id="9" name="Rounded Rectangle 8"/>
          <p:cNvSpPr/>
          <p:nvPr/>
        </p:nvSpPr>
        <p:spPr>
          <a:xfrm>
            <a:off x="2989965" y="3039573"/>
            <a:ext cx="1372348" cy="1155792"/>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1501389" y="2795023"/>
            <a:ext cx="1570415" cy="707886"/>
          </a:xfrm>
          <a:prstGeom prst="rect">
            <a:avLst/>
          </a:prstGeom>
          <a:noFill/>
        </p:spPr>
        <p:txBody>
          <a:bodyPr wrap="square" rtlCol="0">
            <a:spAutoFit/>
          </a:bodyPr>
          <a:lstStyle/>
          <a:p>
            <a:r>
              <a:rPr lang="en-US" sz="2000" dirty="0"/>
              <a:t>Molecular processes</a:t>
            </a:r>
            <a:endParaRPr lang="en-US" sz="2000" b="1" dirty="0"/>
          </a:p>
        </p:txBody>
      </p:sp>
      <p:sp>
        <p:nvSpPr>
          <p:cNvPr id="11" name="Rounded Rectangle 10"/>
          <p:cNvSpPr/>
          <p:nvPr/>
        </p:nvSpPr>
        <p:spPr>
          <a:xfrm>
            <a:off x="3029668" y="4556550"/>
            <a:ext cx="1372348" cy="172717"/>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563869" y="4223607"/>
            <a:ext cx="1570415" cy="707886"/>
          </a:xfrm>
          <a:prstGeom prst="rect">
            <a:avLst/>
          </a:prstGeom>
          <a:noFill/>
        </p:spPr>
        <p:txBody>
          <a:bodyPr wrap="square" rtlCol="0">
            <a:spAutoFit/>
          </a:bodyPr>
          <a:lstStyle/>
          <a:p>
            <a:r>
              <a:rPr lang="en-US" sz="2000" dirty="0"/>
              <a:t>Replication cycles</a:t>
            </a:r>
            <a:endParaRPr lang="en-US" sz="2000" b="1" dirty="0"/>
          </a:p>
        </p:txBody>
      </p:sp>
    </p:spTree>
    <p:extLst>
      <p:ext uri="{BB962C8B-B14F-4D97-AF65-F5344CB8AC3E}">
        <p14:creationId xmlns:p14="http://schemas.microsoft.com/office/powerpoint/2010/main" val="332506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9" grpId="0" animBg="1"/>
      <p:bldP spid="10" grpId="0"/>
      <p:bldP spid="11" grpId="0" animBg="1"/>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8776" y="1053469"/>
            <a:ext cx="8801445" cy="5770670"/>
          </a:xfrm>
          <a:prstGeom prst="rect">
            <a:avLst/>
          </a:prstGeom>
        </p:spPr>
      </p:pic>
      <p:sp>
        <p:nvSpPr>
          <p:cNvPr id="6" name="Oval 5"/>
          <p:cNvSpPr/>
          <p:nvPr/>
        </p:nvSpPr>
        <p:spPr>
          <a:xfrm>
            <a:off x="8624296" y="3790185"/>
            <a:ext cx="1083555" cy="265132"/>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4290075" y="2976268"/>
            <a:ext cx="3611850" cy="1569660"/>
          </a:xfrm>
          <a:prstGeom prst="rect">
            <a:avLst/>
          </a:prstGeom>
          <a:noFill/>
          <a:scene3d>
            <a:camera prst="orthographicFront">
              <a:rot lat="0" lon="0" rev="2400000"/>
            </a:camera>
            <a:lightRig rig="threePt" dir="t"/>
          </a:scene3d>
        </p:spPr>
        <p:txBody>
          <a:bodyPr wrap="square" lIns="91440" tIns="45720" rIns="91440" bIns="45720">
            <a:spAutoFit/>
          </a:bodyPr>
          <a:lstStyle/>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ICTV</a:t>
            </a:r>
          </a:p>
        </p:txBody>
      </p:sp>
      <p:sp>
        <p:nvSpPr>
          <p:cNvPr id="2" name="Title 1"/>
          <p:cNvSpPr>
            <a:spLocks noGrp="1"/>
          </p:cNvSpPr>
          <p:nvPr>
            <p:ph type="title"/>
          </p:nvPr>
        </p:nvSpPr>
        <p:spPr/>
        <p:txBody>
          <a:bodyPr>
            <a:normAutofit/>
          </a:bodyPr>
          <a:lstStyle/>
          <a:p>
            <a:r>
              <a:rPr lang="fr-CH" dirty="0" err="1"/>
              <a:t>Taxonomic</a:t>
            </a:r>
            <a:r>
              <a:rPr lang="fr-CH" dirty="0"/>
              <a:t> </a:t>
            </a:r>
            <a:r>
              <a:rPr lang="fr-CH" dirty="0" err="1"/>
              <a:t>view</a:t>
            </a:r>
            <a:r>
              <a:rPr lang="fr-CH" dirty="0"/>
              <a:t> of Baltimore class</a:t>
            </a:r>
            <a:endParaRPr lang="en-US" dirty="0"/>
          </a:p>
        </p:txBody>
      </p:sp>
    </p:spTree>
    <p:extLst>
      <p:ext uri="{BB962C8B-B14F-4D97-AF65-F5344CB8AC3E}">
        <p14:creationId xmlns:p14="http://schemas.microsoft.com/office/powerpoint/2010/main" val="9301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Taxonomy</a:t>
            </a:r>
            <a:r>
              <a:rPr lang="fr-CH" dirty="0"/>
              <a:t> changes</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90" y="1830163"/>
            <a:ext cx="4627397" cy="3033954"/>
          </a:xfrm>
          <a:prstGeom prst="rect">
            <a:avLst/>
          </a:prstGeom>
        </p:spPr>
      </p:pic>
      <p:pic>
        <p:nvPicPr>
          <p:cNvPr id="9" name="Image 8">
            <a:extLst>
              <a:ext uri="{FF2B5EF4-FFF2-40B4-BE49-F238E27FC236}">
                <a16:creationId xmlns:a16="http://schemas.microsoft.com/office/drawing/2014/main" id="{487F9569-A93E-150A-993B-EB1762AF6199}"/>
              </a:ext>
            </a:extLst>
          </p:cNvPr>
          <p:cNvPicPr>
            <a:picLocks noChangeAspect="1"/>
          </p:cNvPicPr>
          <p:nvPr/>
        </p:nvPicPr>
        <p:blipFill>
          <a:blip r:embed="rId3"/>
          <a:stretch>
            <a:fillRect/>
          </a:stretch>
        </p:blipFill>
        <p:spPr>
          <a:xfrm>
            <a:off x="6257211" y="0"/>
            <a:ext cx="5538050" cy="6858000"/>
          </a:xfrm>
          <a:prstGeom prst="rect">
            <a:avLst/>
          </a:prstGeom>
        </p:spPr>
      </p:pic>
      <p:pic>
        <p:nvPicPr>
          <p:cNvPr id="11" name="Image 10">
            <a:extLst>
              <a:ext uri="{FF2B5EF4-FFF2-40B4-BE49-F238E27FC236}">
                <a16:creationId xmlns:a16="http://schemas.microsoft.com/office/drawing/2014/main" id="{87927BFB-71AA-6A91-ACB5-1A7956E08066}"/>
              </a:ext>
            </a:extLst>
          </p:cNvPr>
          <p:cNvPicPr>
            <a:picLocks noChangeAspect="1"/>
          </p:cNvPicPr>
          <p:nvPr/>
        </p:nvPicPr>
        <p:blipFill>
          <a:blip r:embed="rId4"/>
          <a:stretch>
            <a:fillRect/>
          </a:stretch>
        </p:blipFill>
        <p:spPr>
          <a:xfrm>
            <a:off x="6167021" y="2720110"/>
            <a:ext cx="5939096" cy="4164523"/>
          </a:xfrm>
          <a:prstGeom prst="rect">
            <a:avLst/>
          </a:prstGeom>
        </p:spPr>
      </p:pic>
      <p:sp>
        <p:nvSpPr>
          <p:cNvPr id="12" name="ZoneTexte 11">
            <a:extLst>
              <a:ext uri="{FF2B5EF4-FFF2-40B4-BE49-F238E27FC236}">
                <a16:creationId xmlns:a16="http://schemas.microsoft.com/office/drawing/2014/main" id="{7FDE6F9C-1CE9-3B04-7FB5-408A7BF9B4B3}"/>
              </a:ext>
            </a:extLst>
          </p:cNvPr>
          <p:cNvSpPr txBox="1"/>
          <p:nvPr/>
        </p:nvSpPr>
        <p:spPr>
          <a:xfrm>
            <a:off x="2530119" y="5832629"/>
            <a:ext cx="1172116" cy="646331"/>
          </a:xfrm>
          <a:prstGeom prst="rect">
            <a:avLst/>
          </a:prstGeom>
          <a:noFill/>
        </p:spPr>
        <p:txBody>
          <a:bodyPr wrap="none" rtlCol="0">
            <a:spAutoFit/>
          </a:bodyPr>
          <a:lstStyle/>
          <a:p>
            <a:r>
              <a:rPr lang="en-US" sz="3600" dirty="0"/>
              <a:t>2008</a:t>
            </a:r>
            <a:endParaRPr lang="en-CH" sz="3600" dirty="0"/>
          </a:p>
        </p:txBody>
      </p:sp>
      <p:sp>
        <p:nvSpPr>
          <p:cNvPr id="13" name="ZoneTexte 12">
            <a:extLst>
              <a:ext uri="{FF2B5EF4-FFF2-40B4-BE49-F238E27FC236}">
                <a16:creationId xmlns:a16="http://schemas.microsoft.com/office/drawing/2014/main" id="{958E00B5-DE92-65F1-2135-FA0E2A257112}"/>
              </a:ext>
            </a:extLst>
          </p:cNvPr>
          <p:cNvSpPr txBox="1"/>
          <p:nvPr/>
        </p:nvSpPr>
        <p:spPr>
          <a:xfrm>
            <a:off x="7377343" y="5926753"/>
            <a:ext cx="1172116" cy="646331"/>
          </a:xfrm>
          <a:prstGeom prst="rect">
            <a:avLst/>
          </a:prstGeom>
          <a:noFill/>
        </p:spPr>
        <p:txBody>
          <a:bodyPr wrap="none" rtlCol="0">
            <a:spAutoFit/>
          </a:bodyPr>
          <a:lstStyle/>
          <a:p>
            <a:r>
              <a:rPr lang="en-US" sz="3600" dirty="0"/>
              <a:t>2024</a:t>
            </a:r>
            <a:endParaRPr lang="en-CH" sz="3600" dirty="0"/>
          </a:p>
        </p:txBody>
      </p:sp>
    </p:spTree>
    <p:extLst>
      <p:ext uri="{BB962C8B-B14F-4D97-AF65-F5344CB8AC3E}">
        <p14:creationId xmlns:p14="http://schemas.microsoft.com/office/powerpoint/2010/main" val="32794432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567" y="1302296"/>
            <a:ext cx="6570574" cy="5839790"/>
          </a:xfrm>
          <a:prstGeom prst="rect">
            <a:avLst/>
          </a:prstGeom>
        </p:spPr>
      </p:pic>
      <p:sp>
        <p:nvSpPr>
          <p:cNvPr id="4" name="Title 3"/>
          <p:cNvSpPr>
            <a:spLocks noGrp="1"/>
          </p:cNvSpPr>
          <p:nvPr>
            <p:ph type="title"/>
          </p:nvPr>
        </p:nvSpPr>
        <p:spPr/>
        <p:txBody>
          <a:bodyPr/>
          <a:lstStyle/>
          <a:p>
            <a:r>
              <a:rPr lang="fr-CH" dirty="0"/>
              <a:t>Virus Fact </a:t>
            </a:r>
            <a:r>
              <a:rPr lang="fr-CH" dirty="0" err="1"/>
              <a:t>sheet</a:t>
            </a:r>
            <a:endParaRPr lang="en-US" dirty="0"/>
          </a:p>
        </p:txBody>
      </p:sp>
      <p:sp>
        <p:nvSpPr>
          <p:cNvPr id="5" name="TextBox 4"/>
          <p:cNvSpPr txBox="1"/>
          <p:nvPr/>
        </p:nvSpPr>
        <p:spPr>
          <a:xfrm>
            <a:off x="1817820" y="2056497"/>
            <a:ext cx="837280" cy="400110"/>
          </a:xfrm>
          <a:prstGeom prst="rect">
            <a:avLst/>
          </a:prstGeom>
          <a:noFill/>
        </p:spPr>
        <p:txBody>
          <a:bodyPr wrap="none" rtlCol="0">
            <a:spAutoFit/>
          </a:bodyPr>
          <a:lstStyle/>
          <a:p>
            <a:r>
              <a:rPr lang="fr-CH" sz="2000" dirty="0"/>
              <a:t>Virion</a:t>
            </a:r>
            <a:endParaRPr lang="en-US" sz="2000" dirty="0"/>
          </a:p>
        </p:txBody>
      </p:sp>
      <p:sp>
        <p:nvSpPr>
          <p:cNvPr id="22" name="TextBox 21"/>
          <p:cNvSpPr txBox="1"/>
          <p:nvPr/>
        </p:nvSpPr>
        <p:spPr>
          <a:xfrm>
            <a:off x="1605792" y="4729266"/>
            <a:ext cx="1096775" cy="400110"/>
          </a:xfrm>
          <a:prstGeom prst="rect">
            <a:avLst/>
          </a:prstGeom>
          <a:noFill/>
        </p:spPr>
        <p:txBody>
          <a:bodyPr wrap="none" rtlCol="0">
            <a:spAutoFit/>
          </a:bodyPr>
          <a:lstStyle/>
          <a:p>
            <a:r>
              <a:rPr lang="fr-CH" sz="2000" dirty="0" err="1"/>
              <a:t>Genome</a:t>
            </a:r>
            <a:endParaRPr lang="en-US" sz="2000" dirty="0"/>
          </a:p>
        </p:txBody>
      </p:sp>
    </p:spTree>
    <p:extLst>
      <p:ext uri="{BB962C8B-B14F-4D97-AF65-F5344CB8AC3E}">
        <p14:creationId xmlns:p14="http://schemas.microsoft.com/office/powerpoint/2010/main" val="2447630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1592736" y="1345534"/>
            <a:ext cx="76962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fr-CH" sz="2000" dirty="0">
                <a:latin typeface="Arial" panose="020B0604020202020204" pitchFamily="34" charset="0"/>
                <a:cs typeface="Arial" panose="020B0604020202020204" pitchFamily="34" charset="0"/>
              </a:rPr>
              <a:t>More </a:t>
            </a:r>
            <a:r>
              <a:rPr lang="fr-CH" sz="2000" dirty="0" err="1">
                <a:latin typeface="Arial" panose="020B0604020202020204" pitchFamily="34" charset="0"/>
                <a:cs typeface="Arial" panose="020B0604020202020204" pitchFamily="34" charset="0"/>
              </a:rPr>
              <a:t>than</a:t>
            </a:r>
            <a:r>
              <a:rPr lang="fr-CH" sz="2000" dirty="0">
                <a:latin typeface="Arial" panose="020B0604020202020204" pitchFamily="34" charset="0"/>
                <a:cs typeface="Arial" panose="020B0604020202020204" pitchFamily="34" charset="0"/>
              </a:rPr>
              <a:t> 400 </a:t>
            </a:r>
            <a:r>
              <a:rPr lang="fr-CH" sz="2000" dirty="0" err="1">
                <a:latin typeface="Arial" panose="020B0604020202020204" pitchFamily="34" charset="0"/>
                <a:cs typeface="Arial" panose="020B0604020202020204" pitchFamily="34" charset="0"/>
              </a:rPr>
              <a:t>pictures</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represents</a:t>
            </a:r>
            <a:r>
              <a:rPr lang="fr-CH" sz="2000" dirty="0">
                <a:latin typeface="Arial" panose="020B0604020202020204" pitchFamily="34" charset="0"/>
                <a:cs typeface="Arial" panose="020B0604020202020204" pitchFamily="34" charset="0"/>
              </a:rPr>
              <a:t> the global </a:t>
            </a:r>
            <a:r>
              <a:rPr lang="fr-CH" sz="2000" dirty="0" err="1">
                <a:latin typeface="Arial" panose="020B0604020202020204" pitchFamily="34" charset="0"/>
                <a:cs typeface="Arial" panose="020B0604020202020204" pitchFamily="34" charset="0"/>
              </a:rPr>
              <a:t>diversity</a:t>
            </a:r>
            <a:r>
              <a:rPr lang="fr-CH" sz="2000" dirty="0">
                <a:latin typeface="Arial" panose="020B0604020202020204" pitchFamily="34" charset="0"/>
                <a:cs typeface="Arial" panose="020B0604020202020204" pitchFamily="34" charset="0"/>
              </a:rPr>
              <a:t> of virions</a:t>
            </a:r>
          </a:p>
          <a:p>
            <a:pPr eaLnBrk="1" hangingPunct="1"/>
            <a:endParaRPr lang="fr-CH" sz="2000" dirty="0">
              <a:latin typeface="Arial" panose="020B0604020202020204" pitchFamily="34" charset="0"/>
              <a:cs typeface="Arial" panose="020B0604020202020204" pitchFamily="34" charset="0"/>
            </a:endParaRPr>
          </a:p>
          <a:p>
            <a:pPr eaLnBrk="1" hangingPunct="1"/>
            <a:endParaRPr lang="fr-CH" sz="2000" dirty="0">
              <a:latin typeface="Arial" panose="020B0604020202020204" pitchFamily="34" charset="0"/>
              <a:cs typeface="Arial" panose="020B0604020202020204" pitchFamily="34" charset="0"/>
            </a:endParaRPr>
          </a:p>
          <a:p>
            <a:pPr eaLnBrk="1" hangingPunct="1"/>
            <a:endParaRPr lang="fr-CH" sz="2000" dirty="0">
              <a:latin typeface="Arial" panose="020B0604020202020204" pitchFamily="34" charset="0"/>
              <a:cs typeface="Arial" panose="020B0604020202020204" pitchFamily="34" charset="0"/>
            </a:endParaRPr>
          </a:p>
          <a:p>
            <a:pPr eaLnBrk="1" hangingPunct="1"/>
            <a:r>
              <a:rPr lang="fr-CH" sz="2000" dirty="0" err="1">
                <a:latin typeface="Arial" panose="020B0604020202020204" pitchFamily="34" charset="0"/>
                <a:cs typeface="Arial" panose="020B0604020202020204" pitchFamily="34" charset="0"/>
              </a:rPr>
              <a:t>Those</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pictures</a:t>
            </a:r>
            <a:r>
              <a:rPr lang="fr-CH" sz="2000" dirty="0">
                <a:latin typeface="Arial" panose="020B0604020202020204" pitchFamily="34" charset="0"/>
                <a:cs typeface="Arial" panose="020B0604020202020204" pitchFamily="34" charset="0"/>
              </a:rPr>
              <a:t> are </a:t>
            </a:r>
            <a:r>
              <a:rPr lang="fr-CH" sz="2000" dirty="0" err="1">
                <a:latin typeface="Arial" panose="020B0604020202020204" pitchFamily="34" charset="0"/>
                <a:cs typeface="Arial" panose="020B0604020202020204" pitchFamily="34" charset="0"/>
              </a:rPr>
              <a:t>available</a:t>
            </a:r>
            <a:r>
              <a:rPr lang="fr-CH" sz="2000" dirty="0">
                <a:latin typeface="Arial" panose="020B0604020202020204" pitchFamily="34" charset="0"/>
                <a:cs typeface="Arial" panose="020B0604020202020204" pitchFamily="34" charset="0"/>
              </a:rPr>
              <a:t> for </a:t>
            </a:r>
            <a:r>
              <a:rPr lang="fr-CH" sz="2000" dirty="0" err="1">
                <a:latin typeface="Arial" panose="020B0604020202020204" pitchFamily="34" charset="0"/>
                <a:cs typeface="Arial" panose="020B0604020202020204" pitchFamily="34" charset="0"/>
              </a:rPr>
              <a:t>any</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academic</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activities</a:t>
            </a:r>
            <a:endParaRPr lang="en-GB" sz="2000" dirty="0">
              <a:latin typeface="Arial" panose="020B0604020202020204" pitchFamily="34" charset="0"/>
              <a:cs typeface="Arial" panose="020B0604020202020204" pitchFamily="34" charset="0"/>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284526"/>
            <a:ext cx="4343400" cy="254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fr-CH" dirty="0"/>
              <a:t>ViralZone </a:t>
            </a:r>
            <a:r>
              <a:rPr lang="fr-CH" dirty="0" err="1"/>
              <a:t>pictures</a:t>
            </a:r>
            <a:endParaRPr lang="en-US" dirty="0"/>
          </a:p>
        </p:txBody>
      </p:sp>
    </p:spTree>
    <p:extLst>
      <p:ext uri="{BB962C8B-B14F-4D97-AF65-F5344CB8AC3E}">
        <p14:creationId xmlns:p14="http://schemas.microsoft.com/office/powerpoint/2010/main" val="8651302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5CEE9-16F8-5687-91F5-E824CCCD30F6}"/>
              </a:ext>
            </a:extLst>
          </p:cNvPr>
          <p:cNvSpPr>
            <a:spLocks noGrp="1"/>
          </p:cNvSpPr>
          <p:nvPr>
            <p:ph type="title"/>
          </p:nvPr>
        </p:nvSpPr>
        <p:spPr>
          <a:xfrm>
            <a:off x="838200" y="48152"/>
            <a:ext cx="10515600" cy="1325563"/>
          </a:xfrm>
        </p:spPr>
        <p:txBody>
          <a:bodyPr/>
          <a:lstStyle/>
          <a:p>
            <a:r>
              <a:rPr lang="en-US" dirty="0"/>
              <a:t>Drawing virions</a:t>
            </a:r>
            <a:endParaRPr lang="en-CH" dirty="0"/>
          </a:p>
        </p:txBody>
      </p:sp>
      <p:pic>
        <p:nvPicPr>
          <p:cNvPr id="6" name="Picture 5">
            <a:extLst>
              <a:ext uri="{FF2B5EF4-FFF2-40B4-BE49-F238E27FC236}">
                <a16:creationId xmlns:a16="http://schemas.microsoft.com/office/drawing/2014/main" id="{53E4CEE9-03A3-B806-B286-5A14A0A6E081}"/>
              </a:ext>
            </a:extLst>
          </p:cNvPr>
          <p:cNvPicPr>
            <a:picLocks noChangeAspect="1"/>
          </p:cNvPicPr>
          <p:nvPr/>
        </p:nvPicPr>
        <p:blipFill>
          <a:blip r:embed="rId2"/>
          <a:stretch>
            <a:fillRect/>
          </a:stretch>
        </p:blipFill>
        <p:spPr>
          <a:xfrm>
            <a:off x="1524000" y="1161378"/>
            <a:ext cx="9144000" cy="5648470"/>
          </a:xfrm>
          <a:prstGeom prst="rect">
            <a:avLst/>
          </a:prstGeom>
        </p:spPr>
      </p:pic>
    </p:spTree>
    <p:extLst>
      <p:ext uri="{BB962C8B-B14F-4D97-AF65-F5344CB8AC3E}">
        <p14:creationId xmlns:p14="http://schemas.microsoft.com/office/powerpoint/2010/main" val="36677934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255988"/>
            <a:ext cx="2438400" cy="115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627588"/>
            <a:ext cx="2514600"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5446989"/>
            <a:ext cx="1600200"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1" y="4151589"/>
            <a:ext cx="2049463" cy="103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2703789"/>
            <a:ext cx="2312988" cy="117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1" y="4303989"/>
            <a:ext cx="2405063" cy="105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6601" y="2779989"/>
            <a:ext cx="2443163" cy="112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53000" y="5904189"/>
            <a:ext cx="27051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9000" y="1179789"/>
            <a:ext cx="3048000" cy="158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81201" y="1103589"/>
            <a:ext cx="1501775" cy="139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29400" y="4075388"/>
            <a:ext cx="3505200" cy="132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96200" y="5300938"/>
            <a:ext cx="2743200" cy="159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33801" y="5446988"/>
            <a:ext cx="112871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itle 14"/>
          <p:cNvSpPr>
            <a:spLocks noGrp="1"/>
          </p:cNvSpPr>
          <p:nvPr>
            <p:ph type="title"/>
          </p:nvPr>
        </p:nvSpPr>
        <p:spPr/>
        <p:txBody>
          <a:bodyPr/>
          <a:lstStyle/>
          <a:p>
            <a:r>
              <a:rPr lang="fr-CH" dirty="0"/>
              <a:t>Virions</a:t>
            </a:r>
            <a:endParaRPr lang="en-US" dirty="0"/>
          </a:p>
        </p:txBody>
      </p:sp>
    </p:spTree>
    <p:extLst>
      <p:ext uri="{BB962C8B-B14F-4D97-AF65-F5344CB8AC3E}">
        <p14:creationId xmlns:p14="http://schemas.microsoft.com/office/powerpoint/2010/main" val="4205482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denoviridae_geno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1" y="5696226"/>
            <a:ext cx="32115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descr="Arenaviridae_geno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1" y="4153177"/>
            <a:ext cx="2601913"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descr="Arteriviridae_geno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7307" y="898434"/>
            <a:ext cx="2695575"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6" descr="Avulavirus_genom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3543576"/>
            <a:ext cx="4800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9" descr="hepadnaviridae_geno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2324377"/>
            <a:ext cx="403860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0" descr="InfluenzaA_genom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5448576"/>
            <a:ext cx="38862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11" descr="Pneumovirus_genom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4076976"/>
            <a:ext cx="4191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5" descr="Caulimoviridae_geno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4553226"/>
            <a:ext cx="40767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15200" y="2019577"/>
            <a:ext cx="2857500" cy="190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9000" y="920636"/>
            <a:ext cx="3238500" cy="106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7" descr="Bunyaviridae_genome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25964" y="1181377"/>
            <a:ext cx="3094037"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le 12"/>
          <p:cNvSpPr>
            <a:spLocks noGrp="1"/>
          </p:cNvSpPr>
          <p:nvPr>
            <p:ph type="title"/>
          </p:nvPr>
        </p:nvSpPr>
        <p:spPr>
          <a:xfrm>
            <a:off x="483093" y="-69170"/>
            <a:ext cx="10515600" cy="1325563"/>
          </a:xfrm>
        </p:spPr>
        <p:txBody>
          <a:bodyPr/>
          <a:lstStyle/>
          <a:p>
            <a:r>
              <a:rPr lang="fr-CH" dirty="0"/>
              <a:t>Viral </a:t>
            </a:r>
            <a:r>
              <a:rPr lang="fr-CH" dirty="0" err="1"/>
              <a:t>genomes</a:t>
            </a:r>
            <a:endParaRPr lang="en-US" dirty="0"/>
          </a:p>
        </p:txBody>
      </p:sp>
    </p:spTree>
    <p:extLst>
      <p:ext uri="{BB962C8B-B14F-4D97-AF65-F5344CB8AC3E}">
        <p14:creationId xmlns:p14="http://schemas.microsoft.com/office/powerpoint/2010/main" val="29402218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419ADC7-DE7C-464E-9F88-6CAB6F61B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p:cNvSpPr txBox="1">
            <a:spLocks noGrp="1"/>
          </p:cNvSpPr>
          <p:nvPr>
            <p:ph type="title"/>
          </p:nvPr>
        </p:nvSpPr>
        <p:spPr bwMode="auto">
          <a:xfrm>
            <a:off x="7202657" y="525195"/>
            <a:ext cx="4148093" cy="28065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a:bodyPr>
          <a:lstStyle>
            <a:lvl1pPr algn="l" defTabSz="457200" rtl="0" eaLnBrk="0" fontAlgn="base" hangingPunct="0">
              <a:spcBef>
                <a:spcPct val="0"/>
              </a:spcBef>
              <a:spcAft>
                <a:spcPct val="0"/>
              </a:spcAft>
              <a:defRPr sz="2800" kern="1200">
                <a:solidFill>
                  <a:srgbClr val="FF0000"/>
                </a:solidFill>
                <a:latin typeface="Arial" charset="0"/>
                <a:ea typeface="ＭＳ Ｐゴシック" charset="-128"/>
                <a:cs typeface="ＭＳ Ｐゴシック" pitchFamily="-65" charset="-128"/>
              </a:defRPr>
            </a:lvl1pPr>
            <a:lvl2pPr algn="l" defTabSz="457200" rtl="0" eaLnBrk="0" fontAlgn="base" hangingPunct="0">
              <a:spcBef>
                <a:spcPct val="0"/>
              </a:spcBef>
              <a:spcAft>
                <a:spcPct val="0"/>
              </a:spcAft>
              <a:defRPr sz="2800">
                <a:solidFill>
                  <a:srgbClr val="FF0000"/>
                </a:solidFill>
                <a:latin typeface="Arial" charset="0"/>
                <a:ea typeface="ＭＳ Ｐゴシック" charset="-128"/>
                <a:cs typeface="ＭＳ Ｐゴシック" pitchFamily="-65" charset="-128"/>
              </a:defRPr>
            </a:lvl2pPr>
            <a:lvl3pPr algn="l" defTabSz="457200" rtl="0" eaLnBrk="0" fontAlgn="base" hangingPunct="0">
              <a:spcBef>
                <a:spcPct val="0"/>
              </a:spcBef>
              <a:spcAft>
                <a:spcPct val="0"/>
              </a:spcAft>
              <a:defRPr sz="2800">
                <a:solidFill>
                  <a:srgbClr val="FF0000"/>
                </a:solidFill>
                <a:latin typeface="Arial" charset="0"/>
                <a:ea typeface="ＭＳ Ｐゴシック" charset="-128"/>
                <a:cs typeface="ＭＳ Ｐゴシック" pitchFamily="-65" charset="-128"/>
              </a:defRPr>
            </a:lvl3pPr>
            <a:lvl4pPr algn="l" defTabSz="457200" rtl="0" eaLnBrk="0" fontAlgn="base" hangingPunct="0">
              <a:spcBef>
                <a:spcPct val="0"/>
              </a:spcBef>
              <a:spcAft>
                <a:spcPct val="0"/>
              </a:spcAft>
              <a:defRPr sz="2800">
                <a:solidFill>
                  <a:srgbClr val="FF0000"/>
                </a:solidFill>
                <a:latin typeface="Arial" charset="0"/>
                <a:ea typeface="ＭＳ Ｐゴシック" charset="-128"/>
                <a:cs typeface="ＭＳ Ｐゴシック" pitchFamily="-65" charset="-128"/>
              </a:defRPr>
            </a:lvl4pPr>
            <a:lvl5pPr algn="l" defTabSz="457200" rtl="0" eaLnBrk="0" fontAlgn="base" hangingPunct="0">
              <a:spcBef>
                <a:spcPct val="0"/>
              </a:spcBef>
              <a:spcAft>
                <a:spcPct val="0"/>
              </a:spcAft>
              <a:defRPr sz="2800">
                <a:solidFill>
                  <a:srgbClr val="FF0000"/>
                </a:solidFill>
                <a:latin typeface="Arial" charset="0"/>
                <a:ea typeface="ＭＳ Ｐゴシック" charset="-128"/>
                <a:cs typeface="ＭＳ Ｐゴシック" pitchFamily="-65" charset="-128"/>
              </a:defRPr>
            </a:lvl5pPr>
            <a:lvl6pPr marL="457200" algn="l" defTabSz="457200" rtl="0" fontAlgn="base">
              <a:spcBef>
                <a:spcPct val="0"/>
              </a:spcBef>
              <a:spcAft>
                <a:spcPct val="0"/>
              </a:spcAft>
              <a:defRPr sz="2800">
                <a:solidFill>
                  <a:srgbClr val="FF0000"/>
                </a:solidFill>
                <a:latin typeface="Arial" charset="0"/>
                <a:ea typeface="ＭＳ Ｐゴシック" charset="-128"/>
              </a:defRPr>
            </a:lvl6pPr>
            <a:lvl7pPr marL="914400" algn="l" defTabSz="457200" rtl="0" fontAlgn="base">
              <a:spcBef>
                <a:spcPct val="0"/>
              </a:spcBef>
              <a:spcAft>
                <a:spcPct val="0"/>
              </a:spcAft>
              <a:defRPr sz="2800">
                <a:solidFill>
                  <a:srgbClr val="FF0000"/>
                </a:solidFill>
                <a:latin typeface="Arial" charset="0"/>
                <a:ea typeface="ＭＳ Ｐゴシック" charset="-128"/>
              </a:defRPr>
            </a:lvl7pPr>
            <a:lvl8pPr marL="1371600" algn="l" defTabSz="457200" rtl="0" fontAlgn="base">
              <a:spcBef>
                <a:spcPct val="0"/>
              </a:spcBef>
              <a:spcAft>
                <a:spcPct val="0"/>
              </a:spcAft>
              <a:defRPr sz="2800">
                <a:solidFill>
                  <a:srgbClr val="FF0000"/>
                </a:solidFill>
                <a:latin typeface="Arial" charset="0"/>
                <a:ea typeface="ＭＳ Ｐゴシック" charset="-128"/>
              </a:defRPr>
            </a:lvl8pPr>
            <a:lvl9pPr marL="1828800" algn="l" defTabSz="457200" rtl="0" fontAlgn="base">
              <a:spcBef>
                <a:spcPct val="0"/>
              </a:spcBef>
              <a:spcAft>
                <a:spcPct val="0"/>
              </a:spcAft>
              <a:defRPr sz="2800">
                <a:solidFill>
                  <a:srgbClr val="FF0000"/>
                </a:solidFill>
                <a:latin typeface="Arial" charset="0"/>
                <a:ea typeface="ＭＳ Ｐゴシック" charset="-128"/>
              </a:defRPr>
            </a:lvl9pPr>
          </a:lstStyle>
          <a:p>
            <a:pPr defTabSz="914400" eaLnBrk="1" hangingPunct="1"/>
            <a:r>
              <a:rPr lang="en-US" sz="3700" kern="1200" dirty="0">
                <a:solidFill>
                  <a:schemeClr val="tx1"/>
                </a:solidFill>
                <a:latin typeface="+mj-lt"/>
                <a:ea typeface="+mj-ea"/>
                <a:cs typeface="+mj-cs"/>
              </a:rPr>
              <a:t>Pictures are accessible in scalable vector graphics (SVG)</a:t>
            </a:r>
            <a:br>
              <a:rPr lang="en-US" sz="3700" kern="1200" dirty="0">
                <a:solidFill>
                  <a:schemeClr val="tx1"/>
                </a:solidFill>
                <a:latin typeface="+mj-lt"/>
                <a:ea typeface="+mj-ea"/>
                <a:cs typeface="+mj-cs"/>
              </a:rPr>
            </a:br>
            <a:endParaRPr lang="en-US" sz="3700" kern="1200" dirty="0">
              <a:solidFill>
                <a:schemeClr val="tx1"/>
              </a:solidFill>
              <a:latin typeface="+mj-lt"/>
              <a:ea typeface="+mj-ea"/>
              <a:cs typeface="+mj-cs"/>
            </a:endParaRPr>
          </a:p>
        </p:txBody>
      </p:sp>
      <p:pic>
        <p:nvPicPr>
          <p:cNvPr id="9" name="Espace réservé pour une image  8">
            <a:extLst>
              <a:ext uri="{FF2B5EF4-FFF2-40B4-BE49-F238E27FC236}">
                <a16:creationId xmlns:a16="http://schemas.microsoft.com/office/drawing/2014/main" id="{B5DDAEF1-373B-F37B-1F76-081B2BB9C54F}"/>
              </a:ext>
            </a:extLst>
          </p:cNvPr>
          <p:cNvPicPr>
            <a:picLocks noGrp="1" noChangeAspect="1"/>
          </p:cNvPicPr>
          <p:nvPr>
            <p:ph type="pic" idx="1"/>
          </p:nvPr>
        </p:nvPicPr>
        <p:blipFill>
          <a:blip r:embed="rId2"/>
          <a:srcRect t="2974" b="2974"/>
          <a:stretch>
            <a:fillRect/>
          </a:stretch>
        </p:blipFill>
        <p:spPr>
          <a:xfrm>
            <a:off x="177674" y="612446"/>
            <a:ext cx="6646989" cy="5251367"/>
          </a:xfrm>
          <a:prstGeom prst="rect">
            <a:avLst/>
          </a:prstGeom>
        </p:spPr>
      </p:pic>
      <p:sp>
        <p:nvSpPr>
          <p:cNvPr id="8" name="Espace réservé du texte 7">
            <a:extLst>
              <a:ext uri="{FF2B5EF4-FFF2-40B4-BE49-F238E27FC236}">
                <a16:creationId xmlns:a16="http://schemas.microsoft.com/office/drawing/2014/main" id="{01ED9B9B-7E71-A92B-65AB-71AB329509EA}"/>
              </a:ext>
            </a:extLst>
          </p:cNvPr>
          <p:cNvSpPr>
            <a:spLocks noGrp="1"/>
          </p:cNvSpPr>
          <p:nvPr>
            <p:ph type="body" sz="half" idx="2"/>
          </p:nvPr>
        </p:nvSpPr>
        <p:spPr>
          <a:xfrm>
            <a:off x="7202657" y="3526300"/>
            <a:ext cx="4148093" cy="2588458"/>
          </a:xfrm>
        </p:spPr>
        <p:txBody>
          <a:bodyPr vert="horz" lIns="91440" tIns="45720" rIns="91440" bIns="45720" rtlCol="0">
            <a:normAutofit/>
          </a:bodyPr>
          <a:lstStyle/>
          <a:p>
            <a:pPr indent="-228600">
              <a:buFont typeface="Arial" panose="020B0604020202020204" pitchFamily="34" charset="0"/>
              <a:buChar char="•"/>
            </a:pPr>
            <a:r>
              <a:rPr lang="en-US" sz="2000" dirty="0"/>
              <a:t>Human virus virions are made interactive with genome</a:t>
            </a:r>
          </a:p>
        </p:txBody>
      </p:sp>
    </p:spTree>
    <p:extLst>
      <p:ext uri="{BB962C8B-B14F-4D97-AF65-F5344CB8AC3E}">
        <p14:creationId xmlns:p14="http://schemas.microsoft.com/office/powerpoint/2010/main" val="24662098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875CB60-0ADB-4461-9603-35F613FBE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360374" y="585216"/>
            <a:ext cx="3993426" cy="3312346"/>
          </a:xfrm>
        </p:spPr>
        <p:txBody>
          <a:bodyPr vert="horz" lIns="91440" tIns="45720" rIns="91440" bIns="45720" rtlCol="0" anchor="b">
            <a:normAutofit/>
          </a:bodyPr>
          <a:lstStyle/>
          <a:p>
            <a:r>
              <a:rPr lang="en-US" sz="5200" kern="1200">
                <a:solidFill>
                  <a:schemeClr val="tx1"/>
                </a:solidFill>
                <a:latin typeface="+mj-lt"/>
                <a:ea typeface="+mj-ea"/>
                <a:cs typeface="+mj-cs"/>
              </a:rPr>
              <a:t>Virus entry processes</a:t>
            </a:r>
            <a:br>
              <a:rPr lang="en-US" sz="5200" kern="1200">
                <a:solidFill>
                  <a:schemeClr val="tx1"/>
                </a:solidFill>
                <a:latin typeface="+mj-lt"/>
                <a:ea typeface="+mj-ea"/>
                <a:cs typeface="+mj-cs"/>
              </a:rPr>
            </a:br>
            <a:endParaRPr lang="en-US" sz="5200" kern="1200">
              <a:solidFill>
                <a:schemeClr val="tx1"/>
              </a:solidFill>
              <a:latin typeface="+mj-lt"/>
              <a:ea typeface="+mj-ea"/>
              <a:cs typeface="+mj-cs"/>
            </a:endParaRPr>
          </a:p>
        </p:txBody>
      </p:sp>
      <p:pic>
        <p:nvPicPr>
          <p:cNvPr id="6" name="Picture 2" descr="http://education.expasy.org/images/Entry2.pn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61038" y="567289"/>
            <a:ext cx="5265711" cy="5557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4483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875CB60-0ADB-4461-9603-35F613FBE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360374" y="585216"/>
            <a:ext cx="3993426" cy="3312346"/>
          </a:xfrm>
        </p:spPr>
        <p:txBody>
          <a:bodyPr vert="horz" lIns="91440" tIns="45720" rIns="91440" bIns="45720" rtlCol="0" anchor="b">
            <a:normAutofit/>
          </a:bodyPr>
          <a:lstStyle/>
          <a:p>
            <a:r>
              <a:rPr lang="en-US" sz="5200" kern="1200" dirty="0">
                <a:solidFill>
                  <a:schemeClr val="tx1"/>
                </a:solidFill>
                <a:latin typeface="+mj-lt"/>
                <a:ea typeface="+mj-ea"/>
                <a:cs typeface="+mj-cs"/>
              </a:rPr>
              <a:t>Replication, transcription and translation</a:t>
            </a:r>
          </a:p>
        </p:txBody>
      </p:sp>
      <p:pic>
        <p:nvPicPr>
          <p:cNvPr id="5" name="Espace réservé du contenu 4" descr="Une image contenant texte, capture d’écran, Parallèle, Rectangle&#10;&#10;Description générée automatiquement">
            <a:extLst>
              <a:ext uri="{FF2B5EF4-FFF2-40B4-BE49-F238E27FC236}">
                <a16:creationId xmlns:a16="http://schemas.microsoft.com/office/drawing/2014/main" id="{52BC3CBA-25BA-F181-3695-2BB1289BF436}"/>
              </a:ext>
            </a:extLst>
          </p:cNvPr>
          <p:cNvPicPr>
            <a:picLocks noGrp="1" noChangeAspect="1"/>
          </p:cNvPicPr>
          <p:nvPr>
            <p:ph idx="1"/>
          </p:nvPr>
        </p:nvPicPr>
        <p:blipFill>
          <a:blip r:embed="rId2"/>
          <a:stretch>
            <a:fillRect/>
          </a:stretch>
        </p:blipFill>
        <p:spPr>
          <a:xfrm>
            <a:off x="189364" y="1022437"/>
            <a:ext cx="6809060" cy="4647183"/>
          </a:xfrm>
          <a:prstGeom prst="rect">
            <a:avLst/>
          </a:prstGeom>
        </p:spPr>
      </p:pic>
      <p:sp>
        <p:nvSpPr>
          <p:cNvPr id="6" name="Rectangle : coins arrondis 5">
            <a:extLst>
              <a:ext uri="{FF2B5EF4-FFF2-40B4-BE49-F238E27FC236}">
                <a16:creationId xmlns:a16="http://schemas.microsoft.com/office/drawing/2014/main" id="{6714BCCA-948D-F3AE-B516-238371A0D557}"/>
              </a:ext>
            </a:extLst>
          </p:cNvPr>
          <p:cNvSpPr/>
          <p:nvPr/>
        </p:nvSpPr>
        <p:spPr>
          <a:xfrm>
            <a:off x="1662545" y="1330036"/>
            <a:ext cx="716973" cy="457200"/>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 coins arrondis 6">
            <a:extLst>
              <a:ext uri="{FF2B5EF4-FFF2-40B4-BE49-F238E27FC236}">
                <a16:creationId xmlns:a16="http://schemas.microsoft.com/office/drawing/2014/main" id="{DD6EB90C-D092-75DF-DB9A-55285B257A28}"/>
              </a:ext>
            </a:extLst>
          </p:cNvPr>
          <p:cNvSpPr/>
          <p:nvPr/>
        </p:nvSpPr>
        <p:spPr>
          <a:xfrm>
            <a:off x="2021031" y="2888828"/>
            <a:ext cx="810946" cy="540172"/>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Rectangle : coins arrondis 7">
            <a:extLst>
              <a:ext uri="{FF2B5EF4-FFF2-40B4-BE49-F238E27FC236}">
                <a16:creationId xmlns:a16="http://schemas.microsoft.com/office/drawing/2014/main" id="{0B40237B-E077-2B58-AC42-312B877BD437}"/>
              </a:ext>
            </a:extLst>
          </p:cNvPr>
          <p:cNvSpPr/>
          <p:nvPr/>
        </p:nvSpPr>
        <p:spPr>
          <a:xfrm>
            <a:off x="1955508" y="3477559"/>
            <a:ext cx="965245" cy="352135"/>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ZoneTexte 8">
            <a:extLst>
              <a:ext uri="{FF2B5EF4-FFF2-40B4-BE49-F238E27FC236}">
                <a16:creationId xmlns:a16="http://schemas.microsoft.com/office/drawing/2014/main" id="{7091ED14-B81B-0356-FD33-22C1297CD6FC}"/>
              </a:ext>
            </a:extLst>
          </p:cNvPr>
          <p:cNvSpPr txBox="1"/>
          <p:nvPr/>
        </p:nvSpPr>
        <p:spPr>
          <a:xfrm>
            <a:off x="1740503" y="499306"/>
            <a:ext cx="697627" cy="369332"/>
          </a:xfrm>
          <a:prstGeom prst="rect">
            <a:avLst/>
          </a:prstGeom>
          <a:noFill/>
        </p:spPr>
        <p:txBody>
          <a:bodyPr wrap="none" rtlCol="0">
            <a:spAutoFit/>
          </a:bodyPr>
          <a:lstStyle/>
          <a:p>
            <a:r>
              <a:rPr lang="en-US" dirty="0">
                <a:solidFill>
                  <a:srgbClr val="C00000"/>
                </a:solidFill>
              </a:rPr>
              <a:t>Cells</a:t>
            </a:r>
            <a:endParaRPr lang="en-CH" dirty="0">
              <a:solidFill>
                <a:srgbClr val="C00000"/>
              </a:solidFill>
            </a:endParaRPr>
          </a:p>
        </p:txBody>
      </p:sp>
    </p:spTree>
    <p:extLst>
      <p:ext uri="{BB962C8B-B14F-4D97-AF65-F5344CB8AC3E}">
        <p14:creationId xmlns:p14="http://schemas.microsoft.com/office/powerpoint/2010/main" val="31347172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875CB60-0ADB-4461-9603-35F613FBE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360374" y="585216"/>
            <a:ext cx="3993426" cy="3312346"/>
          </a:xfrm>
        </p:spPr>
        <p:txBody>
          <a:bodyPr vert="horz" lIns="91440" tIns="45720" rIns="91440" bIns="45720" rtlCol="0" anchor="b">
            <a:normAutofit/>
          </a:bodyPr>
          <a:lstStyle/>
          <a:p>
            <a:r>
              <a:rPr lang="en-US" sz="5200" kern="1200">
                <a:solidFill>
                  <a:schemeClr val="tx1"/>
                </a:solidFill>
                <a:latin typeface="+mj-lt"/>
                <a:ea typeface="+mj-ea"/>
                <a:cs typeface="+mj-cs"/>
              </a:rPr>
              <a:t>Virus exit</a:t>
            </a:r>
            <a:br>
              <a:rPr lang="en-US" sz="5200" kern="1200">
                <a:solidFill>
                  <a:schemeClr val="tx1"/>
                </a:solidFill>
                <a:latin typeface="+mj-lt"/>
                <a:ea typeface="+mj-ea"/>
                <a:cs typeface="+mj-cs"/>
              </a:rPr>
            </a:br>
            <a:endParaRPr lang="en-US" sz="5200" kern="1200">
              <a:solidFill>
                <a:schemeClr val="tx1"/>
              </a:solidFill>
              <a:latin typeface="+mj-lt"/>
              <a:ea typeface="+mj-ea"/>
              <a:cs typeface="+mj-cs"/>
            </a:endParaRPr>
          </a:p>
        </p:txBody>
      </p:sp>
      <p:pic>
        <p:nvPicPr>
          <p:cNvPr id="6" name="Espace réservé du contenu 5">
            <a:extLst>
              <a:ext uri="{FF2B5EF4-FFF2-40B4-BE49-F238E27FC236}">
                <a16:creationId xmlns:a16="http://schemas.microsoft.com/office/drawing/2014/main" id="{2CF62CB7-AACF-AAFF-A60B-B2CC2372F362}"/>
              </a:ext>
            </a:extLst>
          </p:cNvPr>
          <p:cNvPicPr>
            <a:picLocks noGrp="1" noChangeAspect="1"/>
          </p:cNvPicPr>
          <p:nvPr>
            <p:ph idx="1"/>
          </p:nvPr>
        </p:nvPicPr>
        <p:blipFill>
          <a:blip r:embed="rId2"/>
          <a:stretch>
            <a:fillRect/>
          </a:stretch>
        </p:blipFill>
        <p:spPr>
          <a:xfrm>
            <a:off x="1127762" y="567289"/>
            <a:ext cx="4932264" cy="5557479"/>
          </a:xfrm>
          <a:prstGeom prst="rect">
            <a:avLst/>
          </a:prstGeom>
        </p:spPr>
      </p:pic>
    </p:spTree>
    <p:extLst>
      <p:ext uri="{BB962C8B-B14F-4D97-AF65-F5344CB8AC3E}">
        <p14:creationId xmlns:p14="http://schemas.microsoft.com/office/powerpoint/2010/main" val="2511165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875CB60-0ADB-4461-9603-35F613FBE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7360374" y="585216"/>
            <a:ext cx="3993426" cy="3312346"/>
          </a:xfrm>
        </p:spPr>
        <p:txBody>
          <a:bodyPr vert="horz" lIns="91440" tIns="45720" rIns="91440" bIns="45720" rtlCol="0" anchor="b">
            <a:normAutofit/>
          </a:bodyPr>
          <a:lstStyle/>
          <a:p>
            <a:r>
              <a:rPr lang="en-US" sz="5200" kern="1200">
                <a:solidFill>
                  <a:schemeClr val="tx1"/>
                </a:solidFill>
                <a:latin typeface="+mj-lt"/>
                <a:ea typeface="+mj-ea"/>
                <a:cs typeface="+mj-cs"/>
              </a:rPr>
              <a:t>Host-virus interactions</a:t>
            </a:r>
          </a:p>
        </p:txBody>
      </p:sp>
      <p:pic>
        <p:nvPicPr>
          <p:cNvPr id="6" name="Espace réservé du contenu 5">
            <a:extLst>
              <a:ext uri="{FF2B5EF4-FFF2-40B4-BE49-F238E27FC236}">
                <a16:creationId xmlns:a16="http://schemas.microsoft.com/office/drawing/2014/main" id="{EC0FF63C-B772-B2A5-09D4-5BC30AA02F86}"/>
              </a:ext>
            </a:extLst>
          </p:cNvPr>
          <p:cNvPicPr>
            <a:picLocks noGrp="1" noChangeAspect="1"/>
          </p:cNvPicPr>
          <p:nvPr>
            <p:ph idx="1"/>
          </p:nvPr>
        </p:nvPicPr>
        <p:blipFill>
          <a:blip r:embed="rId2"/>
          <a:stretch>
            <a:fillRect/>
          </a:stretch>
        </p:blipFill>
        <p:spPr>
          <a:xfrm>
            <a:off x="189364" y="596870"/>
            <a:ext cx="6809060" cy="5498317"/>
          </a:xfrm>
          <a:prstGeom prst="rect">
            <a:avLst/>
          </a:prstGeom>
        </p:spPr>
      </p:pic>
      <p:sp>
        <p:nvSpPr>
          <p:cNvPr id="2" name="Rectangle 1"/>
          <p:cNvSpPr/>
          <p:nvPr/>
        </p:nvSpPr>
        <p:spPr>
          <a:xfrm>
            <a:off x="2555875" y="1044576"/>
            <a:ext cx="2528888" cy="28892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2543930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875CB60-0ADB-4461-9603-35F613FBE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7360374" y="585216"/>
            <a:ext cx="3993426" cy="3312346"/>
          </a:xfrm>
        </p:spPr>
        <p:txBody>
          <a:bodyPr vert="horz" lIns="91440" tIns="45720" rIns="91440" bIns="45720" rtlCol="0" anchor="b">
            <a:normAutofit/>
          </a:bodyPr>
          <a:lstStyle/>
          <a:p>
            <a:r>
              <a:rPr lang="en-US" sz="5200" kern="1200">
                <a:solidFill>
                  <a:schemeClr val="tx1"/>
                </a:solidFill>
                <a:latin typeface="+mj-lt"/>
                <a:ea typeface="+mj-ea"/>
                <a:cs typeface="+mj-cs"/>
              </a:rPr>
              <a:t>Molecular process page</a:t>
            </a:r>
          </a:p>
        </p:txBody>
      </p:sp>
      <p:pic>
        <p:nvPicPr>
          <p:cNvPr id="5" name="Espace réservé du contenu 4">
            <a:extLst>
              <a:ext uri="{FF2B5EF4-FFF2-40B4-BE49-F238E27FC236}">
                <a16:creationId xmlns:a16="http://schemas.microsoft.com/office/drawing/2014/main" id="{B109BB20-6C7D-11AE-A130-0D9690D1900F}"/>
              </a:ext>
            </a:extLst>
          </p:cNvPr>
          <p:cNvPicPr>
            <a:picLocks noGrp="1" noChangeAspect="1"/>
          </p:cNvPicPr>
          <p:nvPr>
            <p:ph idx="1"/>
          </p:nvPr>
        </p:nvPicPr>
        <p:blipFill>
          <a:blip r:embed="rId3"/>
          <a:stretch>
            <a:fillRect/>
          </a:stretch>
        </p:blipFill>
        <p:spPr>
          <a:xfrm>
            <a:off x="653430" y="567289"/>
            <a:ext cx="5880928" cy="5557479"/>
          </a:xfrm>
          <a:prstGeom prst="rect">
            <a:avLst/>
          </a:prstGeom>
        </p:spPr>
      </p:pic>
    </p:spTree>
    <p:extLst>
      <p:ext uri="{BB962C8B-B14F-4D97-AF65-F5344CB8AC3E}">
        <p14:creationId xmlns:p14="http://schemas.microsoft.com/office/powerpoint/2010/main" val="720143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7380407" y="743447"/>
            <a:ext cx="3973385" cy="3692028"/>
          </a:xfrm>
          <a:noFill/>
        </p:spPr>
        <p:txBody>
          <a:bodyPr vert="horz" lIns="91440" tIns="45720" rIns="91440" bIns="45720" rtlCol="0" anchor="b">
            <a:normAutofit/>
          </a:bodyPr>
          <a:lstStyle/>
          <a:p>
            <a:r>
              <a:rPr lang="en-US" sz="5200"/>
              <a:t>Molecular processes and ontology</a:t>
            </a:r>
          </a:p>
        </p:txBody>
      </p:sp>
      <p:pic>
        <p:nvPicPr>
          <p:cNvPr id="8" name="Espace réservé du contenu 7">
            <a:extLst>
              <a:ext uri="{FF2B5EF4-FFF2-40B4-BE49-F238E27FC236}">
                <a16:creationId xmlns:a16="http://schemas.microsoft.com/office/drawing/2014/main" id="{0C4BA387-3BB2-F068-53F0-94748BE29AC6}"/>
              </a:ext>
            </a:extLst>
          </p:cNvPr>
          <p:cNvPicPr>
            <a:picLocks noGrp="1" noChangeAspect="1"/>
          </p:cNvPicPr>
          <p:nvPr>
            <p:ph idx="1"/>
          </p:nvPr>
        </p:nvPicPr>
        <p:blipFill rotWithShape="1">
          <a:blip r:embed="rId2"/>
          <a:srcRect l="6691" r="19128"/>
          <a:stretch/>
        </p:blipFill>
        <p:spPr>
          <a:xfrm>
            <a:off x="20" y="10"/>
            <a:ext cx="6992881" cy="6857990"/>
          </a:xfrm>
          <a:prstGeom prst="rect">
            <a:avLst/>
          </a:prstGeom>
        </p:spPr>
      </p:pic>
    </p:spTree>
    <p:extLst>
      <p:ext uri="{BB962C8B-B14F-4D97-AF65-F5344CB8AC3E}">
        <p14:creationId xmlns:p14="http://schemas.microsoft.com/office/powerpoint/2010/main" val="24460389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4"/>
          <p:cNvPicPr>
            <a:picLocks noChangeAspect="1" noChangeArrowheads="1"/>
          </p:cNvPicPr>
          <p:nvPr/>
        </p:nvPicPr>
        <p:blipFill>
          <a:blip r:embed="rId2">
            <a:extLst>
              <a:ext uri="{28A0092B-C50C-407E-A947-70E740481C1C}">
                <a14:useLocalDpi xmlns:a14="http://schemas.microsoft.com/office/drawing/2010/main" val="0"/>
              </a:ext>
            </a:extLst>
          </a:blip>
          <a:srcRect l="28989" t="12000" r="29703" b="3333"/>
          <a:stretch>
            <a:fillRect/>
          </a:stretch>
        </p:blipFill>
        <p:spPr bwMode="auto">
          <a:xfrm>
            <a:off x="2411413" y="921014"/>
            <a:ext cx="4551362" cy="5830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Oval 5"/>
          <p:cNvSpPr/>
          <p:nvPr/>
        </p:nvSpPr>
        <p:spPr>
          <a:xfrm>
            <a:off x="2484439" y="5111457"/>
            <a:ext cx="433387" cy="144463"/>
          </a:xfrm>
          <a:prstGeom prst="ellipse">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 name="Straight Arrow Connector 3"/>
          <p:cNvCxnSpPr/>
          <p:nvPr/>
        </p:nvCxnSpPr>
        <p:spPr>
          <a:xfrm flipV="1">
            <a:off x="2917826" y="3738270"/>
            <a:ext cx="4333875" cy="1373187"/>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pic>
        <p:nvPicPr>
          <p:cNvPr id="22534"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41034"/>
          <a:stretch/>
        </p:blipFill>
        <p:spPr bwMode="auto">
          <a:xfrm>
            <a:off x="7965155" y="3232599"/>
            <a:ext cx="1959229" cy="289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Rectangle 14"/>
          <p:cNvSpPr/>
          <p:nvPr/>
        </p:nvSpPr>
        <p:spPr>
          <a:xfrm>
            <a:off x="7251700" y="1426869"/>
            <a:ext cx="3386138" cy="4767446"/>
          </a:xfrm>
          <a:prstGeom prst="rect">
            <a:avLst/>
          </a:prstGeom>
          <a:noFill/>
          <a:ln w="19050"/>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9359" y="2221281"/>
            <a:ext cx="2105025" cy="771525"/>
          </a:xfrm>
          <a:prstGeom prst="rect">
            <a:avLst/>
          </a:prstGeom>
        </p:spPr>
      </p:pic>
      <p:cxnSp>
        <p:nvCxnSpPr>
          <p:cNvPr id="12" name="Straight Arrow Connector 11"/>
          <p:cNvCxnSpPr/>
          <p:nvPr/>
        </p:nvCxnSpPr>
        <p:spPr>
          <a:xfrm flipH="1" flipV="1">
            <a:off x="6802973" y="1936869"/>
            <a:ext cx="1186380" cy="857956"/>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994064" y="-101504"/>
            <a:ext cx="10515600" cy="1325563"/>
          </a:xfrm>
        </p:spPr>
        <p:txBody>
          <a:bodyPr>
            <a:normAutofit/>
          </a:bodyPr>
          <a:lstStyle/>
          <a:p>
            <a:r>
              <a:rPr lang="fr-CH" sz="3200" dirty="0" err="1"/>
              <a:t>Molecular</a:t>
            </a:r>
            <a:r>
              <a:rPr lang="fr-CH" sz="3200" dirty="0"/>
              <a:t> pages  and virus </a:t>
            </a:r>
            <a:r>
              <a:rPr lang="fr-CH" sz="3200" dirty="0" err="1"/>
              <a:t>fact</a:t>
            </a:r>
            <a:r>
              <a:rPr lang="fr-CH" sz="3200" dirty="0"/>
              <a:t> </a:t>
            </a:r>
            <a:r>
              <a:rPr lang="fr-CH" sz="3200" dirty="0" err="1"/>
              <a:t>sheets</a:t>
            </a:r>
            <a:r>
              <a:rPr lang="fr-CH" sz="3200" dirty="0"/>
              <a:t> are </a:t>
            </a:r>
            <a:r>
              <a:rPr lang="fr-CH" sz="3200" dirty="0" err="1"/>
              <a:t>linked</a:t>
            </a:r>
            <a:endParaRPr lang="en-US" sz="3200" dirty="0"/>
          </a:p>
        </p:txBody>
      </p:sp>
      <p:sp>
        <p:nvSpPr>
          <p:cNvPr id="5" name="TextBox 4"/>
          <p:cNvSpPr txBox="1"/>
          <p:nvPr/>
        </p:nvSpPr>
        <p:spPr>
          <a:xfrm>
            <a:off x="3350994" y="828468"/>
            <a:ext cx="1821332" cy="400110"/>
          </a:xfrm>
          <a:prstGeom prst="rect">
            <a:avLst/>
          </a:prstGeom>
          <a:noFill/>
        </p:spPr>
        <p:txBody>
          <a:bodyPr wrap="none" rtlCol="0">
            <a:spAutoFit/>
          </a:bodyPr>
          <a:lstStyle/>
          <a:p>
            <a:r>
              <a:rPr lang="fr-CH" sz="2000" dirty="0"/>
              <a:t>Virus </a:t>
            </a:r>
            <a:r>
              <a:rPr lang="fr-CH" sz="2000" dirty="0" err="1"/>
              <a:t>fact</a:t>
            </a:r>
            <a:r>
              <a:rPr lang="fr-CH" sz="2000" dirty="0"/>
              <a:t> </a:t>
            </a:r>
            <a:r>
              <a:rPr lang="fr-CH" sz="2000" dirty="0" err="1"/>
              <a:t>sheet</a:t>
            </a:r>
            <a:endParaRPr lang="en-US" sz="2000" dirty="0"/>
          </a:p>
        </p:txBody>
      </p:sp>
      <p:sp>
        <p:nvSpPr>
          <p:cNvPr id="16" name="TextBox 15"/>
          <p:cNvSpPr txBox="1"/>
          <p:nvPr/>
        </p:nvSpPr>
        <p:spPr>
          <a:xfrm>
            <a:off x="7955549" y="1721114"/>
            <a:ext cx="1680268" cy="400110"/>
          </a:xfrm>
          <a:prstGeom prst="rect">
            <a:avLst/>
          </a:prstGeom>
          <a:noFill/>
        </p:spPr>
        <p:txBody>
          <a:bodyPr wrap="none" rtlCol="0">
            <a:spAutoFit/>
          </a:bodyPr>
          <a:lstStyle/>
          <a:p>
            <a:r>
              <a:rPr lang="fr-CH" sz="2000" dirty="0"/>
              <a:t>Cap </a:t>
            </a:r>
            <a:r>
              <a:rPr lang="fr-CH" sz="2000" dirty="0" err="1"/>
              <a:t>snatching</a:t>
            </a:r>
            <a:endParaRPr lang="en-US" sz="2000" dirty="0"/>
          </a:p>
        </p:txBody>
      </p:sp>
    </p:spTree>
    <p:extLst>
      <p:ext uri="{BB962C8B-B14F-4D97-AF65-F5344CB8AC3E}">
        <p14:creationId xmlns:p14="http://schemas.microsoft.com/office/powerpoint/2010/main" val="8667172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937207" y="1261891"/>
            <a:ext cx="8484902" cy="4620366"/>
            <a:chOff x="1275906" y="1544557"/>
            <a:chExt cx="7718617" cy="4197024"/>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3953" t="18652" r="5466" b="9534"/>
            <a:stretch/>
          </p:blipFill>
          <p:spPr>
            <a:xfrm>
              <a:off x="1275906" y="1637414"/>
              <a:ext cx="7368363" cy="4104167"/>
            </a:xfrm>
            <a:prstGeom prst="rect">
              <a:avLst/>
            </a:prstGeom>
          </p:spPr>
        </p:pic>
        <p:sp>
          <p:nvSpPr>
            <p:cNvPr id="4" name="Rectangle 3"/>
            <p:cNvSpPr/>
            <p:nvPr/>
          </p:nvSpPr>
          <p:spPr>
            <a:xfrm>
              <a:off x="4664379" y="1544557"/>
              <a:ext cx="4330144" cy="656183"/>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grpSp>
      <p:sp>
        <p:nvSpPr>
          <p:cNvPr id="12" name="TextBox 11"/>
          <p:cNvSpPr txBox="1"/>
          <p:nvPr/>
        </p:nvSpPr>
        <p:spPr>
          <a:xfrm>
            <a:off x="7649194" y="2128735"/>
            <a:ext cx="963212" cy="646331"/>
          </a:xfrm>
          <a:prstGeom prst="rect">
            <a:avLst/>
          </a:prstGeom>
          <a:noFill/>
        </p:spPr>
        <p:txBody>
          <a:bodyPr wrap="none" rtlCol="0">
            <a:spAutoFit/>
          </a:bodyPr>
          <a:lstStyle/>
          <a:p>
            <a:r>
              <a:rPr lang="en-US" dirty="0">
                <a:solidFill>
                  <a:srgbClr val="FF0000"/>
                </a:solidFill>
              </a:rPr>
              <a:t>Pop-ups</a:t>
            </a:r>
          </a:p>
          <a:p>
            <a:endParaRPr lang="en-US" dirty="0">
              <a:solidFill>
                <a:srgbClr val="FF0000"/>
              </a:solidFill>
            </a:endParaRPr>
          </a:p>
        </p:txBody>
      </p:sp>
      <p:sp>
        <p:nvSpPr>
          <p:cNvPr id="9" name="TextBox 8"/>
          <p:cNvSpPr txBox="1"/>
          <p:nvPr/>
        </p:nvSpPr>
        <p:spPr>
          <a:xfrm>
            <a:off x="5847420" y="1261891"/>
            <a:ext cx="4273221" cy="646331"/>
          </a:xfrm>
          <a:prstGeom prst="rect">
            <a:avLst/>
          </a:prstGeom>
          <a:noFill/>
        </p:spPr>
        <p:txBody>
          <a:bodyPr wrap="none" rtlCol="0">
            <a:spAutoFit/>
          </a:bodyPr>
          <a:lstStyle/>
          <a:p>
            <a:r>
              <a:rPr lang="en-US" dirty="0"/>
              <a:t>Adenovirus, Poxvirus, Rotavirus, Poliovirus,</a:t>
            </a:r>
          </a:p>
          <a:p>
            <a:r>
              <a:rPr lang="en-US" dirty="0"/>
              <a:t>HIV-1, HBV, Mu, T7, Lambda, </a:t>
            </a:r>
            <a:r>
              <a:rPr lang="en-US" dirty="0" err="1"/>
              <a:t>Inovirus</a:t>
            </a:r>
            <a:endParaRPr lang="en-US" dirty="0"/>
          </a:p>
        </p:txBody>
      </p:sp>
      <p:sp>
        <p:nvSpPr>
          <p:cNvPr id="2" name="Title 1"/>
          <p:cNvSpPr>
            <a:spLocks noGrp="1"/>
          </p:cNvSpPr>
          <p:nvPr>
            <p:ph type="title"/>
          </p:nvPr>
        </p:nvSpPr>
        <p:spPr>
          <a:xfrm>
            <a:off x="983673" y="89279"/>
            <a:ext cx="10515600" cy="1325563"/>
          </a:xfrm>
        </p:spPr>
        <p:txBody>
          <a:bodyPr/>
          <a:lstStyle/>
          <a:p>
            <a:r>
              <a:rPr lang="fr-CH" dirty="0" err="1"/>
              <a:t>Replication</a:t>
            </a:r>
            <a:r>
              <a:rPr lang="fr-CH" dirty="0"/>
              <a:t> cycles</a:t>
            </a:r>
            <a:endParaRPr lang="en-US" dirty="0"/>
          </a:p>
        </p:txBody>
      </p:sp>
    </p:spTree>
    <p:extLst>
      <p:ext uri="{BB962C8B-B14F-4D97-AF65-F5344CB8AC3E}">
        <p14:creationId xmlns:p14="http://schemas.microsoft.com/office/powerpoint/2010/main" val="29462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51051" y="1262063"/>
            <a:ext cx="7873511" cy="3477875"/>
          </a:xfrm>
          <a:prstGeom prst="rect">
            <a:avLst/>
          </a:prstGeom>
        </p:spPr>
        <p:txBody>
          <a:bodyPr wrap="square">
            <a:spAutoFit/>
          </a:bodyPr>
          <a:lstStyle/>
          <a:p>
            <a:pPr>
              <a:defRPr/>
            </a:pPr>
            <a:r>
              <a:rPr lang="fr-CH" sz="2000" dirty="0"/>
              <a:t>ViralZone </a:t>
            </a:r>
            <a:r>
              <a:rPr lang="fr-CH" sz="2000" dirty="0" err="1"/>
              <a:t>is</a:t>
            </a:r>
            <a:r>
              <a:rPr lang="fr-CH" sz="2000" dirty="0"/>
              <a:t> a </a:t>
            </a:r>
            <a:r>
              <a:rPr lang="fr-CH" sz="2000" dirty="0" err="1"/>
              <a:t>resource</a:t>
            </a:r>
            <a:r>
              <a:rPr lang="fr-CH" sz="2000" dirty="0"/>
              <a:t> </a:t>
            </a:r>
            <a:r>
              <a:rPr lang="fr-CH" sz="2000" dirty="0" err="1"/>
              <a:t>under</a:t>
            </a:r>
            <a:r>
              <a:rPr lang="fr-CH" sz="2000" dirty="0"/>
              <a:t> constant </a:t>
            </a:r>
            <a:r>
              <a:rPr lang="fr-CH" sz="2000" dirty="0" err="1"/>
              <a:t>development</a:t>
            </a:r>
            <a:endParaRPr lang="fr-CH" sz="2000" dirty="0"/>
          </a:p>
          <a:p>
            <a:pPr>
              <a:defRPr/>
            </a:pPr>
            <a:endParaRPr lang="fr-CH" sz="2000" dirty="0"/>
          </a:p>
          <a:p>
            <a:pPr algn="l">
              <a:buFont typeface="Arial" panose="020B0604020202020204" pitchFamily="34" charset="0"/>
              <a:buChar char="•"/>
            </a:pPr>
            <a:r>
              <a:rPr lang="en-US" sz="2000" b="0" i="0" dirty="0">
                <a:solidFill>
                  <a:srgbClr val="303030"/>
                </a:solidFill>
                <a:effectLst/>
                <a:latin typeface="Helvetica" panose="020B0604020202020204" pitchFamily="34" charset="0"/>
              </a:rPr>
              <a:t> Virus description pages:</a:t>
            </a:r>
          </a:p>
          <a:p>
            <a:pPr algn="l">
              <a:buFont typeface="Arial" panose="020B0604020202020204" pitchFamily="34" charset="0"/>
              <a:buChar char="•"/>
            </a:pPr>
            <a:r>
              <a:rPr lang="en-US" sz="2000" b="1" i="0" dirty="0">
                <a:solidFill>
                  <a:srgbClr val="303030"/>
                </a:solidFill>
                <a:effectLst/>
                <a:latin typeface="Helvetica" panose="020B0604020202020204" pitchFamily="34" charset="0"/>
              </a:rPr>
              <a:t> 158</a:t>
            </a:r>
            <a:r>
              <a:rPr lang="en-US" sz="2000" b="0" i="0" dirty="0">
                <a:solidFill>
                  <a:srgbClr val="303030"/>
                </a:solidFill>
                <a:effectLst/>
                <a:latin typeface="Helvetica" panose="020B0604020202020204" pitchFamily="34" charset="0"/>
              </a:rPr>
              <a:t> </a:t>
            </a:r>
            <a:r>
              <a:rPr lang="en-US" sz="2000" b="0" i="1" dirty="0">
                <a:solidFill>
                  <a:srgbClr val="303030"/>
                </a:solidFill>
                <a:effectLst/>
                <a:latin typeface="Helvetica" panose="020B0604020202020204" pitchFamily="34" charset="0"/>
              </a:rPr>
              <a:t>Families</a:t>
            </a:r>
            <a:endParaRPr lang="en-US" sz="2000" b="0" i="0" dirty="0">
              <a:solidFill>
                <a:srgbClr val="303030"/>
              </a:solidFill>
              <a:effectLst/>
              <a:latin typeface="Helvetica" panose="020B0604020202020204" pitchFamily="34" charset="0"/>
            </a:endParaRPr>
          </a:p>
          <a:p>
            <a:pPr algn="l">
              <a:buFont typeface="Arial" panose="020B0604020202020204" pitchFamily="34" charset="0"/>
              <a:buChar char="•"/>
            </a:pPr>
            <a:r>
              <a:rPr lang="en-US" sz="2000" b="1" i="0" dirty="0">
                <a:solidFill>
                  <a:srgbClr val="303030"/>
                </a:solidFill>
                <a:effectLst/>
                <a:latin typeface="Helvetica" panose="020B0604020202020204" pitchFamily="34" charset="0"/>
              </a:rPr>
              <a:t> 711</a:t>
            </a:r>
            <a:r>
              <a:rPr lang="en-US" sz="2000" b="0" i="0" dirty="0">
                <a:solidFill>
                  <a:srgbClr val="303030"/>
                </a:solidFill>
                <a:effectLst/>
                <a:latin typeface="Helvetica" panose="020B0604020202020204" pitchFamily="34" charset="0"/>
              </a:rPr>
              <a:t> </a:t>
            </a:r>
            <a:r>
              <a:rPr lang="en-US" sz="2000" b="0" i="1" dirty="0">
                <a:solidFill>
                  <a:srgbClr val="303030"/>
                </a:solidFill>
                <a:effectLst/>
                <a:latin typeface="Helvetica" panose="020B0604020202020204" pitchFamily="34" charset="0"/>
              </a:rPr>
              <a:t>Genera</a:t>
            </a:r>
            <a:endParaRPr lang="en-US" sz="2000" b="0" i="0" dirty="0">
              <a:solidFill>
                <a:srgbClr val="303030"/>
              </a:solidFill>
              <a:effectLst/>
              <a:latin typeface="Helvetica" panose="020B0604020202020204" pitchFamily="34" charset="0"/>
            </a:endParaRPr>
          </a:p>
          <a:p>
            <a:pPr algn="l"/>
            <a:endParaRPr lang="en-US" sz="2000" b="1" i="0" dirty="0">
              <a:solidFill>
                <a:srgbClr val="303030"/>
              </a:solidFill>
              <a:effectLst/>
              <a:latin typeface="Helvetica" panose="020B0604020202020204" pitchFamily="34" charset="0"/>
            </a:endParaRPr>
          </a:p>
          <a:p>
            <a:pPr algn="l"/>
            <a:r>
              <a:rPr lang="en-US" sz="2000" b="1" i="0" dirty="0">
                <a:solidFill>
                  <a:srgbClr val="303030"/>
                </a:solidFill>
                <a:effectLst/>
                <a:latin typeface="Helvetica" panose="020B0604020202020204" pitchFamily="34" charset="0"/>
              </a:rPr>
              <a:t>352</a:t>
            </a:r>
            <a:r>
              <a:rPr lang="en-US" sz="2000" b="0" i="0" dirty="0">
                <a:solidFill>
                  <a:srgbClr val="303030"/>
                </a:solidFill>
                <a:effectLst/>
                <a:latin typeface="Helvetica" panose="020B0604020202020204" pitchFamily="34" charset="0"/>
              </a:rPr>
              <a:t> Viral molecular biology pages</a:t>
            </a:r>
          </a:p>
          <a:p>
            <a:pPr>
              <a:defRPr/>
            </a:pPr>
            <a:endParaRPr lang="fr-CH" sz="2000" dirty="0"/>
          </a:p>
          <a:p>
            <a:pPr>
              <a:defRPr/>
            </a:pPr>
            <a:r>
              <a:rPr lang="fr-CH" sz="2000" dirty="0" err="1"/>
              <a:t>Visited</a:t>
            </a:r>
            <a:r>
              <a:rPr lang="fr-CH" sz="2000" dirty="0"/>
              <a:t> by more </a:t>
            </a:r>
            <a:r>
              <a:rPr lang="fr-CH" sz="2000" dirty="0" err="1"/>
              <a:t>than</a:t>
            </a:r>
            <a:r>
              <a:rPr lang="fr-CH" sz="2000" dirty="0"/>
              <a:t> 30,000 unique </a:t>
            </a:r>
            <a:r>
              <a:rPr lang="fr-CH" sz="2000" dirty="0" err="1"/>
              <a:t>visitors</a:t>
            </a:r>
            <a:r>
              <a:rPr lang="fr-CH" sz="2000" dirty="0"/>
              <a:t>/ </a:t>
            </a:r>
            <a:r>
              <a:rPr lang="fr-CH" sz="2000" dirty="0" err="1"/>
              <a:t>months</a:t>
            </a:r>
            <a:r>
              <a:rPr lang="fr-CH" sz="2000" dirty="0"/>
              <a:t> </a:t>
            </a:r>
            <a:r>
              <a:rPr lang="fr-CH" sz="2000" dirty="0" err="1"/>
              <a:t>from</a:t>
            </a:r>
            <a:r>
              <a:rPr lang="fr-CH" sz="2000" dirty="0"/>
              <a:t> all over the world</a:t>
            </a:r>
          </a:p>
          <a:p>
            <a:pPr>
              <a:defRPr/>
            </a:pPr>
            <a:endParaRPr lang="fr-CH" sz="2000" dirty="0"/>
          </a:p>
        </p:txBody>
      </p:sp>
      <p:sp>
        <p:nvSpPr>
          <p:cNvPr id="2" name="Title 1"/>
          <p:cNvSpPr>
            <a:spLocks noGrp="1"/>
          </p:cNvSpPr>
          <p:nvPr>
            <p:ph type="title"/>
          </p:nvPr>
        </p:nvSpPr>
        <p:spPr/>
        <p:txBody>
          <a:bodyPr/>
          <a:lstStyle/>
          <a:p>
            <a:r>
              <a:rPr lang="fr-CH" dirty="0"/>
              <a:t>Conclusion</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544" y="4006897"/>
            <a:ext cx="4205611" cy="2697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527" y="3998501"/>
            <a:ext cx="4614907" cy="2706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79909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07568" y="814350"/>
            <a:ext cx="4680520" cy="6370975"/>
          </a:xfrm>
          <a:prstGeom prst="rect">
            <a:avLst/>
          </a:prstGeom>
          <a:noFill/>
        </p:spPr>
        <p:txBody>
          <a:bodyPr wrap="square" rtlCol="0">
            <a:spAutoFit/>
          </a:bodyPr>
          <a:lstStyle/>
          <a:p>
            <a:endParaRPr lang="en-US" sz="2400" dirty="0"/>
          </a:p>
          <a:p>
            <a:r>
              <a:rPr lang="en-US" sz="2400" dirty="0"/>
              <a:t>Philippe Le Mercier</a:t>
            </a:r>
          </a:p>
          <a:p>
            <a:r>
              <a:rPr lang="fr-CH" sz="2400" dirty="0"/>
              <a:t>Virus team leader</a:t>
            </a:r>
            <a:endParaRPr lang="en-US" sz="2400" dirty="0"/>
          </a:p>
          <a:p>
            <a:pPr marL="342900" indent="-342900">
              <a:buFontTx/>
              <a:buChar char="-"/>
            </a:pPr>
            <a:endParaRPr lang="en-US" sz="2400" dirty="0"/>
          </a:p>
          <a:p>
            <a:pPr marL="342900" indent="-342900">
              <a:buFontTx/>
              <a:buChar char="-"/>
            </a:pPr>
            <a:endParaRPr lang="fr-CH" sz="2400" dirty="0"/>
          </a:p>
          <a:p>
            <a:endParaRPr lang="en-US" sz="2400" dirty="0"/>
          </a:p>
          <a:p>
            <a:r>
              <a:rPr lang="en-US" sz="2400" dirty="0"/>
              <a:t>Patrick Masson</a:t>
            </a:r>
          </a:p>
          <a:p>
            <a:r>
              <a:rPr lang="fr-CH" sz="2400" dirty="0"/>
              <a:t>Virus team </a:t>
            </a:r>
            <a:r>
              <a:rPr lang="fr-CH" sz="2400" dirty="0" err="1"/>
              <a:t>annotator</a:t>
            </a:r>
            <a:endParaRPr lang="fr-CH" sz="2400" dirty="0"/>
          </a:p>
          <a:p>
            <a:endParaRPr lang="fr-CH" sz="2400" dirty="0"/>
          </a:p>
          <a:p>
            <a:endParaRPr lang="fr-CH" sz="2400" dirty="0"/>
          </a:p>
          <a:p>
            <a:r>
              <a:rPr lang="en-US" sz="2400" dirty="0"/>
              <a:t>Chantal </a:t>
            </a:r>
            <a:r>
              <a:rPr lang="en-US" sz="2400" dirty="0" err="1"/>
              <a:t>Hulo</a:t>
            </a:r>
            <a:endParaRPr lang="en-US" sz="2400" dirty="0"/>
          </a:p>
          <a:p>
            <a:r>
              <a:rPr lang="fr-CH" sz="2400" dirty="0"/>
              <a:t>Virus team </a:t>
            </a:r>
            <a:r>
              <a:rPr lang="fr-CH" sz="2400" dirty="0" err="1"/>
              <a:t>annotator</a:t>
            </a:r>
            <a:endParaRPr lang="en-US" sz="2400" dirty="0"/>
          </a:p>
          <a:p>
            <a:endParaRPr lang="en-US" sz="2400" dirty="0"/>
          </a:p>
          <a:p>
            <a:pPr marL="342900" indent="-342900">
              <a:buFontTx/>
              <a:buChar char="-"/>
            </a:pPr>
            <a:endParaRPr lang="en-US" sz="2400" dirty="0"/>
          </a:p>
          <a:p>
            <a:endParaRPr lang="en-US" sz="2400" dirty="0"/>
          </a:p>
          <a:p>
            <a:endParaRPr lang="en-US" sz="2400" dirty="0"/>
          </a:p>
          <a:p>
            <a:endParaRPr lang="fr-CH" sz="2400" dirty="0"/>
          </a:p>
        </p:txBody>
      </p:sp>
      <p:pic>
        <p:nvPicPr>
          <p:cNvPr id="5"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3630" y="2555058"/>
            <a:ext cx="1022746" cy="1278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Philippe Lemerci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7837" y="986483"/>
            <a:ext cx="904875" cy="135255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7109446" y="3991775"/>
            <a:ext cx="2847254" cy="1200329"/>
          </a:xfrm>
          <a:prstGeom prst="rect">
            <a:avLst/>
          </a:prstGeom>
          <a:noFill/>
        </p:spPr>
        <p:txBody>
          <a:bodyPr wrap="none" rtlCol="0">
            <a:spAutoFit/>
          </a:bodyPr>
          <a:lstStyle/>
          <a:p>
            <a:r>
              <a:rPr lang="fr-CH" sz="2400" b="1" u="sng" dirty="0" err="1"/>
              <a:t>SwissProt</a:t>
            </a:r>
            <a:r>
              <a:rPr lang="fr-CH" sz="2400" b="1" u="sng" dirty="0"/>
              <a:t> direction:</a:t>
            </a:r>
          </a:p>
          <a:p>
            <a:endParaRPr lang="fr-CH" sz="2400" b="1" u="sng" dirty="0"/>
          </a:p>
          <a:p>
            <a:r>
              <a:rPr lang="fr-CH" sz="2400" dirty="0"/>
              <a:t>Alan Bridge</a:t>
            </a:r>
            <a:endParaRPr lang="en-US" sz="2400" dirty="0"/>
          </a:p>
        </p:txBody>
      </p:sp>
      <p:grpSp>
        <p:nvGrpSpPr>
          <p:cNvPr id="15" name="Group 14"/>
          <p:cNvGrpSpPr/>
          <p:nvPr/>
        </p:nvGrpSpPr>
        <p:grpSpPr>
          <a:xfrm>
            <a:off x="7137222" y="1221590"/>
            <a:ext cx="3488445" cy="1794852"/>
            <a:chOff x="5613221" y="1221590"/>
            <a:chExt cx="3488445" cy="1794852"/>
          </a:xfrm>
        </p:grpSpPr>
        <p:sp>
          <p:nvSpPr>
            <p:cNvPr id="2" name="TextBox 1"/>
            <p:cNvSpPr txBox="1"/>
            <p:nvPr/>
          </p:nvSpPr>
          <p:spPr>
            <a:xfrm>
              <a:off x="5613221" y="1221590"/>
              <a:ext cx="3488445" cy="1384995"/>
            </a:xfrm>
            <a:prstGeom prst="rect">
              <a:avLst/>
            </a:prstGeom>
            <a:noFill/>
          </p:spPr>
          <p:txBody>
            <a:bodyPr wrap="square" rtlCol="0">
              <a:spAutoFit/>
            </a:bodyPr>
            <a:lstStyle/>
            <a:p>
              <a:r>
                <a:rPr lang="en-US" sz="2400" dirty="0" err="1"/>
                <a:t>Edouard</a:t>
              </a:r>
              <a:r>
                <a:rPr lang="en-US" sz="2400" dirty="0"/>
                <a:t> de Castro</a:t>
              </a:r>
            </a:p>
            <a:p>
              <a:r>
                <a:rPr lang="fr-CH" sz="2400" dirty="0"/>
                <a:t>Programmer</a:t>
              </a:r>
            </a:p>
            <a:p>
              <a:endParaRPr lang="fr-CH" dirty="0"/>
            </a:p>
            <a:p>
              <a:endParaRPr lang="en-US" dirty="0"/>
            </a:p>
          </p:txBody>
        </p:sp>
        <p:pic>
          <p:nvPicPr>
            <p:cNvPr id="1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5954" y="1750488"/>
              <a:ext cx="1023424" cy="1265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26" name="Picture 2" descr="http://www.isb-sib.ch/fp/img/people/hulo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9656" y="4208884"/>
            <a:ext cx="1006721" cy="150478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p:txBody>
          <a:bodyPr/>
          <a:lstStyle/>
          <a:p>
            <a:r>
              <a:rPr lang="fr-CH" dirty="0"/>
              <a:t>ViralZone team</a:t>
            </a:r>
            <a:endParaRPr lang="en-US" dirty="0"/>
          </a:p>
        </p:txBody>
      </p:sp>
    </p:spTree>
    <p:extLst>
      <p:ext uri="{BB962C8B-B14F-4D97-AF65-F5344CB8AC3E}">
        <p14:creationId xmlns:p14="http://schemas.microsoft.com/office/powerpoint/2010/main" val="31043737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8306" name="Rectangle 2"/>
          <p:cNvSpPr>
            <a:spLocks noGrp="1" noChangeArrowheads="1"/>
          </p:cNvSpPr>
          <p:nvPr>
            <p:ph type="title"/>
          </p:nvPr>
        </p:nvSpPr>
        <p:spPr>
          <a:xfrm>
            <a:off x="731668" y="254572"/>
            <a:ext cx="10515600" cy="1325563"/>
          </a:xfrm>
        </p:spPr>
        <p:txBody>
          <a:bodyPr>
            <a:normAutofit fontScale="90000"/>
          </a:bodyPr>
          <a:lstStyle/>
          <a:p>
            <a:pPr>
              <a:defRPr/>
            </a:pPr>
            <a:r>
              <a:rPr lang="fr-CH" dirty="0"/>
              <a:t>DATABASE:</a:t>
            </a:r>
            <a:br>
              <a:rPr lang="fr-CH" dirty="0"/>
            </a:br>
            <a:r>
              <a:rPr lang="fr-CH" dirty="0" err="1"/>
              <a:t>GenBank</a:t>
            </a:r>
            <a:r>
              <a:rPr lang="fr-CH" dirty="0"/>
              <a:t>/ EMBL/  DDBJ</a:t>
            </a:r>
            <a:br>
              <a:rPr lang="fr-CH" dirty="0"/>
            </a:br>
            <a:r>
              <a:rPr lang="fr-CH" dirty="0"/>
              <a:t> </a:t>
            </a:r>
            <a:r>
              <a:rPr lang="fr-FR" sz="3600" dirty="0"/>
              <a:t>« </a:t>
            </a:r>
            <a:r>
              <a:rPr lang="fr-FR" sz="3600" dirty="0" err="1"/>
              <a:t>different</a:t>
            </a:r>
            <a:r>
              <a:rPr lang="fr-FR" sz="3600" dirty="0"/>
              <a:t> </a:t>
            </a:r>
            <a:r>
              <a:rPr lang="fr-FR" sz="3600" dirty="0" err="1"/>
              <a:t>views</a:t>
            </a:r>
            <a:r>
              <a:rPr lang="fr-FR" sz="3600" dirty="0"/>
              <a:t> of the </a:t>
            </a:r>
            <a:r>
              <a:rPr lang="fr-FR" sz="3600" dirty="0" err="1"/>
              <a:t>same</a:t>
            </a:r>
            <a:r>
              <a:rPr lang="fr-FR" sz="3600" dirty="0"/>
              <a:t> data set » </a:t>
            </a:r>
            <a:endParaRPr lang="en-GB" sz="3600" dirty="0"/>
          </a:p>
        </p:txBody>
      </p:sp>
      <p:sp>
        <p:nvSpPr>
          <p:cNvPr id="15363" name="Rectangle 3"/>
          <p:cNvSpPr>
            <a:spLocks noChangeArrowheads="1"/>
          </p:cNvSpPr>
          <p:nvPr/>
        </p:nvSpPr>
        <p:spPr bwMode="auto">
          <a:xfrm>
            <a:off x="7815262" y="1395469"/>
            <a:ext cx="2819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762000"/>
            <a:r>
              <a:rPr lang="en-GB" dirty="0">
                <a:hlinkClick r:id="rId2"/>
              </a:rPr>
              <a:t>http://www.insdc.org/</a:t>
            </a:r>
            <a:endParaRPr lang="en-GB" dirty="0"/>
          </a:p>
        </p:txBody>
      </p:sp>
      <p:sp>
        <p:nvSpPr>
          <p:cNvPr id="15364" name="Text Box 4"/>
          <p:cNvSpPr txBox="1">
            <a:spLocks noChangeArrowheads="1"/>
          </p:cNvSpPr>
          <p:nvPr/>
        </p:nvSpPr>
        <p:spPr bwMode="auto">
          <a:xfrm>
            <a:off x="7882632" y="1892423"/>
            <a:ext cx="2518669" cy="2585323"/>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a:solidFill>
                  <a:schemeClr val="bg1"/>
                </a:solidFill>
                <a:latin typeface="ＭＳ Ｐゴシック" charset="-128"/>
                <a:ea typeface="ＭＳ Ｐゴシック" charset="-128"/>
              </a:defRPr>
            </a:lvl1pPr>
            <a:lvl2pPr marL="742950" indent="-285750" eaLnBrk="0" hangingPunct="0">
              <a:defRPr>
                <a:solidFill>
                  <a:schemeClr val="bg1"/>
                </a:solidFill>
                <a:latin typeface="ＭＳ Ｐゴシック" charset="-128"/>
                <a:ea typeface="ＭＳ Ｐゴシック" charset="-128"/>
              </a:defRPr>
            </a:lvl2pPr>
            <a:lvl3pPr marL="1143000" indent="-228600" eaLnBrk="0" hangingPunct="0">
              <a:defRPr>
                <a:solidFill>
                  <a:schemeClr val="bg1"/>
                </a:solidFill>
                <a:latin typeface="ＭＳ Ｐゴシック" charset="-128"/>
                <a:ea typeface="ＭＳ Ｐゴシック" charset="-128"/>
              </a:defRPr>
            </a:lvl3pPr>
            <a:lvl4pPr marL="1600200" indent="-228600" eaLnBrk="0" hangingPunct="0">
              <a:defRPr>
                <a:solidFill>
                  <a:schemeClr val="bg1"/>
                </a:solidFill>
                <a:latin typeface="ＭＳ Ｐゴシック" charset="-128"/>
                <a:ea typeface="ＭＳ Ｐゴシック" charset="-128"/>
              </a:defRPr>
            </a:lvl4pPr>
            <a:lvl5pPr marL="2057400" indent="-228600" eaLnBrk="0" hangingPunct="0">
              <a:defRPr>
                <a:solidFill>
                  <a:schemeClr val="bg1"/>
                </a:solidFill>
                <a:latin typeface="ＭＳ Ｐゴシック" charset="-128"/>
                <a:ea typeface="ＭＳ Ｐゴシック" charset="-128"/>
              </a:defRPr>
            </a:lvl5pPr>
            <a:lvl6pPr marL="2514600" indent="-2286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eaLnBrk="0" fontAlgn="base" hangingPunct="0">
              <a:spcBef>
                <a:spcPct val="0"/>
              </a:spcBef>
              <a:spcAft>
                <a:spcPct val="0"/>
              </a:spcAft>
              <a:defRPr>
                <a:solidFill>
                  <a:schemeClr val="bg1"/>
                </a:solidFill>
                <a:latin typeface="ＭＳ Ｐゴシック" charset="-128"/>
                <a:ea typeface="ＭＳ Ｐゴシック" charset="-128"/>
              </a:defRPr>
            </a:lvl9pPr>
          </a:lstStyle>
          <a:p>
            <a:r>
              <a:rPr lang="en-US" dirty="0">
                <a:solidFill>
                  <a:srgbClr val="000000"/>
                </a:solidFill>
              </a:rPr>
              <a:t>These three databases contain all published sequences.</a:t>
            </a:r>
          </a:p>
          <a:p>
            <a:r>
              <a:rPr lang="en-US" dirty="0">
                <a:solidFill>
                  <a:srgbClr val="000000"/>
                </a:solidFill>
              </a:rPr>
              <a:t>They work together since more than 20 years.</a:t>
            </a:r>
          </a:p>
          <a:p>
            <a:r>
              <a:rPr lang="en-US" dirty="0">
                <a:solidFill>
                  <a:srgbClr val="000000"/>
                </a:solidFill>
              </a:rPr>
              <a:t>Data submissions can be made at either of the three portals.</a:t>
            </a:r>
          </a:p>
        </p:txBody>
      </p:sp>
      <p:pic>
        <p:nvPicPr>
          <p:cNvPr id="1536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752600"/>
            <a:ext cx="5986462" cy="46190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801603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92562ED-B176-6423-66A7-854CFFBC66E4}"/>
              </a:ext>
            </a:extLst>
          </p:cNvPr>
          <p:cNvPicPr>
            <a:picLocks noChangeAspect="1"/>
          </p:cNvPicPr>
          <p:nvPr/>
        </p:nvPicPr>
        <p:blipFill>
          <a:blip r:embed="rId3"/>
          <a:stretch>
            <a:fillRect/>
          </a:stretch>
        </p:blipFill>
        <p:spPr>
          <a:xfrm>
            <a:off x="7635207" y="5561746"/>
            <a:ext cx="2094873" cy="1250822"/>
          </a:xfrm>
          <a:prstGeom prst="rect">
            <a:avLst/>
          </a:prstGeom>
        </p:spPr>
      </p:pic>
      <p:sp>
        <p:nvSpPr>
          <p:cNvPr id="17410" name="Rectangle 1026"/>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80355" name="Rectangle 1027"/>
          <p:cNvSpPr>
            <a:spLocks noGrp="1" noChangeArrowheads="1"/>
          </p:cNvSpPr>
          <p:nvPr>
            <p:ph type="title"/>
          </p:nvPr>
        </p:nvSpPr>
        <p:spPr>
          <a:xfrm>
            <a:off x="776056" y="-44790"/>
            <a:ext cx="10515600" cy="1325563"/>
          </a:xfrm>
          <a:extLst>
            <a:ext uri="{91240B29-F687-4F45-9708-019B960494DF}">
              <a14:hiddenLine xmlns:a14="http://schemas.microsoft.com/office/drawing/2010/main" w="12700">
                <a:solidFill>
                  <a:schemeClr val="tx1"/>
                </a:solidFill>
                <a:miter lim="800000"/>
                <a:headEnd/>
                <a:tailEnd/>
              </a14:hiddenLine>
            </a:ext>
          </a:extLst>
        </p:spPr>
        <p:txBody>
          <a:bodyPr vert="horz" lIns="90487" tIns="44450" rIns="90487" bIns="44450" rtlCol="0" anchor="b">
            <a:normAutofit/>
          </a:bodyPr>
          <a:lstStyle/>
          <a:p>
            <a:r>
              <a:rPr lang="en-US" dirty="0"/>
              <a:t>Growth of </a:t>
            </a:r>
            <a:r>
              <a:rPr lang="en-US" dirty="0" err="1"/>
              <a:t>GenBank</a:t>
            </a:r>
            <a:endParaRPr lang="en-US" dirty="0"/>
          </a:p>
        </p:txBody>
      </p:sp>
      <p:sp>
        <p:nvSpPr>
          <p:cNvPr id="2" name="TextBox 1"/>
          <p:cNvSpPr txBox="1"/>
          <p:nvPr/>
        </p:nvSpPr>
        <p:spPr>
          <a:xfrm>
            <a:off x="2209801" y="6002491"/>
            <a:ext cx="3152273" cy="369332"/>
          </a:xfrm>
          <a:prstGeom prst="rect">
            <a:avLst/>
          </a:prstGeom>
          <a:noFill/>
        </p:spPr>
        <p:txBody>
          <a:bodyPr wrap="none" rtlCol="0">
            <a:spAutoFit/>
          </a:bodyPr>
          <a:lstStyle/>
          <a:p>
            <a:r>
              <a:rPr lang="fr-CH" dirty="0"/>
              <a:t>WGS= </a:t>
            </a:r>
            <a:r>
              <a:rPr lang="fr-CH" dirty="0" err="1"/>
              <a:t>Whole</a:t>
            </a:r>
            <a:r>
              <a:rPr lang="fr-CH" dirty="0"/>
              <a:t> </a:t>
            </a:r>
            <a:r>
              <a:rPr lang="fr-CH" dirty="0" err="1"/>
              <a:t>genome</a:t>
            </a:r>
            <a:r>
              <a:rPr lang="fr-CH" dirty="0"/>
              <a:t> </a:t>
            </a:r>
            <a:r>
              <a:rPr lang="fr-CH" dirty="0" err="1"/>
              <a:t>shotgun</a:t>
            </a:r>
            <a:r>
              <a:rPr lang="fr-CH" dirty="0"/>
              <a:t> </a:t>
            </a:r>
            <a:endParaRPr lang="en-US" dirty="0"/>
          </a:p>
        </p:txBody>
      </p:sp>
      <p:graphicFrame>
        <p:nvGraphicFramePr>
          <p:cNvPr id="3" name="Table 2"/>
          <p:cNvGraphicFramePr>
            <a:graphicFrameLocks noGrp="1"/>
          </p:cNvGraphicFramePr>
          <p:nvPr/>
        </p:nvGraphicFramePr>
        <p:xfrm>
          <a:off x="891935" y="5376370"/>
          <a:ext cx="4454912" cy="640080"/>
        </p:xfrm>
        <a:graphic>
          <a:graphicData uri="http://schemas.openxmlformats.org/drawingml/2006/table">
            <a:tbl>
              <a:tblPr/>
              <a:tblGrid>
                <a:gridCol w="223975">
                  <a:extLst>
                    <a:ext uri="{9D8B030D-6E8A-4147-A177-3AD203B41FA5}">
                      <a16:colId xmlns:a16="http://schemas.microsoft.com/office/drawing/2014/main" val="20000"/>
                    </a:ext>
                  </a:extLst>
                </a:gridCol>
                <a:gridCol w="1726424">
                  <a:extLst>
                    <a:ext uri="{9D8B030D-6E8A-4147-A177-3AD203B41FA5}">
                      <a16:colId xmlns:a16="http://schemas.microsoft.com/office/drawing/2014/main" val="20001"/>
                    </a:ext>
                  </a:extLst>
                </a:gridCol>
                <a:gridCol w="2504513">
                  <a:extLst>
                    <a:ext uri="{9D8B030D-6E8A-4147-A177-3AD203B41FA5}">
                      <a16:colId xmlns:a16="http://schemas.microsoft.com/office/drawing/2014/main" val="20002"/>
                    </a:ext>
                  </a:extLst>
                </a:gridCol>
              </a:tblGrid>
              <a:tr h="572688">
                <a:tc>
                  <a:txBody>
                    <a:bodyPr/>
                    <a:lstStyle/>
                    <a:p>
                      <a:endParaRPr lang="en-US" dirty="0"/>
                    </a:p>
                  </a:txBody>
                  <a:tcPr anchor="ctr">
                    <a:lnL>
                      <a:noFill/>
                    </a:lnL>
                    <a:lnR>
                      <a:noFill/>
                    </a:lnR>
                    <a:lnT>
                      <a:noFill/>
                    </a:lnT>
                    <a:lnB>
                      <a:noFill/>
                    </a:lnB>
                  </a:tcPr>
                </a:tc>
                <a:tc>
                  <a:txBody>
                    <a:bodyPr/>
                    <a:lstStyle/>
                    <a:p>
                      <a:endParaRPr lang="en-US" sz="2000" baseline="30000" dirty="0">
                        <a:effectLst/>
                      </a:endParaRPr>
                    </a:p>
                  </a:txBody>
                  <a:tcPr anchor="ctr">
                    <a:lnL>
                      <a:noFill/>
                    </a:lnL>
                    <a:lnR>
                      <a:noFill/>
                    </a:lnR>
                    <a:lnT>
                      <a:noFill/>
                    </a:lnT>
                    <a:lnB>
                      <a:noFill/>
                    </a:lnB>
                  </a:tcPr>
                </a:tc>
                <a:tc>
                  <a:txBody>
                    <a:bodyPr/>
                    <a:lstStyle/>
                    <a:p>
                      <a:r>
                        <a:rPr lang="en-US" dirty="0"/>
                        <a:t>Sequences: 240 millions</a:t>
                      </a:r>
                      <a:endParaRPr lang="en-US" baseline="30000" dirty="0"/>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1" name="TextBox 10"/>
          <p:cNvSpPr txBox="1"/>
          <p:nvPr/>
        </p:nvSpPr>
        <p:spPr>
          <a:xfrm>
            <a:off x="2122966" y="5162688"/>
            <a:ext cx="1810111" cy="369332"/>
          </a:xfrm>
          <a:prstGeom prst="rect">
            <a:avLst/>
          </a:prstGeom>
          <a:noFill/>
        </p:spPr>
        <p:txBody>
          <a:bodyPr wrap="none" rtlCol="0">
            <a:spAutoFit/>
          </a:bodyPr>
          <a:lstStyle/>
          <a:p>
            <a:r>
              <a:rPr lang="fr-CH" dirty="0"/>
              <a:t>Sanger </a:t>
            </a:r>
            <a:r>
              <a:rPr lang="fr-CH" dirty="0" err="1"/>
              <a:t>sequence</a:t>
            </a:r>
            <a:endParaRPr lang="en-US" dirty="0"/>
          </a:p>
        </p:txBody>
      </p:sp>
      <p:graphicFrame>
        <p:nvGraphicFramePr>
          <p:cNvPr id="12" name="Table 11"/>
          <p:cNvGraphicFramePr>
            <a:graphicFrameLocks noGrp="1"/>
          </p:cNvGraphicFramePr>
          <p:nvPr/>
        </p:nvGraphicFramePr>
        <p:xfrm>
          <a:off x="934844" y="6285312"/>
          <a:ext cx="4454912" cy="572688"/>
        </p:xfrm>
        <a:graphic>
          <a:graphicData uri="http://schemas.openxmlformats.org/drawingml/2006/table">
            <a:tbl>
              <a:tblPr/>
              <a:tblGrid>
                <a:gridCol w="223975">
                  <a:extLst>
                    <a:ext uri="{9D8B030D-6E8A-4147-A177-3AD203B41FA5}">
                      <a16:colId xmlns:a16="http://schemas.microsoft.com/office/drawing/2014/main" val="20000"/>
                    </a:ext>
                  </a:extLst>
                </a:gridCol>
                <a:gridCol w="1726424">
                  <a:extLst>
                    <a:ext uri="{9D8B030D-6E8A-4147-A177-3AD203B41FA5}">
                      <a16:colId xmlns:a16="http://schemas.microsoft.com/office/drawing/2014/main" val="20001"/>
                    </a:ext>
                  </a:extLst>
                </a:gridCol>
                <a:gridCol w="2504513">
                  <a:extLst>
                    <a:ext uri="{9D8B030D-6E8A-4147-A177-3AD203B41FA5}">
                      <a16:colId xmlns:a16="http://schemas.microsoft.com/office/drawing/2014/main" val="20002"/>
                    </a:ext>
                  </a:extLst>
                </a:gridCol>
              </a:tblGrid>
              <a:tr h="572688">
                <a:tc>
                  <a:txBody>
                    <a:bodyPr/>
                    <a:lstStyle/>
                    <a:p>
                      <a:endParaRPr lang="en-US" dirty="0"/>
                    </a:p>
                  </a:txBody>
                  <a:tcPr anchor="ctr">
                    <a:lnL>
                      <a:noFill/>
                    </a:lnL>
                    <a:lnR>
                      <a:noFill/>
                    </a:lnR>
                    <a:lnT>
                      <a:noFill/>
                    </a:lnT>
                    <a:lnB>
                      <a:noFill/>
                    </a:lnB>
                  </a:tcPr>
                </a:tc>
                <a:tc>
                  <a:txBody>
                    <a:bodyPr/>
                    <a:lstStyle/>
                    <a:p>
                      <a:endParaRPr lang="en-US" sz="2000" baseline="30000" dirty="0">
                        <a:effectLst/>
                      </a:endParaRPr>
                    </a:p>
                  </a:txBody>
                  <a:tcPr anchor="ctr">
                    <a:lnL>
                      <a:noFill/>
                    </a:lnL>
                    <a:lnR>
                      <a:noFill/>
                    </a:lnR>
                    <a:lnT>
                      <a:noFill/>
                    </a:lnT>
                    <a:lnB>
                      <a:noFill/>
                    </a:lnB>
                  </a:tcPr>
                </a:tc>
                <a:tc>
                  <a:txBody>
                    <a:bodyPr/>
                    <a:lstStyle/>
                    <a:p>
                      <a:r>
                        <a:rPr lang="en-US" dirty="0"/>
                        <a:t>Sequences: 2.2 billions</a:t>
                      </a:r>
                      <a:endParaRPr lang="en-US" baseline="30000" dirty="0"/>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5" name="TextBox 4"/>
          <p:cNvSpPr txBox="1"/>
          <p:nvPr/>
        </p:nvSpPr>
        <p:spPr>
          <a:xfrm>
            <a:off x="7172970" y="1330109"/>
            <a:ext cx="2334293" cy="369332"/>
          </a:xfrm>
          <a:prstGeom prst="rect">
            <a:avLst/>
          </a:prstGeom>
          <a:noFill/>
        </p:spPr>
        <p:txBody>
          <a:bodyPr wrap="none" rtlCol="0">
            <a:spAutoFit/>
          </a:bodyPr>
          <a:lstStyle/>
          <a:p>
            <a:r>
              <a:rPr lang="fr-CH" dirty="0" err="1"/>
              <a:t>Sequence</a:t>
            </a:r>
            <a:r>
              <a:rPr lang="fr-CH" dirty="0"/>
              <a:t> </a:t>
            </a:r>
            <a:r>
              <a:rPr lang="fr-CH" dirty="0" err="1"/>
              <a:t>read</a:t>
            </a:r>
            <a:r>
              <a:rPr lang="fr-CH" dirty="0"/>
              <a:t> archive</a:t>
            </a:r>
            <a:endParaRPr lang="en-US" dirty="0"/>
          </a:p>
        </p:txBody>
      </p:sp>
      <p:sp>
        <p:nvSpPr>
          <p:cNvPr id="15" name="TextBox 14"/>
          <p:cNvSpPr txBox="1"/>
          <p:nvPr/>
        </p:nvSpPr>
        <p:spPr>
          <a:xfrm>
            <a:off x="2858412" y="1330109"/>
            <a:ext cx="1626214" cy="369332"/>
          </a:xfrm>
          <a:prstGeom prst="rect">
            <a:avLst/>
          </a:prstGeom>
          <a:noFill/>
        </p:spPr>
        <p:txBody>
          <a:bodyPr wrap="none" rtlCol="0">
            <a:spAutoFit/>
          </a:bodyPr>
          <a:lstStyle/>
          <a:p>
            <a:r>
              <a:rPr lang="fr-CH" dirty="0" err="1"/>
              <a:t>Genbank</a:t>
            </a:r>
            <a:r>
              <a:rPr lang="fr-CH" dirty="0"/>
              <a:t>, WGS</a:t>
            </a:r>
            <a:endParaRPr lang="en-US" dirty="0"/>
          </a:p>
        </p:txBody>
      </p:sp>
      <p:sp>
        <p:nvSpPr>
          <p:cNvPr id="6" name="TextBox 5"/>
          <p:cNvSpPr txBox="1"/>
          <p:nvPr/>
        </p:nvSpPr>
        <p:spPr>
          <a:xfrm>
            <a:off x="6947668" y="5016384"/>
            <a:ext cx="2927404" cy="646331"/>
          </a:xfrm>
          <a:prstGeom prst="rect">
            <a:avLst/>
          </a:prstGeom>
          <a:noFill/>
        </p:spPr>
        <p:txBody>
          <a:bodyPr wrap="none" rtlCol="0">
            <a:spAutoFit/>
          </a:bodyPr>
          <a:lstStyle/>
          <a:p>
            <a:r>
              <a:rPr lang="fr-CH" dirty="0" err="1"/>
              <a:t>Next</a:t>
            </a:r>
            <a:r>
              <a:rPr lang="fr-CH" dirty="0"/>
              <a:t> </a:t>
            </a:r>
            <a:r>
              <a:rPr lang="fr-CH" dirty="0" err="1"/>
              <a:t>generation</a:t>
            </a:r>
            <a:r>
              <a:rPr lang="fr-CH" dirty="0"/>
              <a:t> </a:t>
            </a:r>
            <a:r>
              <a:rPr lang="fr-CH" dirty="0" err="1"/>
              <a:t>sequencing</a:t>
            </a:r>
            <a:r>
              <a:rPr lang="fr-CH" dirty="0"/>
              <a:t>,</a:t>
            </a:r>
          </a:p>
          <a:p>
            <a:r>
              <a:rPr lang="fr-CH" dirty="0" err="1"/>
              <a:t>Whole</a:t>
            </a:r>
            <a:r>
              <a:rPr lang="fr-CH" dirty="0"/>
              <a:t> </a:t>
            </a:r>
            <a:r>
              <a:rPr lang="fr-CH" dirty="0" err="1"/>
              <a:t>genome</a:t>
            </a:r>
            <a:r>
              <a:rPr lang="fr-CH" dirty="0"/>
              <a:t> </a:t>
            </a:r>
            <a:r>
              <a:rPr lang="fr-CH" dirty="0" err="1"/>
              <a:t>sequencing</a:t>
            </a:r>
            <a:endParaRPr lang="en-US" dirty="0"/>
          </a:p>
        </p:txBody>
      </p:sp>
      <p:pic>
        <p:nvPicPr>
          <p:cNvPr id="7" name="Picture 6">
            <a:extLst>
              <a:ext uri="{FF2B5EF4-FFF2-40B4-BE49-F238E27FC236}">
                <a16:creationId xmlns:a16="http://schemas.microsoft.com/office/drawing/2014/main" id="{D719C66A-27D1-F3E4-8761-76A5A669DAB1}"/>
              </a:ext>
            </a:extLst>
          </p:cNvPr>
          <p:cNvPicPr>
            <a:picLocks noChangeAspect="1"/>
          </p:cNvPicPr>
          <p:nvPr/>
        </p:nvPicPr>
        <p:blipFill rotWithShape="1">
          <a:blip r:embed="rId4"/>
          <a:srcRect l="49250" t="11428" r="2069"/>
          <a:stretch/>
        </p:blipFill>
        <p:spPr>
          <a:xfrm>
            <a:off x="1701925" y="1892913"/>
            <a:ext cx="4451307" cy="3171104"/>
          </a:xfrm>
          <a:prstGeom prst="rect">
            <a:avLst/>
          </a:prstGeom>
        </p:spPr>
      </p:pic>
      <p:pic>
        <p:nvPicPr>
          <p:cNvPr id="14" name="Picture 13">
            <a:extLst>
              <a:ext uri="{FF2B5EF4-FFF2-40B4-BE49-F238E27FC236}">
                <a16:creationId xmlns:a16="http://schemas.microsoft.com/office/drawing/2014/main" id="{CCBBD7AB-AC64-C32A-25B2-04AA9389BBB5}"/>
              </a:ext>
            </a:extLst>
          </p:cNvPr>
          <p:cNvPicPr>
            <a:picLocks noChangeAspect="1"/>
          </p:cNvPicPr>
          <p:nvPr/>
        </p:nvPicPr>
        <p:blipFill rotWithShape="1">
          <a:blip r:embed="rId5"/>
          <a:srcRect t="7970"/>
          <a:stretch/>
        </p:blipFill>
        <p:spPr>
          <a:xfrm>
            <a:off x="6101894" y="2215479"/>
            <a:ext cx="4566107" cy="2891158"/>
          </a:xfrm>
          <a:prstGeom prst="rect">
            <a:avLst/>
          </a:prstGeom>
        </p:spPr>
      </p:pic>
    </p:spTree>
    <p:extLst>
      <p:ext uri="{BB962C8B-B14F-4D97-AF65-F5344CB8AC3E}">
        <p14:creationId xmlns:p14="http://schemas.microsoft.com/office/powerpoint/2010/main" val="183490537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222" y="-26159"/>
            <a:ext cx="10515600" cy="1325563"/>
          </a:xfrm>
        </p:spPr>
        <p:txBody>
          <a:bodyPr/>
          <a:lstStyle/>
          <a:p>
            <a:r>
              <a:rPr lang="fr-CH" dirty="0" err="1"/>
              <a:t>GenBank</a:t>
            </a:r>
            <a:r>
              <a:rPr lang="fr-CH" dirty="0"/>
              <a:t> </a:t>
            </a:r>
            <a:r>
              <a:rPr lang="fr-CH" dirty="0" err="1"/>
              <a:t>sequence</a:t>
            </a:r>
            <a:r>
              <a:rPr lang="fr-CH" dirty="0"/>
              <a:t> entry</a:t>
            </a:r>
            <a:endParaRPr lang="en-US" dirty="0"/>
          </a:p>
        </p:txBody>
      </p:sp>
      <p:sp>
        <p:nvSpPr>
          <p:cNvPr id="4" name="Right Brace 3"/>
          <p:cNvSpPr/>
          <p:nvPr/>
        </p:nvSpPr>
        <p:spPr>
          <a:xfrm>
            <a:off x="3794177" y="1406364"/>
            <a:ext cx="361185" cy="14447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439" y="1013406"/>
            <a:ext cx="1444740" cy="5771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ight Brace 6"/>
          <p:cNvSpPr/>
          <p:nvPr/>
        </p:nvSpPr>
        <p:spPr>
          <a:xfrm>
            <a:off x="3794177" y="2960676"/>
            <a:ext cx="361185" cy="158921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e 7"/>
          <p:cNvSpPr/>
          <p:nvPr/>
        </p:nvSpPr>
        <p:spPr>
          <a:xfrm>
            <a:off x="3794176" y="4657029"/>
            <a:ext cx="315146" cy="202263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4579024" y="1013405"/>
            <a:ext cx="612091" cy="369332"/>
          </a:xfrm>
          <a:prstGeom prst="rect">
            <a:avLst/>
          </a:prstGeom>
          <a:noFill/>
        </p:spPr>
        <p:txBody>
          <a:bodyPr wrap="none" rtlCol="0">
            <a:spAutoFit/>
          </a:bodyPr>
          <a:lstStyle/>
          <a:p>
            <a:r>
              <a:rPr lang="fr-CH" dirty="0" err="1"/>
              <a:t>Title</a:t>
            </a:r>
            <a:endParaRPr lang="en-US" dirty="0"/>
          </a:p>
        </p:txBody>
      </p:sp>
      <p:sp>
        <p:nvSpPr>
          <p:cNvPr id="10" name="TextBox 9"/>
          <p:cNvSpPr txBox="1"/>
          <p:nvPr/>
        </p:nvSpPr>
        <p:spPr>
          <a:xfrm>
            <a:off x="4506787" y="1944068"/>
            <a:ext cx="944489" cy="369332"/>
          </a:xfrm>
          <a:prstGeom prst="rect">
            <a:avLst/>
          </a:prstGeom>
          <a:noFill/>
        </p:spPr>
        <p:txBody>
          <a:bodyPr wrap="none" rtlCol="0">
            <a:spAutoFit/>
          </a:bodyPr>
          <a:lstStyle/>
          <a:p>
            <a:r>
              <a:rPr lang="fr-CH" dirty="0"/>
              <a:t>Header:</a:t>
            </a:r>
            <a:endParaRPr lang="en-US" dirty="0"/>
          </a:p>
        </p:txBody>
      </p:sp>
      <p:sp>
        <p:nvSpPr>
          <p:cNvPr id="11" name="TextBox 10"/>
          <p:cNvSpPr txBox="1"/>
          <p:nvPr/>
        </p:nvSpPr>
        <p:spPr>
          <a:xfrm>
            <a:off x="4506786" y="3529905"/>
            <a:ext cx="1146468" cy="646331"/>
          </a:xfrm>
          <a:prstGeom prst="rect">
            <a:avLst/>
          </a:prstGeom>
          <a:noFill/>
        </p:spPr>
        <p:txBody>
          <a:bodyPr wrap="none" rtlCol="0">
            <a:spAutoFit/>
          </a:bodyPr>
          <a:lstStyle/>
          <a:p>
            <a:r>
              <a:rPr lang="fr-CH" dirty="0" err="1"/>
              <a:t>Features</a:t>
            </a:r>
            <a:endParaRPr lang="fr-CH" dirty="0"/>
          </a:p>
          <a:p>
            <a:r>
              <a:rPr lang="fr-CH" dirty="0"/>
              <a:t>(</a:t>
            </a:r>
            <a:r>
              <a:rPr lang="fr-CH" dirty="0" err="1"/>
              <a:t>optional</a:t>
            </a:r>
            <a:r>
              <a:rPr lang="fr-CH" dirty="0"/>
              <a:t>)</a:t>
            </a:r>
            <a:endParaRPr lang="en-US" dirty="0"/>
          </a:p>
        </p:txBody>
      </p:sp>
      <p:sp>
        <p:nvSpPr>
          <p:cNvPr id="12" name="TextBox 11"/>
          <p:cNvSpPr txBox="1"/>
          <p:nvPr/>
        </p:nvSpPr>
        <p:spPr>
          <a:xfrm>
            <a:off x="4506786" y="5483681"/>
            <a:ext cx="3869970" cy="369332"/>
          </a:xfrm>
          <a:prstGeom prst="rect">
            <a:avLst/>
          </a:prstGeom>
          <a:noFill/>
        </p:spPr>
        <p:txBody>
          <a:bodyPr wrap="none" rtlCol="0">
            <a:spAutoFit/>
          </a:bodyPr>
          <a:lstStyle/>
          <a:p>
            <a:r>
              <a:rPr lang="fr-CH" dirty="0" err="1"/>
              <a:t>Sequence</a:t>
            </a:r>
            <a:r>
              <a:rPr lang="fr-CH" dirty="0"/>
              <a:t>: partial or </a:t>
            </a:r>
            <a:r>
              <a:rPr lang="fr-CH" dirty="0" err="1"/>
              <a:t>complete</a:t>
            </a:r>
            <a:r>
              <a:rPr lang="fr-CH" dirty="0"/>
              <a:t> </a:t>
            </a:r>
            <a:r>
              <a:rPr lang="fr-CH" dirty="0" err="1"/>
              <a:t>genome</a:t>
            </a:r>
            <a:endParaRPr lang="en-US" dirty="0"/>
          </a:p>
        </p:txBody>
      </p:sp>
      <p:sp>
        <p:nvSpPr>
          <p:cNvPr id="6" name="TextBox 5"/>
          <p:cNvSpPr txBox="1"/>
          <p:nvPr/>
        </p:nvSpPr>
        <p:spPr>
          <a:xfrm>
            <a:off x="6023763" y="1869822"/>
            <a:ext cx="3990964" cy="923330"/>
          </a:xfrm>
          <a:prstGeom prst="rect">
            <a:avLst/>
          </a:prstGeom>
          <a:noFill/>
        </p:spPr>
        <p:txBody>
          <a:bodyPr wrap="none" rtlCol="0">
            <a:spAutoFit/>
          </a:bodyPr>
          <a:lstStyle/>
          <a:p>
            <a:pPr marL="285750" indent="-285750">
              <a:buFont typeface="Arial" panose="020B0604020202020204" pitchFamily="34" charset="0"/>
              <a:buChar char="•"/>
            </a:pPr>
            <a:r>
              <a:rPr lang="fr-CH" dirty="0"/>
              <a:t>Accession </a:t>
            </a:r>
            <a:r>
              <a:rPr lang="fr-CH" dirty="0" err="1"/>
              <a:t>number</a:t>
            </a:r>
            <a:endParaRPr lang="fr-CH" dirty="0"/>
          </a:p>
          <a:p>
            <a:pPr marL="285750" indent="-285750">
              <a:buFont typeface="Arial" panose="020B0604020202020204" pitchFamily="34" charset="0"/>
              <a:buChar char="•"/>
            </a:pPr>
            <a:r>
              <a:rPr lang="fr-CH" dirty="0" err="1"/>
              <a:t>Taxonomy</a:t>
            </a:r>
            <a:endParaRPr lang="fr-CH" dirty="0"/>
          </a:p>
          <a:p>
            <a:pPr marL="285750" indent="-285750">
              <a:buFont typeface="Arial" panose="020B0604020202020204" pitchFamily="34" charset="0"/>
              <a:buChar char="•"/>
            </a:pPr>
            <a:r>
              <a:rPr lang="fr-CH" dirty="0" err="1"/>
              <a:t>References</a:t>
            </a:r>
            <a:r>
              <a:rPr lang="fr-CH" dirty="0"/>
              <a:t> (</a:t>
            </a:r>
            <a:r>
              <a:rPr lang="fr-CH" dirty="0" err="1"/>
              <a:t>depository</a:t>
            </a:r>
            <a:r>
              <a:rPr lang="fr-CH" dirty="0"/>
              <a:t>, publications)</a:t>
            </a:r>
            <a:endParaRPr lang="en-US" dirty="0"/>
          </a:p>
        </p:txBody>
      </p:sp>
      <p:sp>
        <p:nvSpPr>
          <p:cNvPr id="9" name="TextBox 8"/>
          <p:cNvSpPr txBox="1"/>
          <p:nvPr/>
        </p:nvSpPr>
        <p:spPr>
          <a:xfrm>
            <a:off x="5951526" y="3548955"/>
            <a:ext cx="2520242" cy="1200329"/>
          </a:xfrm>
          <a:prstGeom prst="rect">
            <a:avLst/>
          </a:prstGeom>
          <a:noFill/>
        </p:spPr>
        <p:txBody>
          <a:bodyPr wrap="none" rtlCol="0">
            <a:spAutoFit/>
          </a:bodyPr>
          <a:lstStyle/>
          <a:p>
            <a:pPr marL="285750" indent="-285750">
              <a:buFont typeface="Arial" panose="020B0604020202020204" pitchFamily="34" charset="0"/>
              <a:buChar char="•"/>
            </a:pPr>
            <a:r>
              <a:rPr lang="fr-CH" dirty="0"/>
              <a:t>Source and </a:t>
            </a:r>
            <a:r>
              <a:rPr lang="fr-CH" dirty="0" err="1"/>
              <a:t>metadata</a:t>
            </a:r>
            <a:endParaRPr lang="fr-CH" dirty="0"/>
          </a:p>
          <a:p>
            <a:pPr marL="285750" indent="-285750">
              <a:buFont typeface="Arial" panose="020B0604020202020204" pitchFamily="34" charset="0"/>
              <a:buChar char="•"/>
            </a:pPr>
            <a:r>
              <a:rPr lang="fr-CH" dirty="0" err="1"/>
              <a:t>Sequence</a:t>
            </a:r>
            <a:r>
              <a:rPr lang="fr-CH" dirty="0"/>
              <a:t> </a:t>
            </a:r>
            <a:r>
              <a:rPr lang="fr-CH" dirty="0" err="1"/>
              <a:t>features</a:t>
            </a:r>
            <a:endParaRPr lang="fr-CH" dirty="0"/>
          </a:p>
          <a:p>
            <a:pPr marL="285750" indent="-285750">
              <a:buFont typeface="Arial" panose="020B0604020202020204" pitchFamily="34" charset="0"/>
              <a:buChar char="•"/>
            </a:pPr>
            <a:r>
              <a:rPr lang="fr-CH" dirty="0"/>
              <a:t>ORF</a:t>
            </a:r>
          </a:p>
          <a:p>
            <a:pPr marL="285750" indent="-285750">
              <a:buFont typeface="Arial" panose="020B0604020202020204" pitchFamily="34" charset="0"/>
              <a:buChar char="•"/>
            </a:pPr>
            <a:r>
              <a:rPr lang="fr-CH" dirty="0" err="1"/>
              <a:t>Protein</a:t>
            </a:r>
            <a:r>
              <a:rPr lang="fr-CH" dirty="0"/>
              <a:t> </a:t>
            </a:r>
            <a:r>
              <a:rPr lang="fr-CH" dirty="0" err="1"/>
              <a:t>sequences</a:t>
            </a:r>
            <a:endParaRPr lang="en-US" dirty="0"/>
          </a:p>
        </p:txBody>
      </p:sp>
      <p:sp>
        <p:nvSpPr>
          <p:cNvPr id="16" name="Rectangle 15"/>
          <p:cNvSpPr/>
          <p:nvPr/>
        </p:nvSpPr>
        <p:spPr>
          <a:xfrm>
            <a:off x="2204962" y="4477343"/>
            <a:ext cx="1589214" cy="22023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234694" y="1406364"/>
            <a:ext cx="1589214" cy="15543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27994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02" name="Rectangle 1026"/>
          <p:cNvSpPr>
            <a:spLocks noGrp="1" noChangeArrowheads="1"/>
          </p:cNvSpPr>
          <p:nvPr>
            <p:ph type="title"/>
          </p:nvPr>
        </p:nvSpPr>
        <p:spPr/>
        <p:txBody>
          <a:bodyPr>
            <a:normAutofit/>
          </a:bodyPr>
          <a:lstStyle/>
          <a:p>
            <a:pPr>
              <a:defRPr/>
            </a:pPr>
            <a:r>
              <a:rPr lang="en-GB" dirty="0" err="1"/>
              <a:t>GenBank</a:t>
            </a:r>
            <a:r>
              <a:rPr lang="en-GB" dirty="0"/>
              <a:t> contains raw data</a:t>
            </a:r>
          </a:p>
        </p:txBody>
      </p:sp>
      <p:pic>
        <p:nvPicPr>
          <p:cNvPr id="18435"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7728" y="1268761"/>
            <a:ext cx="3779838" cy="272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6" name="Rectangle 1028"/>
          <p:cNvSpPr>
            <a:spLocks noChangeArrowheads="1"/>
          </p:cNvSpPr>
          <p:nvPr/>
        </p:nvSpPr>
        <p:spPr bwMode="auto">
          <a:xfrm>
            <a:off x="1905000" y="4167336"/>
            <a:ext cx="7772400" cy="228600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r>
              <a:rPr lang="en-US" sz="2400" dirty="0">
                <a:solidFill>
                  <a:srgbClr val="000000"/>
                </a:solidFill>
              </a:rPr>
              <a:t>The database is a sort of museum of sequences, where sequences are kept as they were submitted, interpreted and published by the authors</a:t>
            </a:r>
          </a:p>
          <a:p>
            <a:pPr algn="ctr" eaLnBrk="0" hangingPunct="0"/>
            <a:r>
              <a:rPr lang="en-US" sz="2400" dirty="0">
                <a:solidFill>
                  <a:srgbClr val="000000"/>
                </a:solidFill>
              </a:rPr>
              <a:t> </a:t>
            </a:r>
          </a:p>
          <a:p>
            <a:pPr algn="ctr" eaLnBrk="0" hangingPunct="0"/>
            <a:r>
              <a:rPr lang="en-US" sz="2400" dirty="0">
                <a:solidFill>
                  <a:srgbClr val="000000"/>
                </a:solidFill>
              </a:rPr>
              <a:t>Entries can only be modified by authors.</a:t>
            </a:r>
          </a:p>
          <a:p>
            <a:pPr algn="ctr" eaLnBrk="0" hangingPunct="0"/>
            <a:endParaRPr lang="en-US" sz="2400" dirty="0">
              <a:solidFill>
                <a:srgbClr val="000000"/>
              </a:solidFill>
            </a:endParaRPr>
          </a:p>
          <a:p>
            <a:pPr algn="ctr" eaLnBrk="0" hangingPunct="0"/>
            <a:endParaRPr lang="en-US" sz="1600" dirty="0">
              <a:solidFill>
                <a:srgbClr val="000000"/>
              </a:solidFill>
            </a:endParaRPr>
          </a:p>
        </p:txBody>
      </p:sp>
    </p:spTree>
    <p:extLst>
      <p:ext uri="{BB962C8B-B14F-4D97-AF65-F5344CB8AC3E}">
        <p14:creationId xmlns:p14="http://schemas.microsoft.com/office/powerpoint/2010/main" val="38839559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Submission</a:t>
            </a:r>
            <a:r>
              <a:rPr lang="fr-CH" dirty="0"/>
              <a:t> 101</a:t>
            </a:r>
            <a:endParaRPr lang="en-US" dirty="0"/>
          </a:p>
        </p:txBody>
      </p:sp>
      <p:sp>
        <p:nvSpPr>
          <p:cNvPr id="3" name="TextBox 2"/>
          <p:cNvSpPr txBox="1"/>
          <p:nvPr/>
        </p:nvSpPr>
        <p:spPr>
          <a:xfrm>
            <a:off x="2745971" y="1623076"/>
            <a:ext cx="6768752" cy="2554545"/>
          </a:xfrm>
          <a:prstGeom prst="rect">
            <a:avLst/>
          </a:prstGeom>
          <a:noFill/>
        </p:spPr>
        <p:txBody>
          <a:bodyPr wrap="square" rtlCol="0">
            <a:spAutoFit/>
          </a:bodyPr>
          <a:lstStyle/>
          <a:p>
            <a:pPr marL="285750" indent="-285750">
              <a:buFont typeface="Arial" pitchFamily="34" charset="0"/>
              <a:buChar char="•"/>
            </a:pPr>
            <a:r>
              <a:rPr lang="fr-CH" sz="2000" dirty="0" err="1"/>
              <a:t>Users</a:t>
            </a:r>
            <a:r>
              <a:rPr lang="fr-CH" sz="2000" dirty="0"/>
              <a:t> </a:t>
            </a:r>
            <a:r>
              <a:rPr lang="fr-CH" sz="2000" dirty="0" err="1"/>
              <a:t>should</a:t>
            </a:r>
            <a:r>
              <a:rPr lang="fr-CH" sz="2000" dirty="0"/>
              <a:t> </a:t>
            </a:r>
            <a:r>
              <a:rPr lang="fr-CH" sz="2000" dirty="0" err="1"/>
              <a:t>pay</a:t>
            </a:r>
            <a:r>
              <a:rPr lang="fr-CH" sz="2000" dirty="0"/>
              <a:t> attention to </a:t>
            </a:r>
            <a:r>
              <a:rPr lang="fr-CH" sz="2000" dirty="0" err="1"/>
              <a:t>assotiate</a:t>
            </a:r>
            <a:r>
              <a:rPr lang="fr-CH" sz="2000" dirty="0"/>
              <a:t> all </a:t>
            </a:r>
            <a:r>
              <a:rPr lang="fr-CH" sz="2000" dirty="0" err="1"/>
              <a:t>sampling</a:t>
            </a:r>
            <a:r>
              <a:rPr lang="fr-CH" sz="2000" dirty="0"/>
              <a:t> and </a:t>
            </a:r>
            <a:r>
              <a:rPr lang="fr-CH" sz="2000" dirty="0" err="1"/>
              <a:t>clinical</a:t>
            </a:r>
            <a:r>
              <a:rPr lang="fr-CH" sz="2000" dirty="0"/>
              <a:t> </a:t>
            </a:r>
            <a:r>
              <a:rPr lang="fr-CH" sz="2000" dirty="0" err="1"/>
              <a:t>metadata</a:t>
            </a:r>
            <a:r>
              <a:rPr lang="fr-CH" sz="2000" dirty="0"/>
              <a:t> to </a:t>
            </a:r>
            <a:r>
              <a:rPr lang="fr-CH" sz="2000" dirty="0" err="1"/>
              <a:t>their</a:t>
            </a:r>
            <a:r>
              <a:rPr lang="fr-CH" sz="2000" dirty="0"/>
              <a:t> </a:t>
            </a:r>
            <a:r>
              <a:rPr lang="fr-CH" sz="2000" dirty="0" err="1"/>
              <a:t>sequence</a:t>
            </a:r>
            <a:r>
              <a:rPr lang="fr-CH" sz="2000" dirty="0"/>
              <a:t> </a:t>
            </a:r>
          </a:p>
          <a:p>
            <a:pPr marL="342900" indent="-342900">
              <a:buFont typeface="Arial" pitchFamily="34" charset="0"/>
              <a:buChar char="•"/>
            </a:pPr>
            <a:endParaRPr lang="fr-CH" sz="2000" dirty="0"/>
          </a:p>
          <a:p>
            <a:pPr marL="342900" indent="-342900">
              <a:buFont typeface="Arial" pitchFamily="34" charset="0"/>
              <a:buChar char="•"/>
            </a:pPr>
            <a:r>
              <a:rPr lang="fr-CH" sz="2000" dirty="0" err="1"/>
              <a:t>Editing</a:t>
            </a:r>
            <a:r>
              <a:rPr lang="fr-CH" sz="2000" dirty="0"/>
              <a:t>/modification of the </a:t>
            </a:r>
            <a:r>
              <a:rPr lang="fr-CH" sz="2000" dirty="0" err="1"/>
              <a:t>deposited</a:t>
            </a:r>
            <a:r>
              <a:rPr lang="fr-CH" sz="2000" dirty="0"/>
              <a:t> </a:t>
            </a:r>
            <a:r>
              <a:rPr lang="fr-CH" sz="2000" dirty="0" err="1"/>
              <a:t>sequence</a:t>
            </a:r>
            <a:r>
              <a:rPr lang="fr-CH" sz="2000" dirty="0"/>
              <a:t> </a:t>
            </a:r>
            <a:r>
              <a:rPr lang="fr-CH" sz="2000" dirty="0" err="1"/>
              <a:t>belongs</a:t>
            </a:r>
            <a:r>
              <a:rPr lang="fr-CH" sz="2000" dirty="0"/>
              <a:t> to the </a:t>
            </a:r>
            <a:r>
              <a:rPr lang="fr-CH" sz="2000" dirty="0" err="1"/>
              <a:t>depositor</a:t>
            </a:r>
            <a:endParaRPr lang="fr-CH" sz="2000" dirty="0"/>
          </a:p>
          <a:p>
            <a:pPr marL="342900" indent="-342900">
              <a:buFont typeface="Arial" pitchFamily="34" charset="0"/>
              <a:buChar char="•"/>
            </a:pPr>
            <a:endParaRPr lang="fr-CH" sz="2000" dirty="0"/>
          </a:p>
          <a:p>
            <a:pPr marL="342900" indent="-342900">
              <a:buFont typeface="Arial" pitchFamily="34" charset="0"/>
              <a:buChar char="•"/>
            </a:pPr>
            <a:r>
              <a:rPr lang="fr-CH" sz="2000" dirty="0"/>
              <a:t>All </a:t>
            </a:r>
            <a:r>
              <a:rPr lang="fr-CH" sz="2000" dirty="0" err="1"/>
              <a:t>sequences</a:t>
            </a:r>
            <a:r>
              <a:rPr lang="fr-CH" sz="2000" dirty="0"/>
              <a:t> not </a:t>
            </a:r>
            <a:r>
              <a:rPr lang="fr-CH" sz="2000" dirty="0" err="1"/>
              <a:t>deposited</a:t>
            </a:r>
            <a:r>
              <a:rPr lang="fr-CH" sz="2000" dirty="0"/>
              <a:t> are </a:t>
            </a:r>
            <a:r>
              <a:rPr lang="fr-CH" sz="2000" dirty="0" err="1"/>
              <a:t>going</a:t>
            </a:r>
            <a:r>
              <a:rPr lang="fr-CH" sz="2000" dirty="0"/>
              <a:t> to </a:t>
            </a:r>
            <a:r>
              <a:rPr lang="fr-CH" sz="2000" dirty="0" err="1"/>
              <a:t>be</a:t>
            </a:r>
            <a:r>
              <a:rPr lang="fr-CH" sz="2000" dirty="0"/>
              <a:t> </a:t>
            </a:r>
            <a:r>
              <a:rPr lang="fr-CH" sz="2000" dirty="0" err="1"/>
              <a:t>lost</a:t>
            </a:r>
            <a:r>
              <a:rPr lang="fr-CH" sz="2000" dirty="0"/>
              <a:t> in the long </a:t>
            </a:r>
            <a:r>
              <a:rPr lang="fr-CH" sz="2000" dirty="0" err="1"/>
              <a:t>term</a:t>
            </a:r>
            <a:endParaRPr lang="en-US" sz="20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9614" y="4653136"/>
            <a:ext cx="2087893" cy="156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06665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85A364-0F39-5AED-B55A-5F1DC5282695}"/>
              </a:ext>
            </a:extLst>
          </p:cNvPr>
          <p:cNvSpPr>
            <a:spLocks noGrp="1"/>
          </p:cNvSpPr>
          <p:nvPr>
            <p:ph type="title"/>
          </p:nvPr>
        </p:nvSpPr>
        <p:spPr/>
        <p:txBody>
          <a:bodyPr>
            <a:normAutofit/>
          </a:bodyPr>
          <a:lstStyle/>
          <a:p>
            <a:r>
              <a:rPr lang="en-US" sz="1800" dirty="0">
                <a:solidFill>
                  <a:srgbClr val="000000"/>
                </a:solidFill>
                <a:latin typeface="Arial" panose="020B0604020202020204" pitchFamily="34" charset="0"/>
              </a:rPr>
              <a:t>Numbers of SARS-COV-2 genomes available in either GISAID or INSDC per country on May 31, 2022</a:t>
            </a:r>
            <a:endParaRPr lang="en-CH" dirty="0"/>
          </a:p>
        </p:txBody>
      </p:sp>
      <p:pic>
        <p:nvPicPr>
          <p:cNvPr id="1026" name="Picture 2">
            <a:extLst>
              <a:ext uri="{FF2B5EF4-FFF2-40B4-BE49-F238E27FC236}">
                <a16:creationId xmlns:a16="http://schemas.microsoft.com/office/drawing/2014/main" id="{D03BF0DA-18E9-C7D5-51F9-F2FD0911FFD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9742" y="1180837"/>
            <a:ext cx="4392488" cy="541965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58EBB64-C91A-3437-95A1-262D4946405D}"/>
              </a:ext>
            </a:extLst>
          </p:cNvPr>
          <p:cNvSpPr txBox="1"/>
          <p:nvPr/>
        </p:nvSpPr>
        <p:spPr>
          <a:xfrm>
            <a:off x="6528048" y="1844824"/>
            <a:ext cx="3816424" cy="2862322"/>
          </a:xfrm>
          <a:prstGeom prst="rect">
            <a:avLst/>
          </a:prstGeom>
          <a:noFill/>
        </p:spPr>
        <p:txBody>
          <a:bodyPr wrap="square">
            <a:spAutoFit/>
          </a:bodyPr>
          <a:lstStyle/>
          <a:p>
            <a:r>
              <a:rPr lang="en-US" dirty="0">
                <a:solidFill>
                  <a:srgbClr val="000000"/>
                </a:solidFill>
                <a:latin typeface="Arial" panose="020B0604020202020204" pitchFamily="34" charset="0"/>
              </a:rPr>
              <a:t>11 million SARS-CoV-2 genomes deposited in GISAID</a:t>
            </a:r>
          </a:p>
          <a:p>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INSDC databases had approximately half that number (~5.5 million).</a:t>
            </a:r>
          </a:p>
          <a:p>
            <a:r>
              <a:rPr lang="en-US" dirty="0">
                <a:solidFill>
                  <a:srgbClr val="000000"/>
                </a:solidFill>
                <a:latin typeface="Arial" panose="020B0604020202020204" pitchFamily="34" charset="0"/>
              </a:rPr>
              <a:t>(May 2022)</a:t>
            </a:r>
          </a:p>
          <a:p>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Switzerland submits to both databases, thanks to SPSP (SIB)!</a:t>
            </a:r>
            <a:endParaRPr lang="en-CH" dirty="0"/>
          </a:p>
        </p:txBody>
      </p:sp>
      <p:pic>
        <p:nvPicPr>
          <p:cNvPr id="13314" name="Picture 2" descr="SPSP overview">
            <a:extLst>
              <a:ext uri="{FF2B5EF4-FFF2-40B4-BE49-F238E27FC236}">
                <a16:creationId xmlns:a16="http://schemas.microsoft.com/office/drawing/2014/main" id="{A432810A-DEA7-0E44-F85E-35F248AB6D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7168" y="3666478"/>
            <a:ext cx="2064103" cy="270001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E7B582EE-2B60-EFEE-72FA-A3A75AEE0EDD}"/>
              </a:ext>
            </a:extLst>
          </p:cNvPr>
          <p:cNvPicPr>
            <a:picLocks noChangeAspect="1"/>
          </p:cNvPicPr>
          <p:nvPr/>
        </p:nvPicPr>
        <p:blipFill>
          <a:blip r:embed="rId4"/>
          <a:stretch>
            <a:fillRect/>
          </a:stretch>
        </p:blipFill>
        <p:spPr>
          <a:xfrm>
            <a:off x="4842869" y="5528175"/>
            <a:ext cx="5058481" cy="838317"/>
          </a:xfrm>
          <a:prstGeom prst="rect">
            <a:avLst/>
          </a:prstGeom>
        </p:spPr>
      </p:pic>
    </p:spTree>
    <p:extLst>
      <p:ext uri="{BB962C8B-B14F-4D97-AF65-F5344CB8AC3E}">
        <p14:creationId xmlns:p14="http://schemas.microsoft.com/office/powerpoint/2010/main" val="3703883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2994" name="Rectangle 2"/>
          <p:cNvSpPr>
            <a:spLocks noGrp="1" noChangeArrowheads="1"/>
          </p:cNvSpPr>
          <p:nvPr>
            <p:ph type="title"/>
          </p:nvPr>
        </p:nvSpPr>
        <p:spPr>
          <a:xfrm>
            <a:off x="438704" y="189133"/>
            <a:ext cx="10515600" cy="1325563"/>
          </a:xfrm>
        </p:spPr>
        <p:txBody>
          <a:bodyPr>
            <a:normAutofit/>
          </a:bodyPr>
          <a:lstStyle/>
          <a:p>
            <a:pPr algn="ctr">
              <a:defRPr/>
            </a:pPr>
            <a:r>
              <a:rPr lang="fr-CH" sz="3200" dirty="0"/>
              <a:t>All </a:t>
            </a:r>
            <a:r>
              <a:rPr lang="fr-CH" sz="3200" dirty="0" err="1"/>
              <a:t>taxonomy</a:t>
            </a:r>
            <a:r>
              <a:rPr lang="fr-CH" sz="3200" dirty="0"/>
              <a:t> in </a:t>
            </a:r>
            <a:r>
              <a:rPr lang="fr-CH" sz="3200" dirty="0" err="1"/>
              <a:t>Databases</a:t>
            </a:r>
            <a:r>
              <a:rPr lang="fr-CH" sz="3200" dirty="0"/>
              <a:t> </a:t>
            </a:r>
            <a:r>
              <a:rPr lang="fr-CH" sz="3200" dirty="0" err="1"/>
              <a:t>refers</a:t>
            </a:r>
            <a:r>
              <a:rPr lang="fr-CH" sz="3200" dirty="0"/>
              <a:t> to NCBI </a:t>
            </a:r>
            <a:r>
              <a:rPr lang="fr-CH" sz="3200" dirty="0" err="1"/>
              <a:t>taxonomy</a:t>
            </a:r>
            <a:endParaRPr lang="en-GB" sz="3200" dirty="0"/>
          </a:p>
        </p:txBody>
      </p:sp>
      <p:sp>
        <p:nvSpPr>
          <p:cNvPr id="55302" name="Text Box 4"/>
          <p:cNvSpPr txBox="1">
            <a:spLocks noChangeArrowheads="1"/>
          </p:cNvSpPr>
          <p:nvPr/>
        </p:nvSpPr>
        <p:spPr bwMode="auto">
          <a:xfrm>
            <a:off x="2057401" y="1295401"/>
            <a:ext cx="7109639" cy="646331"/>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bg1"/>
                </a:solidFill>
                <a:latin typeface="ＭＳ Ｐゴシック" charset="-128"/>
                <a:ea typeface="ＭＳ Ｐゴシック" charset="-128"/>
              </a:defRPr>
            </a:lvl1pPr>
            <a:lvl2pPr marL="742950" indent="-285750" eaLnBrk="0" hangingPunct="0">
              <a:defRPr>
                <a:solidFill>
                  <a:schemeClr val="bg1"/>
                </a:solidFill>
                <a:latin typeface="ＭＳ Ｐゴシック" charset="-128"/>
                <a:ea typeface="ＭＳ Ｐゴシック" charset="-128"/>
              </a:defRPr>
            </a:lvl2pPr>
            <a:lvl3pPr marL="1143000" indent="-228600" eaLnBrk="0" hangingPunct="0">
              <a:defRPr>
                <a:solidFill>
                  <a:schemeClr val="bg1"/>
                </a:solidFill>
                <a:latin typeface="ＭＳ Ｐゴシック" charset="-128"/>
                <a:ea typeface="ＭＳ Ｐゴシック" charset="-128"/>
              </a:defRPr>
            </a:lvl3pPr>
            <a:lvl4pPr marL="1600200" indent="-228600" eaLnBrk="0" hangingPunct="0">
              <a:defRPr>
                <a:solidFill>
                  <a:schemeClr val="bg1"/>
                </a:solidFill>
                <a:latin typeface="ＭＳ Ｐゴシック" charset="-128"/>
                <a:ea typeface="ＭＳ Ｐゴシック" charset="-128"/>
              </a:defRPr>
            </a:lvl4pPr>
            <a:lvl5pPr marL="2057400" indent="-228600" eaLnBrk="0" hangingPunct="0">
              <a:defRPr>
                <a:solidFill>
                  <a:schemeClr val="bg1"/>
                </a:solidFill>
                <a:latin typeface="ＭＳ Ｐゴシック" charset="-128"/>
                <a:ea typeface="ＭＳ Ｐゴシック" charset="-128"/>
              </a:defRPr>
            </a:lvl5pPr>
            <a:lvl6pPr marL="2514600" indent="-2286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eaLnBrk="0" fontAlgn="base" hangingPunct="0">
              <a:spcBef>
                <a:spcPct val="0"/>
              </a:spcBef>
              <a:spcAft>
                <a:spcPct val="0"/>
              </a:spcAft>
              <a:defRPr>
                <a:solidFill>
                  <a:schemeClr val="bg1"/>
                </a:solidFill>
                <a:latin typeface="ＭＳ Ｐゴシック" charset="-128"/>
                <a:ea typeface="ＭＳ Ｐゴシック" charset="-128"/>
              </a:defRPr>
            </a:lvl9pPr>
          </a:lstStyle>
          <a:p>
            <a:r>
              <a:rPr lang="en-US" dirty="0">
                <a:solidFill>
                  <a:srgbClr val="000000"/>
                </a:solidFill>
                <a:latin typeface="Arial" panose="020B0604020202020204" pitchFamily="34" charset="0"/>
                <a:cs typeface="Arial" panose="020B0604020202020204" pitchFamily="34" charset="0"/>
              </a:rPr>
              <a:t>The main problem is that submitters are not always up to the task of</a:t>
            </a:r>
          </a:p>
          <a:p>
            <a:r>
              <a:rPr lang="fr-CH" dirty="0" err="1">
                <a:solidFill>
                  <a:srgbClr val="000000"/>
                </a:solidFill>
                <a:latin typeface="Arial" panose="020B0604020202020204" pitchFamily="34" charset="0"/>
                <a:cs typeface="Arial" panose="020B0604020202020204" pitchFamily="34" charset="0"/>
              </a:rPr>
              <a:t>describing</a:t>
            </a:r>
            <a:r>
              <a:rPr lang="fr-CH" dirty="0">
                <a:solidFill>
                  <a:srgbClr val="000000"/>
                </a:solidFill>
                <a:latin typeface="Arial" panose="020B0604020202020204" pitchFamily="34" charset="0"/>
                <a:cs typeface="Arial" panose="020B0604020202020204" pitchFamily="34" charset="0"/>
              </a:rPr>
              <a:t> the correct </a:t>
            </a:r>
            <a:r>
              <a:rPr lang="fr-CH" dirty="0" err="1">
                <a:solidFill>
                  <a:srgbClr val="000000"/>
                </a:solidFill>
                <a:latin typeface="Arial" panose="020B0604020202020204" pitchFamily="34" charset="0"/>
                <a:cs typeface="Arial" panose="020B0604020202020204" pitchFamily="34" charset="0"/>
              </a:rPr>
              <a:t>taxonomy</a:t>
            </a:r>
            <a:r>
              <a:rPr lang="fr-CH" dirty="0">
                <a:solidFill>
                  <a:srgbClr val="000000"/>
                </a:solidFill>
                <a:latin typeface="Arial" panose="020B0604020202020204" pitchFamily="34" charset="0"/>
                <a:cs typeface="Arial" panose="020B0604020202020204" pitchFamily="34" charset="0"/>
              </a:rPr>
              <a:t>.</a:t>
            </a:r>
            <a:endParaRPr lang="en-US" dirty="0">
              <a:solidFill>
                <a:srgbClr val="000000"/>
              </a:solidFill>
              <a:latin typeface="Arial" panose="020B0604020202020204" pitchFamily="34" charset="0"/>
              <a:cs typeface="Arial" panose="020B0604020202020204" pitchFamily="34" charset="0"/>
            </a:endParaRPr>
          </a:p>
        </p:txBody>
      </p:sp>
      <p:sp>
        <p:nvSpPr>
          <p:cNvPr id="55303" name="Text Box 5"/>
          <p:cNvSpPr txBox="1">
            <a:spLocks noChangeArrowheads="1"/>
          </p:cNvSpPr>
          <p:nvPr/>
        </p:nvSpPr>
        <p:spPr bwMode="auto">
          <a:xfrm>
            <a:off x="2590800" y="3048000"/>
            <a:ext cx="3886200" cy="92333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a:solidFill>
                  <a:schemeClr val="bg1"/>
                </a:solidFill>
                <a:latin typeface="ＭＳ Ｐゴシック" charset="-128"/>
                <a:ea typeface="ＭＳ Ｐゴシック" charset="-128"/>
              </a:defRPr>
            </a:lvl1pPr>
            <a:lvl2pPr marL="742950" indent="-285750" eaLnBrk="0" hangingPunct="0">
              <a:defRPr>
                <a:solidFill>
                  <a:schemeClr val="bg1"/>
                </a:solidFill>
                <a:latin typeface="ＭＳ Ｐゴシック" charset="-128"/>
                <a:ea typeface="ＭＳ Ｐゴシック" charset="-128"/>
              </a:defRPr>
            </a:lvl2pPr>
            <a:lvl3pPr marL="1143000" indent="-228600" eaLnBrk="0" hangingPunct="0">
              <a:defRPr>
                <a:solidFill>
                  <a:schemeClr val="bg1"/>
                </a:solidFill>
                <a:latin typeface="ＭＳ Ｐゴシック" charset="-128"/>
                <a:ea typeface="ＭＳ Ｐゴシック" charset="-128"/>
              </a:defRPr>
            </a:lvl3pPr>
            <a:lvl4pPr marL="1600200" indent="-228600" eaLnBrk="0" hangingPunct="0">
              <a:defRPr>
                <a:solidFill>
                  <a:schemeClr val="bg1"/>
                </a:solidFill>
                <a:latin typeface="ＭＳ Ｐゴシック" charset="-128"/>
                <a:ea typeface="ＭＳ Ｐゴシック" charset="-128"/>
              </a:defRPr>
            </a:lvl4pPr>
            <a:lvl5pPr marL="2057400" indent="-228600" eaLnBrk="0" hangingPunct="0">
              <a:defRPr>
                <a:solidFill>
                  <a:schemeClr val="bg1"/>
                </a:solidFill>
                <a:latin typeface="ＭＳ Ｐゴシック" charset="-128"/>
                <a:ea typeface="ＭＳ Ｐゴシック" charset="-128"/>
              </a:defRPr>
            </a:lvl5pPr>
            <a:lvl6pPr marL="2514600" indent="-2286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eaLnBrk="0" fontAlgn="base" hangingPunct="0">
              <a:spcBef>
                <a:spcPct val="0"/>
              </a:spcBef>
              <a:spcAft>
                <a:spcPct val="0"/>
              </a:spcAft>
              <a:defRPr>
                <a:solidFill>
                  <a:schemeClr val="bg1"/>
                </a:solidFill>
                <a:latin typeface="ＭＳ Ｐゴシック" charset="-128"/>
                <a:ea typeface="ＭＳ Ｐゴシック" charset="-128"/>
              </a:defRPr>
            </a:lvl9pPr>
          </a:lstStyle>
          <a:p>
            <a:pPr>
              <a:buSzPts val="2000"/>
              <a:buFont typeface="Wingdings" pitchFamily="2" charset="2"/>
              <a:buChar char="à"/>
            </a:pPr>
            <a:r>
              <a:rPr lang="en-US" dirty="0">
                <a:solidFill>
                  <a:srgbClr val="000000"/>
                </a:solidFill>
                <a:latin typeface="Arial" panose="020B0604020202020204" pitchFamily="34" charset="0"/>
                <a:cs typeface="Arial" panose="020B0604020202020204" pitchFamily="34" charset="0"/>
              </a:rPr>
              <a:t> The result is a melting pot of good and bad taxonomy</a:t>
            </a:r>
          </a:p>
          <a:p>
            <a:pPr>
              <a:buSzPts val="2000"/>
              <a:buFont typeface="Wingdings" pitchFamily="2" charset="2"/>
              <a:buChar char="à"/>
            </a:pPr>
            <a:endParaRPr lang="en-US" dirty="0">
              <a:solidFill>
                <a:srgbClr val="000000"/>
              </a:solidFill>
              <a:latin typeface="Arial" panose="020B0604020202020204" pitchFamily="34" charset="0"/>
              <a:cs typeface="Arial" panose="020B0604020202020204" pitchFamily="34" charset="0"/>
            </a:endParaRPr>
          </a:p>
        </p:txBody>
      </p:sp>
      <p:pic>
        <p:nvPicPr>
          <p:cNvPr id="55305"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9111" y="2031506"/>
            <a:ext cx="4212454" cy="4356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101623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RefSeq</a:t>
            </a:r>
            <a:r>
              <a:rPr lang="fr-CH" dirty="0"/>
              <a:t> </a:t>
            </a:r>
            <a:r>
              <a:rPr lang="fr-CH" dirty="0" err="1"/>
              <a:t>viruses</a:t>
            </a:r>
            <a:endParaRPr lang="en-US" dirty="0"/>
          </a:p>
        </p:txBody>
      </p:sp>
      <p:pic>
        <p:nvPicPr>
          <p:cNvPr id="5" name="Picture 4">
            <a:extLst>
              <a:ext uri="{FF2B5EF4-FFF2-40B4-BE49-F238E27FC236}">
                <a16:creationId xmlns:a16="http://schemas.microsoft.com/office/drawing/2014/main" id="{A84B5F50-F94E-B7E4-C42B-DE4492734AD4}"/>
              </a:ext>
            </a:extLst>
          </p:cNvPr>
          <p:cNvPicPr>
            <a:picLocks noChangeAspect="1"/>
          </p:cNvPicPr>
          <p:nvPr/>
        </p:nvPicPr>
        <p:blipFill>
          <a:blip r:embed="rId2"/>
          <a:stretch>
            <a:fillRect/>
          </a:stretch>
        </p:blipFill>
        <p:spPr>
          <a:xfrm>
            <a:off x="1940182" y="1449905"/>
            <a:ext cx="6857097" cy="5854748"/>
          </a:xfrm>
          <a:prstGeom prst="rect">
            <a:avLst/>
          </a:prstGeom>
        </p:spPr>
      </p:pic>
    </p:spTree>
    <p:extLst>
      <p:ext uri="{BB962C8B-B14F-4D97-AF65-F5344CB8AC3E}">
        <p14:creationId xmlns:p14="http://schemas.microsoft.com/office/powerpoint/2010/main" val="8031621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fr-CH" dirty="0" err="1"/>
              <a:t>RefSeq</a:t>
            </a:r>
            <a:r>
              <a:rPr lang="fr-CH" dirty="0"/>
              <a:t> entry</a:t>
            </a:r>
            <a:endParaRPr lang="en-US" dirty="0"/>
          </a:p>
        </p:txBody>
      </p:sp>
      <p:sp>
        <p:nvSpPr>
          <p:cNvPr id="4" name="Right Brace 3"/>
          <p:cNvSpPr/>
          <p:nvPr/>
        </p:nvSpPr>
        <p:spPr>
          <a:xfrm>
            <a:off x="3794177" y="1406364"/>
            <a:ext cx="361185" cy="14447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439" y="1013406"/>
            <a:ext cx="1444740" cy="5771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ight Brace 6"/>
          <p:cNvSpPr/>
          <p:nvPr/>
        </p:nvSpPr>
        <p:spPr>
          <a:xfrm>
            <a:off x="3794177" y="2960676"/>
            <a:ext cx="361185" cy="158921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e 7"/>
          <p:cNvSpPr/>
          <p:nvPr/>
        </p:nvSpPr>
        <p:spPr>
          <a:xfrm>
            <a:off x="3794176" y="4657029"/>
            <a:ext cx="315146" cy="202263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4579024" y="1013405"/>
            <a:ext cx="612091" cy="369332"/>
          </a:xfrm>
          <a:prstGeom prst="rect">
            <a:avLst/>
          </a:prstGeom>
          <a:noFill/>
        </p:spPr>
        <p:txBody>
          <a:bodyPr wrap="none" rtlCol="0">
            <a:spAutoFit/>
          </a:bodyPr>
          <a:lstStyle/>
          <a:p>
            <a:r>
              <a:rPr lang="fr-CH" dirty="0" err="1"/>
              <a:t>Title</a:t>
            </a:r>
            <a:endParaRPr lang="en-US" dirty="0"/>
          </a:p>
        </p:txBody>
      </p:sp>
      <p:sp>
        <p:nvSpPr>
          <p:cNvPr id="10" name="TextBox 9"/>
          <p:cNvSpPr txBox="1"/>
          <p:nvPr/>
        </p:nvSpPr>
        <p:spPr>
          <a:xfrm>
            <a:off x="4506787" y="1944068"/>
            <a:ext cx="944489" cy="369332"/>
          </a:xfrm>
          <a:prstGeom prst="rect">
            <a:avLst/>
          </a:prstGeom>
          <a:noFill/>
        </p:spPr>
        <p:txBody>
          <a:bodyPr wrap="none" rtlCol="0">
            <a:spAutoFit/>
          </a:bodyPr>
          <a:lstStyle/>
          <a:p>
            <a:r>
              <a:rPr lang="fr-CH" dirty="0"/>
              <a:t>Header:</a:t>
            </a:r>
            <a:endParaRPr lang="en-US" dirty="0"/>
          </a:p>
        </p:txBody>
      </p:sp>
      <p:sp>
        <p:nvSpPr>
          <p:cNvPr id="11" name="TextBox 10"/>
          <p:cNvSpPr txBox="1"/>
          <p:nvPr/>
        </p:nvSpPr>
        <p:spPr>
          <a:xfrm>
            <a:off x="4506787" y="3529904"/>
            <a:ext cx="1173719" cy="923330"/>
          </a:xfrm>
          <a:prstGeom prst="rect">
            <a:avLst/>
          </a:prstGeom>
          <a:noFill/>
        </p:spPr>
        <p:txBody>
          <a:bodyPr wrap="none" rtlCol="0">
            <a:spAutoFit/>
          </a:bodyPr>
          <a:lstStyle/>
          <a:p>
            <a:r>
              <a:rPr lang="fr-CH" dirty="0" err="1"/>
              <a:t>Features</a:t>
            </a:r>
            <a:endParaRPr lang="fr-CH" dirty="0"/>
          </a:p>
          <a:p>
            <a:r>
              <a:rPr lang="fr-CH" dirty="0" err="1"/>
              <a:t>Curated</a:t>
            </a:r>
            <a:r>
              <a:rPr lang="fr-CH" dirty="0"/>
              <a:t> </a:t>
            </a:r>
          </a:p>
          <a:p>
            <a:r>
              <a:rPr lang="fr-CH" dirty="0"/>
              <a:t>by experts</a:t>
            </a:r>
          </a:p>
        </p:txBody>
      </p:sp>
      <p:sp>
        <p:nvSpPr>
          <p:cNvPr id="12" name="TextBox 11"/>
          <p:cNvSpPr txBox="1"/>
          <p:nvPr/>
        </p:nvSpPr>
        <p:spPr>
          <a:xfrm>
            <a:off x="4506786" y="5483681"/>
            <a:ext cx="2904962" cy="369332"/>
          </a:xfrm>
          <a:prstGeom prst="rect">
            <a:avLst/>
          </a:prstGeom>
          <a:noFill/>
        </p:spPr>
        <p:txBody>
          <a:bodyPr wrap="none" rtlCol="0">
            <a:spAutoFit/>
          </a:bodyPr>
          <a:lstStyle/>
          <a:p>
            <a:r>
              <a:rPr lang="fr-CH" dirty="0"/>
              <a:t>Complete </a:t>
            </a:r>
            <a:r>
              <a:rPr lang="fr-CH" dirty="0" err="1"/>
              <a:t>genome</a:t>
            </a:r>
            <a:r>
              <a:rPr lang="fr-CH" dirty="0"/>
              <a:t> </a:t>
            </a:r>
            <a:r>
              <a:rPr lang="fr-CH" dirty="0" err="1"/>
              <a:t>sequence</a:t>
            </a:r>
            <a:endParaRPr lang="en-US" dirty="0"/>
          </a:p>
        </p:txBody>
      </p:sp>
      <p:sp>
        <p:nvSpPr>
          <p:cNvPr id="6" name="TextBox 5"/>
          <p:cNvSpPr txBox="1"/>
          <p:nvPr/>
        </p:nvSpPr>
        <p:spPr>
          <a:xfrm>
            <a:off x="6023763" y="1869822"/>
            <a:ext cx="3990964" cy="923330"/>
          </a:xfrm>
          <a:prstGeom prst="rect">
            <a:avLst/>
          </a:prstGeom>
          <a:noFill/>
        </p:spPr>
        <p:txBody>
          <a:bodyPr wrap="none" rtlCol="0">
            <a:spAutoFit/>
          </a:bodyPr>
          <a:lstStyle/>
          <a:p>
            <a:pPr marL="285750" indent="-285750">
              <a:buFont typeface="Arial" panose="020B0604020202020204" pitchFamily="34" charset="0"/>
              <a:buChar char="•"/>
            </a:pPr>
            <a:r>
              <a:rPr lang="fr-CH" dirty="0"/>
              <a:t>Accession </a:t>
            </a:r>
            <a:r>
              <a:rPr lang="fr-CH" dirty="0" err="1"/>
              <a:t>number</a:t>
            </a:r>
            <a:endParaRPr lang="fr-CH" dirty="0"/>
          </a:p>
          <a:p>
            <a:pPr marL="285750" indent="-285750">
              <a:buFont typeface="Arial" panose="020B0604020202020204" pitchFamily="34" charset="0"/>
              <a:buChar char="•"/>
            </a:pPr>
            <a:r>
              <a:rPr lang="fr-CH" dirty="0" err="1"/>
              <a:t>Taxonomy</a:t>
            </a:r>
            <a:endParaRPr lang="fr-CH" dirty="0"/>
          </a:p>
          <a:p>
            <a:pPr marL="285750" indent="-285750">
              <a:buFont typeface="Arial" panose="020B0604020202020204" pitchFamily="34" charset="0"/>
              <a:buChar char="•"/>
            </a:pPr>
            <a:r>
              <a:rPr lang="fr-CH" dirty="0" err="1"/>
              <a:t>References</a:t>
            </a:r>
            <a:r>
              <a:rPr lang="fr-CH" dirty="0"/>
              <a:t> (</a:t>
            </a:r>
            <a:r>
              <a:rPr lang="fr-CH" dirty="0" err="1"/>
              <a:t>depository</a:t>
            </a:r>
            <a:r>
              <a:rPr lang="fr-CH" dirty="0"/>
              <a:t>, publications)</a:t>
            </a:r>
            <a:endParaRPr lang="en-US" dirty="0"/>
          </a:p>
        </p:txBody>
      </p:sp>
      <p:sp>
        <p:nvSpPr>
          <p:cNvPr id="9" name="TextBox 8"/>
          <p:cNvSpPr txBox="1"/>
          <p:nvPr/>
        </p:nvSpPr>
        <p:spPr>
          <a:xfrm>
            <a:off x="5951526" y="3548955"/>
            <a:ext cx="2520242" cy="1200329"/>
          </a:xfrm>
          <a:prstGeom prst="rect">
            <a:avLst/>
          </a:prstGeom>
          <a:noFill/>
        </p:spPr>
        <p:txBody>
          <a:bodyPr wrap="none" rtlCol="0">
            <a:spAutoFit/>
          </a:bodyPr>
          <a:lstStyle/>
          <a:p>
            <a:pPr marL="285750" indent="-285750">
              <a:buFont typeface="Arial" panose="020B0604020202020204" pitchFamily="34" charset="0"/>
              <a:buChar char="•"/>
            </a:pPr>
            <a:r>
              <a:rPr lang="fr-CH" dirty="0"/>
              <a:t>Source and </a:t>
            </a:r>
            <a:r>
              <a:rPr lang="fr-CH" dirty="0" err="1"/>
              <a:t>metadata</a:t>
            </a:r>
            <a:endParaRPr lang="fr-CH" dirty="0"/>
          </a:p>
          <a:p>
            <a:pPr marL="285750" indent="-285750">
              <a:buFont typeface="Arial" panose="020B0604020202020204" pitchFamily="34" charset="0"/>
              <a:buChar char="•"/>
            </a:pPr>
            <a:r>
              <a:rPr lang="fr-CH" dirty="0" err="1"/>
              <a:t>Sequence</a:t>
            </a:r>
            <a:r>
              <a:rPr lang="fr-CH" dirty="0"/>
              <a:t> </a:t>
            </a:r>
            <a:r>
              <a:rPr lang="fr-CH" dirty="0" err="1"/>
              <a:t>features</a:t>
            </a:r>
            <a:endParaRPr lang="fr-CH" dirty="0"/>
          </a:p>
          <a:p>
            <a:pPr marL="285750" indent="-285750">
              <a:buFont typeface="Arial" panose="020B0604020202020204" pitchFamily="34" charset="0"/>
              <a:buChar char="•"/>
            </a:pPr>
            <a:r>
              <a:rPr lang="fr-CH" dirty="0"/>
              <a:t>ORF</a:t>
            </a:r>
          </a:p>
          <a:p>
            <a:pPr marL="285750" indent="-285750">
              <a:buFont typeface="Arial" panose="020B0604020202020204" pitchFamily="34" charset="0"/>
              <a:buChar char="•"/>
            </a:pPr>
            <a:r>
              <a:rPr lang="fr-CH" dirty="0" err="1"/>
              <a:t>Protein</a:t>
            </a:r>
            <a:r>
              <a:rPr lang="fr-CH" dirty="0"/>
              <a:t> </a:t>
            </a:r>
            <a:r>
              <a:rPr lang="fr-CH" dirty="0" err="1"/>
              <a:t>sequences</a:t>
            </a:r>
            <a:endParaRPr lang="en-US" dirty="0"/>
          </a:p>
        </p:txBody>
      </p:sp>
      <p:sp>
        <p:nvSpPr>
          <p:cNvPr id="3" name="Rectangle 2"/>
          <p:cNvSpPr/>
          <p:nvPr/>
        </p:nvSpPr>
        <p:spPr>
          <a:xfrm>
            <a:off x="2267439" y="2960676"/>
            <a:ext cx="1589214" cy="149255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08389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03AF88-7CA1-F620-EEAA-7BACD18A746B}"/>
              </a:ext>
            </a:extLst>
          </p:cNvPr>
          <p:cNvSpPr>
            <a:spLocks noGrp="1"/>
          </p:cNvSpPr>
          <p:nvPr>
            <p:ph type="title"/>
          </p:nvPr>
        </p:nvSpPr>
        <p:spPr/>
        <p:txBody>
          <a:bodyPr/>
          <a:lstStyle/>
          <a:p>
            <a:r>
              <a:rPr lang="en-US" dirty="0"/>
              <a:t>NCBI Virus variation resource</a:t>
            </a:r>
            <a:endParaRPr lang="en-CH" dirty="0"/>
          </a:p>
        </p:txBody>
      </p:sp>
      <p:pic>
        <p:nvPicPr>
          <p:cNvPr id="4" name="Image 3">
            <a:extLst>
              <a:ext uri="{FF2B5EF4-FFF2-40B4-BE49-F238E27FC236}">
                <a16:creationId xmlns:a16="http://schemas.microsoft.com/office/drawing/2014/main" id="{C2FA8FC8-95E4-3069-2D53-BB80CAE41E70}"/>
              </a:ext>
            </a:extLst>
          </p:cNvPr>
          <p:cNvPicPr>
            <a:picLocks noChangeAspect="1"/>
          </p:cNvPicPr>
          <p:nvPr/>
        </p:nvPicPr>
        <p:blipFill>
          <a:blip r:embed="rId2"/>
          <a:stretch>
            <a:fillRect/>
          </a:stretch>
        </p:blipFill>
        <p:spPr>
          <a:xfrm>
            <a:off x="838200" y="1401098"/>
            <a:ext cx="9902536" cy="5456902"/>
          </a:xfrm>
          <a:prstGeom prst="rect">
            <a:avLst/>
          </a:prstGeom>
        </p:spPr>
      </p:pic>
    </p:spTree>
    <p:extLst>
      <p:ext uri="{BB962C8B-B14F-4D97-AF65-F5344CB8AC3E}">
        <p14:creationId xmlns:p14="http://schemas.microsoft.com/office/powerpoint/2010/main" val="27290643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5242103-E891-E821-DCEB-EEE220F7E511}"/>
              </a:ext>
            </a:extLst>
          </p:cNvPr>
          <p:cNvSpPr>
            <a:spLocks noGrp="1"/>
          </p:cNvSpPr>
          <p:nvPr>
            <p:ph type="title"/>
          </p:nvPr>
        </p:nvSpPr>
        <p:spPr/>
        <p:txBody>
          <a:bodyPr/>
          <a:lstStyle/>
          <a:p>
            <a:endParaRPr lang="en-CH"/>
          </a:p>
        </p:txBody>
      </p:sp>
      <p:sp>
        <p:nvSpPr>
          <p:cNvPr id="5" name="Espace réservé du texte 4">
            <a:extLst>
              <a:ext uri="{FF2B5EF4-FFF2-40B4-BE49-F238E27FC236}">
                <a16:creationId xmlns:a16="http://schemas.microsoft.com/office/drawing/2014/main" id="{53466F8E-5DC1-A105-26AC-8BAC0CEF68D7}"/>
              </a:ext>
            </a:extLst>
          </p:cNvPr>
          <p:cNvSpPr>
            <a:spLocks noGrp="1"/>
          </p:cNvSpPr>
          <p:nvPr>
            <p:ph type="body" sz="quarter" idx="11"/>
          </p:nvPr>
        </p:nvSpPr>
        <p:spPr/>
        <p:txBody>
          <a:bodyPr/>
          <a:lstStyle/>
          <a:p>
            <a:endParaRPr lang="en-CH" dirty="0"/>
          </a:p>
        </p:txBody>
      </p:sp>
      <p:pic>
        <p:nvPicPr>
          <p:cNvPr id="7" name="Image 6">
            <a:extLst>
              <a:ext uri="{FF2B5EF4-FFF2-40B4-BE49-F238E27FC236}">
                <a16:creationId xmlns:a16="http://schemas.microsoft.com/office/drawing/2014/main" id="{BC161AB7-E210-F19E-7D6E-6E4B8EBDA27A}"/>
              </a:ext>
            </a:extLst>
          </p:cNvPr>
          <p:cNvPicPr>
            <a:picLocks noChangeAspect="1"/>
          </p:cNvPicPr>
          <p:nvPr/>
        </p:nvPicPr>
        <p:blipFill>
          <a:blip r:embed="rId2"/>
          <a:stretch>
            <a:fillRect/>
          </a:stretch>
        </p:blipFill>
        <p:spPr>
          <a:xfrm>
            <a:off x="0" y="260594"/>
            <a:ext cx="12112009" cy="6378939"/>
          </a:xfrm>
          <a:prstGeom prst="rect">
            <a:avLst/>
          </a:prstGeom>
        </p:spPr>
      </p:pic>
    </p:spTree>
    <p:extLst>
      <p:ext uri="{BB962C8B-B14F-4D97-AF65-F5344CB8AC3E}">
        <p14:creationId xmlns:p14="http://schemas.microsoft.com/office/powerpoint/2010/main" val="708230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EF7FB5-620D-6D9E-9974-357AEBAA1943}"/>
              </a:ext>
            </a:extLst>
          </p:cNvPr>
          <p:cNvSpPr>
            <a:spLocks noGrp="1"/>
          </p:cNvSpPr>
          <p:nvPr>
            <p:ph type="title"/>
          </p:nvPr>
        </p:nvSpPr>
        <p:spPr/>
        <p:txBody>
          <a:bodyPr/>
          <a:lstStyle/>
          <a:p>
            <a:r>
              <a:rPr lang="en-US" dirty="0"/>
              <a:t>NCBI virus</a:t>
            </a:r>
            <a:endParaRPr lang="en-CH" dirty="0"/>
          </a:p>
        </p:txBody>
      </p:sp>
      <p:pic>
        <p:nvPicPr>
          <p:cNvPr id="5" name="Image 4">
            <a:extLst>
              <a:ext uri="{FF2B5EF4-FFF2-40B4-BE49-F238E27FC236}">
                <a16:creationId xmlns:a16="http://schemas.microsoft.com/office/drawing/2014/main" id="{109E6EA9-C288-2073-4776-6DEFBC670983}"/>
              </a:ext>
            </a:extLst>
          </p:cNvPr>
          <p:cNvPicPr>
            <a:picLocks noChangeAspect="1"/>
          </p:cNvPicPr>
          <p:nvPr/>
        </p:nvPicPr>
        <p:blipFill>
          <a:blip r:embed="rId2"/>
          <a:stretch>
            <a:fillRect/>
          </a:stretch>
        </p:blipFill>
        <p:spPr>
          <a:xfrm>
            <a:off x="6876035" y="1380404"/>
            <a:ext cx="5021460" cy="4790209"/>
          </a:xfrm>
          <a:prstGeom prst="rect">
            <a:avLst/>
          </a:prstGeom>
        </p:spPr>
      </p:pic>
      <p:pic>
        <p:nvPicPr>
          <p:cNvPr id="7" name="Image 6">
            <a:extLst>
              <a:ext uri="{FF2B5EF4-FFF2-40B4-BE49-F238E27FC236}">
                <a16:creationId xmlns:a16="http://schemas.microsoft.com/office/drawing/2014/main" id="{BAE8C89F-F785-EAA2-421F-EF12D4B54413}"/>
              </a:ext>
            </a:extLst>
          </p:cNvPr>
          <p:cNvPicPr>
            <a:picLocks noChangeAspect="1"/>
          </p:cNvPicPr>
          <p:nvPr/>
        </p:nvPicPr>
        <p:blipFill>
          <a:blip r:embed="rId3"/>
          <a:stretch>
            <a:fillRect/>
          </a:stretch>
        </p:blipFill>
        <p:spPr>
          <a:xfrm>
            <a:off x="0" y="2714982"/>
            <a:ext cx="6619009" cy="2198156"/>
          </a:xfrm>
          <a:prstGeom prst="rect">
            <a:avLst/>
          </a:prstGeom>
        </p:spPr>
      </p:pic>
      <p:sp>
        <p:nvSpPr>
          <p:cNvPr id="9" name="ZoneTexte 8">
            <a:hlinkClick r:id="rId4"/>
            <a:extLst>
              <a:ext uri="{FF2B5EF4-FFF2-40B4-BE49-F238E27FC236}">
                <a16:creationId xmlns:a16="http://schemas.microsoft.com/office/drawing/2014/main" id="{3FB42943-39DE-3FCB-92A8-2226288FB611}"/>
              </a:ext>
            </a:extLst>
          </p:cNvPr>
          <p:cNvSpPr txBox="1"/>
          <p:nvPr/>
        </p:nvSpPr>
        <p:spPr>
          <a:xfrm>
            <a:off x="1227211" y="1821556"/>
            <a:ext cx="6094268" cy="369332"/>
          </a:xfrm>
          <a:prstGeom prst="rect">
            <a:avLst/>
          </a:prstGeom>
          <a:noFill/>
        </p:spPr>
        <p:txBody>
          <a:bodyPr wrap="square">
            <a:spAutoFit/>
          </a:bodyPr>
          <a:lstStyle/>
          <a:p>
            <a:r>
              <a:rPr lang="en-CH" dirty="0"/>
              <a:t>https://www.ncbi.nlm.nih.gov/labs/virus/vssi/#/</a:t>
            </a:r>
          </a:p>
        </p:txBody>
      </p:sp>
      <p:sp>
        <p:nvSpPr>
          <p:cNvPr id="10" name="ZoneTexte 9">
            <a:extLst>
              <a:ext uri="{FF2B5EF4-FFF2-40B4-BE49-F238E27FC236}">
                <a16:creationId xmlns:a16="http://schemas.microsoft.com/office/drawing/2014/main" id="{BFA75952-FE83-B4D1-B80D-4342DF3551DA}"/>
              </a:ext>
            </a:extLst>
          </p:cNvPr>
          <p:cNvSpPr txBox="1"/>
          <p:nvPr/>
        </p:nvSpPr>
        <p:spPr>
          <a:xfrm>
            <a:off x="701335" y="1202124"/>
            <a:ext cx="5473550" cy="369332"/>
          </a:xfrm>
          <a:prstGeom prst="rect">
            <a:avLst/>
          </a:prstGeom>
          <a:noFill/>
        </p:spPr>
        <p:txBody>
          <a:bodyPr wrap="none" rtlCol="0">
            <a:spAutoFit/>
          </a:bodyPr>
          <a:lstStyle/>
          <a:p>
            <a:r>
              <a:rPr lang="en-US" dirty="0"/>
              <a:t>A resource trying to order GenBank viral sequence mess</a:t>
            </a:r>
            <a:endParaRPr lang="en-CH" dirty="0"/>
          </a:p>
        </p:txBody>
      </p:sp>
    </p:spTree>
    <p:extLst>
      <p:ext uri="{BB962C8B-B14F-4D97-AF65-F5344CB8AC3E}">
        <p14:creationId xmlns:p14="http://schemas.microsoft.com/office/powerpoint/2010/main" val="33166962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70114" y="413657"/>
            <a:ext cx="11734800" cy="914400"/>
          </a:xfrm>
        </p:spPr>
        <p:txBody>
          <a:bodyPr>
            <a:noAutofit/>
          </a:bodyPr>
          <a:lstStyle/>
          <a:p>
            <a:r>
              <a:rPr lang="en-US" sz="3200" dirty="0"/>
              <a:t>DATABASE: </a:t>
            </a:r>
            <a:br>
              <a:rPr lang="en-US" sz="3200" dirty="0"/>
            </a:br>
            <a:r>
              <a:rPr lang="en-US" sz="3200" dirty="0"/>
              <a:t>Bacterial and Viral Bioinformatics Resource Center (BV-BRC)</a:t>
            </a:r>
          </a:p>
        </p:txBody>
      </p:sp>
      <p:graphicFrame>
        <p:nvGraphicFramePr>
          <p:cNvPr id="2" name="Content Placeholder 2">
            <a:extLst>
              <a:ext uri="{FF2B5EF4-FFF2-40B4-BE49-F238E27FC236}">
                <a16:creationId xmlns:a16="http://schemas.microsoft.com/office/drawing/2014/main" id="{5C955873-155D-4E34-1E95-4853AFC6F59A}"/>
              </a:ext>
            </a:extLst>
          </p:cNvPr>
          <p:cNvGraphicFramePr>
            <a:graphicFrameLocks/>
          </p:cNvGraphicFramePr>
          <p:nvPr>
            <p:extLst>
              <p:ext uri="{D42A27DB-BD31-4B8C-83A1-F6EECF244321}">
                <p14:modId xmlns:p14="http://schemas.microsoft.com/office/powerpoint/2010/main" val="752154374"/>
              </p:ext>
            </p:extLst>
          </p:nvPr>
        </p:nvGraphicFramePr>
        <p:xfrm>
          <a:off x="1264171" y="16553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ZoneTexte 12">
            <a:hlinkClick r:id="rId8"/>
            <a:extLst>
              <a:ext uri="{FF2B5EF4-FFF2-40B4-BE49-F238E27FC236}">
                <a16:creationId xmlns:a16="http://schemas.microsoft.com/office/drawing/2014/main" id="{6B0B115A-FD58-9274-5085-C45C27A10C47}"/>
              </a:ext>
            </a:extLst>
          </p:cNvPr>
          <p:cNvSpPr txBox="1"/>
          <p:nvPr/>
        </p:nvSpPr>
        <p:spPr>
          <a:xfrm>
            <a:off x="6096000" y="1122386"/>
            <a:ext cx="6096000" cy="369332"/>
          </a:xfrm>
          <a:prstGeom prst="rect">
            <a:avLst/>
          </a:prstGeom>
          <a:noFill/>
        </p:spPr>
        <p:txBody>
          <a:bodyPr wrap="square">
            <a:spAutoFit/>
          </a:bodyPr>
          <a:lstStyle/>
          <a:p>
            <a:r>
              <a:rPr lang="en-CH" dirty="0"/>
              <a:t>https://www.bv-brc.org/view/Virus/10239</a:t>
            </a:r>
          </a:p>
        </p:txBody>
      </p:sp>
    </p:spTree>
    <p:extLst>
      <p:ext uri="{BB962C8B-B14F-4D97-AF65-F5344CB8AC3E}">
        <p14:creationId xmlns:p14="http://schemas.microsoft.com/office/powerpoint/2010/main" val="12312529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BV-BRC virus</a:t>
            </a:r>
          </a:p>
        </p:txBody>
      </p:sp>
      <p:pic>
        <p:nvPicPr>
          <p:cNvPr id="11" name="Espace réservé du contenu 10">
            <a:extLst>
              <a:ext uri="{FF2B5EF4-FFF2-40B4-BE49-F238E27FC236}">
                <a16:creationId xmlns:a16="http://schemas.microsoft.com/office/drawing/2014/main" id="{C963007E-5AD8-4ABD-76D1-CB2BB57DFD26}"/>
              </a:ext>
            </a:extLst>
          </p:cNvPr>
          <p:cNvPicPr>
            <a:picLocks noGrp="1" noChangeAspect="1"/>
          </p:cNvPicPr>
          <p:nvPr>
            <p:ph idx="1"/>
          </p:nvPr>
        </p:nvPicPr>
        <p:blipFill>
          <a:blip r:embed="rId3"/>
          <a:stretch>
            <a:fillRect/>
          </a:stretch>
        </p:blipFill>
        <p:spPr>
          <a:xfrm>
            <a:off x="359638" y="1540881"/>
            <a:ext cx="11247378" cy="4836432"/>
          </a:xfrm>
        </p:spPr>
      </p:pic>
      <p:cxnSp>
        <p:nvCxnSpPr>
          <p:cNvPr id="5" name="Straight Arrow Connector 4"/>
          <p:cNvCxnSpPr/>
          <p:nvPr/>
        </p:nvCxnSpPr>
        <p:spPr>
          <a:xfrm flipH="1">
            <a:off x="2929923" y="1324981"/>
            <a:ext cx="419100" cy="215900"/>
          </a:xfrm>
          <a:prstGeom prst="straightConnector1">
            <a:avLst/>
          </a:prstGeom>
          <a:ln w="38100" cap="flat" cmpd="sng" algn="ctr">
            <a:solidFill>
              <a:srgbClr val="FF0000"/>
            </a:solidFill>
            <a:prstDash val="solid"/>
            <a:round/>
            <a:headEnd type="none" w="med" len="med"/>
            <a:tailEnd type="arrow" w="med" len="med"/>
          </a:ln>
        </p:spPr>
        <p:style>
          <a:lnRef idx="2">
            <a:schemeClr val="accent2"/>
          </a:lnRef>
          <a:fillRef idx="0">
            <a:schemeClr val="accent2"/>
          </a:fillRef>
          <a:effectRef idx="1">
            <a:schemeClr val="accent2"/>
          </a:effectRef>
          <a:fontRef idx="minor">
            <a:schemeClr val="tx1"/>
          </a:fontRef>
        </p:style>
      </p:cxnSp>
      <p:cxnSp>
        <p:nvCxnSpPr>
          <p:cNvPr id="6" name="Straight Arrow Connector 5"/>
          <p:cNvCxnSpPr/>
          <p:nvPr/>
        </p:nvCxnSpPr>
        <p:spPr>
          <a:xfrm flipH="1">
            <a:off x="4137225" y="1324981"/>
            <a:ext cx="419100" cy="215900"/>
          </a:xfrm>
          <a:prstGeom prst="straightConnector1">
            <a:avLst/>
          </a:prstGeom>
          <a:ln w="38100" cap="flat" cmpd="sng" algn="ctr">
            <a:solidFill>
              <a:srgbClr val="FF0000"/>
            </a:solidFill>
            <a:prstDash val="solid"/>
            <a:round/>
            <a:headEnd type="none" w="med" len="med"/>
            <a:tailEnd type="arrow" w="med" len="med"/>
          </a:ln>
        </p:spPr>
        <p:style>
          <a:lnRef idx="2">
            <a:schemeClr val="accent2"/>
          </a:lnRef>
          <a:fillRef idx="0">
            <a:schemeClr val="accent2"/>
          </a:fillRef>
          <a:effectRef idx="1">
            <a:schemeClr val="accent2"/>
          </a:effectRef>
          <a:fontRef idx="minor">
            <a:schemeClr val="tx1"/>
          </a:fontRef>
        </p:style>
      </p:cxnSp>
      <p:cxnSp>
        <p:nvCxnSpPr>
          <p:cNvPr id="8" name="Straight Arrow Connector 7"/>
          <p:cNvCxnSpPr/>
          <p:nvPr/>
        </p:nvCxnSpPr>
        <p:spPr>
          <a:xfrm flipH="1">
            <a:off x="7908471" y="2751112"/>
            <a:ext cx="419100" cy="215900"/>
          </a:xfrm>
          <a:prstGeom prst="straightConnector1">
            <a:avLst/>
          </a:prstGeom>
          <a:ln w="38100" cap="flat" cmpd="sng" algn="ctr">
            <a:solidFill>
              <a:srgbClr val="FF0000"/>
            </a:solidFill>
            <a:prstDash val="solid"/>
            <a:round/>
            <a:headEnd type="none" w="med" len="med"/>
            <a:tailEnd type="arrow" w="med" len="med"/>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6911647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1981200" y="76200"/>
            <a:ext cx="8229600" cy="914400"/>
          </a:xfrm>
        </p:spPr>
        <p:txBody>
          <a:bodyPr/>
          <a:lstStyle/>
          <a:p>
            <a:r>
              <a:rPr lang="en-US" altLang="zh-CN" dirty="0"/>
              <a:t>Taxonomic view of sequences</a:t>
            </a:r>
            <a:endParaRPr lang="en-US" dirty="0"/>
          </a:p>
        </p:txBody>
      </p:sp>
      <p:pic>
        <p:nvPicPr>
          <p:cNvPr id="5" name="Image 4">
            <a:extLst>
              <a:ext uri="{FF2B5EF4-FFF2-40B4-BE49-F238E27FC236}">
                <a16:creationId xmlns:a16="http://schemas.microsoft.com/office/drawing/2014/main" id="{76BFB1C0-CC66-CB8D-5F79-282C958C6EE0}"/>
              </a:ext>
            </a:extLst>
          </p:cNvPr>
          <p:cNvPicPr>
            <a:picLocks noChangeAspect="1"/>
          </p:cNvPicPr>
          <p:nvPr/>
        </p:nvPicPr>
        <p:blipFill>
          <a:blip r:embed="rId3"/>
          <a:stretch>
            <a:fillRect/>
          </a:stretch>
        </p:blipFill>
        <p:spPr>
          <a:xfrm>
            <a:off x="424543" y="1224801"/>
            <a:ext cx="12192000" cy="4626111"/>
          </a:xfrm>
          <a:prstGeom prst="rect">
            <a:avLst/>
          </a:prstGeom>
        </p:spPr>
      </p:pic>
    </p:spTree>
    <p:extLst>
      <p:ext uri="{BB962C8B-B14F-4D97-AF65-F5344CB8AC3E}">
        <p14:creationId xmlns:p14="http://schemas.microsoft.com/office/powerpoint/2010/main" val="40204292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B15E27-5A5A-2028-C696-A725C64AB9AE}"/>
              </a:ext>
            </a:extLst>
          </p:cNvPr>
          <p:cNvSpPr>
            <a:spLocks noGrp="1"/>
          </p:cNvSpPr>
          <p:nvPr>
            <p:ph type="title"/>
          </p:nvPr>
        </p:nvSpPr>
        <p:spPr/>
        <p:txBody>
          <a:bodyPr/>
          <a:lstStyle/>
          <a:p>
            <a:r>
              <a:rPr lang="en-US" dirty="0"/>
              <a:t>Easy genome browsing</a:t>
            </a:r>
            <a:endParaRPr lang="en-CH" dirty="0"/>
          </a:p>
        </p:txBody>
      </p:sp>
      <p:pic>
        <p:nvPicPr>
          <p:cNvPr id="5" name="Espace réservé du contenu 4">
            <a:extLst>
              <a:ext uri="{FF2B5EF4-FFF2-40B4-BE49-F238E27FC236}">
                <a16:creationId xmlns:a16="http://schemas.microsoft.com/office/drawing/2014/main" id="{6598DF19-FE89-22EE-A039-5F3D355CC6AA}"/>
              </a:ext>
            </a:extLst>
          </p:cNvPr>
          <p:cNvPicPr>
            <a:picLocks noGrp="1" noChangeAspect="1"/>
          </p:cNvPicPr>
          <p:nvPr>
            <p:ph idx="1"/>
          </p:nvPr>
        </p:nvPicPr>
        <p:blipFill>
          <a:blip r:embed="rId2"/>
          <a:stretch>
            <a:fillRect/>
          </a:stretch>
        </p:blipFill>
        <p:spPr>
          <a:xfrm>
            <a:off x="566978" y="1433739"/>
            <a:ext cx="11280047" cy="4912632"/>
          </a:xfrm>
        </p:spPr>
      </p:pic>
    </p:spTree>
    <p:extLst>
      <p:ext uri="{BB962C8B-B14F-4D97-AF65-F5344CB8AC3E}">
        <p14:creationId xmlns:p14="http://schemas.microsoft.com/office/powerpoint/2010/main" val="27128897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6DF8F6-3C10-EF02-6885-3F6205DB0FC5}"/>
              </a:ext>
            </a:extLst>
          </p:cNvPr>
          <p:cNvSpPr>
            <a:spLocks noGrp="1"/>
          </p:cNvSpPr>
          <p:nvPr>
            <p:ph type="title"/>
          </p:nvPr>
        </p:nvSpPr>
        <p:spPr/>
        <p:txBody>
          <a:bodyPr/>
          <a:lstStyle/>
          <a:p>
            <a:r>
              <a:rPr lang="en-US" dirty="0"/>
              <a:t>Epitopes</a:t>
            </a:r>
            <a:endParaRPr lang="en-CH" dirty="0"/>
          </a:p>
        </p:txBody>
      </p:sp>
      <p:pic>
        <p:nvPicPr>
          <p:cNvPr id="5" name="Espace réservé du contenu 4">
            <a:extLst>
              <a:ext uri="{FF2B5EF4-FFF2-40B4-BE49-F238E27FC236}">
                <a16:creationId xmlns:a16="http://schemas.microsoft.com/office/drawing/2014/main" id="{69574F82-AA0E-A22D-BCB3-3E30F89CAA88}"/>
              </a:ext>
            </a:extLst>
          </p:cNvPr>
          <p:cNvPicPr>
            <a:picLocks noGrp="1" noChangeAspect="1"/>
          </p:cNvPicPr>
          <p:nvPr>
            <p:ph idx="1"/>
          </p:nvPr>
        </p:nvPicPr>
        <p:blipFill>
          <a:blip r:embed="rId2"/>
          <a:stretch>
            <a:fillRect/>
          </a:stretch>
        </p:blipFill>
        <p:spPr>
          <a:xfrm>
            <a:off x="1402772" y="1825625"/>
            <a:ext cx="9386456" cy="4351338"/>
          </a:xfrm>
        </p:spPr>
      </p:pic>
    </p:spTree>
    <p:extLst>
      <p:ext uri="{BB962C8B-B14F-4D97-AF65-F5344CB8AC3E}">
        <p14:creationId xmlns:p14="http://schemas.microsoft.com/office/powerpoint/2010/main" val="23236220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50CD6775-2C3B-07C9-238D-604E12148BD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The site offers plenty of virus tools</a:t>
            </a:r>
          </a:p>
        </p:txBody>
      </p:sp>
      <p:pic>
        <p:nvPicPr>
          <p:cNvPr id="6" name="Espace réservé du contenu 5">
            <a:extLst>
              <a:ext uri="{FF2B5EF4-FFF2-40B4-BE49-F238E27FC236}">
                <a16:creationId xmlns:a16="http://schemas.microsoft.com/office/drawing/2014/main" id="{162E3AEA-984C-A6FE-7AE0-38B2C4D331AC}"/>
              </a:ext>
            </a:extLst>
          </p:cNvPr>
          <p:cNvPicPr>
            <a:picLocks noGrp="1" noChangeAspect="1"/>
          </p:cNvPicPr>
          <p:nvPr>
            <p:ph idx="1"/>
          </p:nvPr>
        </p:nvPicPr>
        <p:blipFill>
          <a:blip r:embed="rId2"/>
          <a:stretch>
            <a:fillRect/>
          </a:stretch>
        </p:blipFill>
        <p:spPr>
          <a:xfrm>
            <a:off x="5745264" y="643466"/>
            <a:ext cx="4844803" cy="5568739"/>
          </a:xfrm>
          <a:prstGeom prst="rect">
            <a:avLst/>
          </a:prstGeom>
        </p:spPr>
      </p:pic>
    </p:spTree>
    <p:extLst>
      <p:ext uri="{BB962C8B-B14F-4D97-AF65-F5344CB8AC3E}">
        <p14:creationId xmlns:p14="http://schemas.microsoft.com/office/powerpoint/2010/main" val="28289824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FB9CE02-CF5F-070D-1213-1AE16B53CFE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Search with metadata</a:t>
            </a:r>
          </a:p>
        </p:txBody>
      </p:sp>
      <p:pic>
        <p:nvPicPr>
          <p:cNvPr id="4" name="Espace réservé du contenu 3">
            <a:extLst>
              <a:ext uri="{FF2B5EF4-FFF2-40B4-BE49-F238E27FC236}">
                <a16:creationId xmlns:a16="http://schemas.microsoft.com/office/drawing/2014/main" id="{477077F2-10D3-E95C-C5EC-E2E47B0759C6}"/>
              </a:ext>
            </a:extLst>
          </p:cNvPr>
          <p:cNvPicPr>
            <a:picLocks noGrp="1" noChangeAspect="1"/>
          </p:cNvPicPr>
          <p:nvPr>
            <p:ph idx="1"/>
          </p:nvPr>
        </p:nvPicPr>
        <p:blipFill>
          <a:blip r:embed="rId2"/>
          <a:stretch>
            <a:fillRect/>
          </a:stretch>
        </p:blipFill>
        <p:spPr>
          <a:xfrm>
            <a:off x="5289765" y="643466"/>
            <a:ext cx="5755802" cy="5568739"/>
          </a:xfrm>
          <a:prstGeom prst="rect">
            <a:avLst/>
          </a:prstGeom>
        </p:spPr>
      </p:pic>
    </p:spTree>
    <p:extLst>
      <p:ext uri="{BB962C8B-B14F-4D97-AF65-F5344CB8AC3E}">
        <p14:creationId xmlns:p14="http://schemas.microsoft.com/office/powerpoint/2010/main" val="15699291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00" y="76200"/>
            <a:ext cx="82296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1"/>
                </a:solidFill>
                <a:latin typeface="Times New Roman"/>
                <a:ea typeface="+mj-ea"/>
                <a:cs typeface="Times New Roman"/>
              </a:defRPr>
            </a:lvl1pPr>
          </a:lstStyle>
          <a:p>
            <a:r>
              <a:rPr lang="en-US" altLang="zh-CN"/>
              <a:t>Summary</a:t>
            </a:r>
            <a:endParaRPr lang="en-US" dirty="0"/>
          </a:p>
        </p:txBody>
      </p:sp>
      <p:sp>
        <p:nvSpPr>
          <p:cNvPr id="8" name="Titre 7">
            <a:extLst>
              <a:ext uri="{FF2B5EF4-FFF2-40B4-BE49-F238E27FC236}">
                <a16:creationId xmlns:a16="http://schemas.microsoft.com/office/drawing/2014/main" id="{F7969723-C71F-553F-B2FE-B5305A92E1D9}"/>
              </a:ext>
            </a:extLst>
          </p:cNvPr>
          <p:cNvSpPr>
            <a:spLocks noGrp="1"/>
          </p:cNvSpPr>
          <p:nvPr>
            <p:ph type="title"/>
          </p:nvPr>
        </p:nvSpPr>
        <p:spPr/>
        <p:txBody>
          <a:bodyPr/>
          <a:lstStyle/>
          <a:p>
            <a:r>
              <a:rPr lang="en-US" dirty="0"/>
              <a:t>BV-BRC summary</a:t>
            </a:r>
            <a:endParaRPr lang="en-CH" dirty="0"/>
          </a:p>
        </p:txBody>
      </p:sp>
      <p:graphicFrame>
        <p:nvGraphicFramePr>
          <p:cNvPr id="7" name="Content Placeholder 2">
            <a:extLst>
              <a:ext uri="{FF2B5EF4-FFF2-40B4-BE49-F238E27FC236}">
                <a16:creationId xmlns:a16="http://schemas.microsoft.com/office/drawing/2014/main" id="{75794829-0211-806D-24A7-6077D5F0BAB5}"/>
              </a:ext>
            </a:extLst>
          </p:cNvPr>
          <p:cNvGraphicFramePr>
            <a:graphicFrameLocks noGrp="1"/>
          </p:cNvGraphicFramePr>
          <p:nvPr>
            <p:ph idx="4294967295"/>
            <p:extLst>
              <p:ext uri="{D42A27DB-BD31-4B8C-83A1-F6EECF244321}">
                <p14:modId xmlns:p14="http://schemas.microsoft.com/office/powerpoint/2010/main" val="2270449211"/>
              </p:ext>
            </p:extLst>
          </p:nvPr>
        </p:nvGraphicFramePr>
        <p:xfrm>
          <a:off x="1265238" y="2079625"/>
          <a:ext cx="10926762" cy="4192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87791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62061-DC0D-847A-084E-0A4A523D159C}"/>
              </a:ext>
            </a:extLst>
          </p:cNvPr>
          <p:cNvSpPr>
            <a:spLocks noGrp="1"/>
          </p:cNvSpPr>
          <p:nvPr>
            <p:ph type="title"/>
          </p:nvPr>
        </p:nvSpPr>
        <p:spPr/>
        <p:txBody>
          <a:bodyPr/>
          <a:lstStyle/>
          <a:p>
            <a:r>
              <a:rPr lang="en-US" dirty="0"/>
              <a:t>UCSC Genome browser</a:t>
            </a:r>
            <a:endParaRPr lang="en-CH" dirty="0"/>
          </a:p>
        </p:txBody>
      </p:sp>
      <p:pic>
        <p:nvPicPr>
          <p:cNvPr id="5" name="Image 4">
            <a:extLst>
              <a:ext uri="{FF2B5EF4-FFF2-40B4-BE49-F238E27FC236}">
                <a16:creationId xmlns:a16="http://schemas.microsoft.com/office/drawing/2014/main" id="{917B840B-093A-F182-8926-54D62CCFE3FF}"/>
              </a:ext>
            </a:extLst>
          </p:cNvPr>
          <p:cNvPicPr>
            <a:picLocks noChangeAspect="1"/>
          </p:cNvPicPr>
          <p:nvPr/>
        </p:nvPicPr>
        <p:blipFill>
          <a:blip r:embed="rId2"/>
          <a:stretch>
            <a:fillRect/>
          </a:stretch>
        </p:blipFill>
        <p:spPr>
          <a:xfrm>
            <a:off x="203478" y="2506662"/>
            <a:ext cx="3520113" cy="4351338"/>
          </a:xfrm>
          <a:prstGeom prst="rect">
            <a:avLst/>
          </a:prstGeom>
        </p:spPr>
      </p:pic>
      <p:sp>
        <p:nvSpPr>
          <p:cNvPr id="7" name="ZoneTexte 6">
            <a:hlinkClick r:id="rId3"/>
            <a:extLst>
              <a:ext uri="{FF2B5EF4-FFF2-40B4-BE49-F238E27FC236}">
                <a16:creationId xmlns:a16="http://schemas.microsoft.com/office/drawing/2014/main" id="{4AC028A1-5007-3D5B-9DF3-9464C28BD55E}"/>
              </a:ext>
            </a:extLst>
          </p:cNvPr>
          <p:cNvSpPr txBox="1"/>
          <p:nvPr/>
        </p:nvSpPr>
        <p:spPr>
          <a:xfrm>
            <a:off x="4734792" y="6031210"/>
            <a:ext cx="6094520" cy="923330"/>
          </a:xfrm>
          <a:prstGeom prst="rect">
            <a:avLst/>
          </a:prstGeom>
          <a:noFill/>
        </p:spPr>
        <p:txBody>
          <a:bodyPr wrap="square">
            <a:spAutoFit/>
          </a:bodyPr>
          <a:lstStyle/>
          <a:p>
            <a:r>
              <a:rPr lang="en-CH" dirty="0"/>
              <a:t>https://genome-euro.ucsc.edu/cgi-bin/hgGateway?redirect=manual&amp;source=genome.ucsc.edu</a:t>
            </a:r>
          </a:p>
        </p:txBody>
      </p:sp>
      <p:pic>
        <p:nvPicPr>
          <p:cNvPr id="11" name="Image 10">
            <a:extLst>
              <a:ext uri="{FF2B5EF4-FFF2-40B4-BE49-F238E27FC236}">
                <a16:creationId xmlns:a16="http://schemas.microsoft.com/office/drawing/2014/main" id="{8688C247-3EDC-77EB-C38C-BF1CCA0C330B}"/>
              </a:ext>
            </a:extLst>
          </p:cNvPr>
          <p:cNvPicPr>
            <a:picLocks noChangeAspect="1"/>
          </p:cNvPicPr>
          <p:nvPr/>
        </p:nvPicPr>
        <p:blipFill>
          <a:blip r:embed="rId4"/>
          <a:stretch>
            <a:fillRect/>
          </a:stretch>
        </p:blipFill>
        <p:spPr>
          <a:xfrm>
            <a:off x="134242" y="1377466"/>
            <a:ext cx="6573603" cy="1770021"/>
          </a:xfrm>
          <a:prstGeom prst="rect">
            <a:avLst/>
          </a:prstGeom>
        </p:spPr>
      </p:pic>
      <p:pic>
        <p:nvPicPr>
          <p:cNvPr id="9" name="Image 8">
            <a:extLst>
              <a:ext uri="{FF2B5EF4-FFF2-40B4-BE49-F238E27FC236}">
                <a16:creationId xmlns:a16="http://schemas.microsoft.com/office/drawing/2014/main" id="{B5A1A8E9-FDEE-C15B-0DAB-0D31DD39A827}"/>
              </a:ext>
            </a:extLst>
          </p:cNvPr>
          <p:cNvPicPr>
            <a:picLocks noChangeAspect="1"/>
          </p:cNvPicPr>
          <p:nvPr/>
        </p:nvPicPr>
        <p:blipFill>
          <a:blip r:embed="rId5"/>
          <a:stretch>
            <a:fillRect/>
          </a:stretch>
        </p:blipFill>
        <p:spPr>
          <a:xfrm>
            <a:off x="5484155" y="1768515"/>
            <a:ext cx="6504367" cy="4184867"/>
          </a:xfrm>
          <a:prstGeom prst="rect">
            <a:avLst/>
          </a:prstGeom>
        </p:spPr>
      </p:pic>
    </p:spTree>
    <p:extLst>
      <p:ext uri="{BB962C8B-B14F-4D97-AF65-F5344CB8AC3E}">
        <p14:creationId xmlns:p14="http://schemas.microsoft.com/office/powerpoint/2010/main" val="98580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419ADC7-DE7C-464E-9F88-6CAB6F61B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FF71EBCC-3999-0CC3-C469-AE7568632062}"/>
              </a:ext>
            </a:extLst>
          </p:cNvPr>
          <p:cNvSpPr>
            <a:spLocks noGrp="1"/>
          </p:cNvSpPr>
          <p:nvPr>
            <p:ph type="title"/>
          </p:nvPr>
        </p:nvSpPr>
        <p:spPr>
          <a:xfrm>
            <a:off x="7202657" y="525195"/>
            <a:ext cx="4148093" cy="2806506"/>
          </a:xfrm>
        </p:spPr>
        <p:txBody>
          <a:bodyPr vert="horz" lIns="91440" tIns="45720" rIns="91440" bIns="45720" rtlCol="0" anchor="b">
            <a:normAutofit/>
          </a:bodyPr>
          <a:lstStyle/>
          <a:p>
            <a:r>
              <a:rPr lang="en-US" sz="4000" kern="1200">
                <a:solidFill>
                  <a:schemeClr val="tx1"/>
                </a:solidFill>
                <a:latin typeface="+mj-lt"/>
                <a:ea typeface="+mj-ea"/>
                <a:cs typeface="+mj-cs"/>
              </a:rPr>
              <a:t>European Virus Bioinformatics</a:t>
            </a:r>
          </a:p>
        </p:txBody>
      </p:sp>
      <p:pic>
        <p:nvPicPr>
          <p:cNvPr id="13" name="Espace réservé du contenu 12" descr="Une image contenant texte, capture d’écran, Police, carte&#10;&#10;Description générée automatiquement">
            <a:extLst>
              <a:ext uri="{FF2B5EF4-FFF2-40B4-BE49-F238E27FC236}">
                <a16:creationId xmlns:a16="http://schemas.microsoft.com/office/drawing/2014/main" id="{73076444-E8A9-0AF2-651E-D328A0011DC9}"/>
              </a:ext>
            </a:extLst>
          </p:cNvPr>
          <p:cNvPicPr>
            <a:picLocks noGrp="1" noChangeAspect="1"/>
          </p:cNvPicPr>
          <p:nvPr>
            <p:ph idx="1"/>
          </p:nvPr>
        </p:nvPicPr>
        <p:blipFill>
          <a:blip r:embed="rId2"/>
          <a:stretch>
            <a:fillRect/>
          </a:stretch>
        </p:blipFill>
        <p:spPr>
          <a:xfrm>
            <a:off x="177674" y="1426825"/>
            <a:ext cx="6646989" cy="3622609"/>
          </a:xfrm>
          <a:prstGeom prst="rect">
            <a:avLst/>
          </a:prstGeom>
        </p:spPr>
      </p:pic>
      <p:sp>
        <p:nvSpPr>
          <p:cNvPr id="9" name="ZoneTexte 8">
            <a:extLst>
              <a:ext uri="{FF2B5EF4-FFF2-40B4-BE49-F238E27FC236}">
                <a16:creationId xmlns:a16="http://schemas.microsoft.com/office/drawing/2014/main" id="{254FEA45-1F11-7098-BDA0-4C69829F7301}"/>
              </a:ext>
            </a:extLst>
          </p:cNvPr>
          <p:cNvSpPr txBox="1"/>
          <p:nvPr/>
        </p:nvSpPr>
        <p:spPr>
          <a:xfrm>
            <a:off x="7202657" y="3526300"/>
            <a:ext cx="4148093" cy="258845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0" i="0">
                <a:effectLst/>
              </a:rPr>
              <a:t>Virus Bioinformatics research excellence and innovation with deep impact for a better, healthy world.</a:t>
            </a:r>
          </a:p>
        </p:txBody>
      </p:sp>
      <p:sp>
        <p:nvSpPr>
          <p:cNvPr id="15" name="ZoneTexte 14">
            <a:hlinkClick r:id="rId3"/>
            <a:extLst>
              <a:ext uri="{FF2B5EF4-FFF2-40B4-BE49-F238E27FC236}">
                <a16:creationId xmlns:a16="http://schemas.microsoft.com/office/drawing/2014/main" id="{376DE974-532F-48CA-9D0A-C4F0DFD767ED}"/>
              </a:ext>
            </a:extLst>
          </p:cNvPr>
          <p:cNvSpPr txBox="1"/>
          <p:nvPr/>
        </p:nvSpPr>
        <p:spPr>
          <a:xfrm>
            <a:off x="5728190" y="5963473"/>
            <a:ext cx="6094268" cy="369332"/>
          </a:xfrm>
          <a:prstGeom prst="rect">
            <a:avLst/>
          </a:prstGeom>
          <a:noFill/>
        </p:spPr>
        <p:txBody>
          <a:bodyPr wrap="square">
            <a:spAutoFit/>
          </a:bodyPr>
          <a:lstStyle/>
          <a:p>
            <a:r>
              <a:rPr lang="en-CH" dirty="0"/>
              <a:t>https://evbc.uni-jena.de/</a:t>
            </a:r>
          </a:p>
        </p:txBody>
      </p:sp>
      <p:sp>
        <p:nvSpPr>
          <p:cNvPr id="2" name="ZoneTexte 1">
            <a:extLst>
              <a:ext uri="{FF2B5EF4-FFF2-40B4-BE49-F238E27FC236}">
                <a16:creationId xmlns:a16="http://schemas.microsoft.com/office/drawing/2014/main" id="{B1BAA33F-2F92-1D01-0A82-00C36FCBB86E}"/>
              </a:ext>
            </a:extLst>
          </p:cNvPr>
          <p:cNvSpPr txBox="1"/>
          <p:nvPr/>
        </p:nvSpPr>
        <p:spPr>
          <a:xfrm>
            <a:off x="2769833" y="232807"/>
            <a:ext cx="2675669" cy="584775"/>
          </a:xfrm>
          <a:prstGeom prst="rect">
            <a:avLst/>
          </a:prstGeom>
          <a:noFill/>
        </p:spPr>
        <p:txBody>
          <a:bodyPr wrap="none" rtlCol="0">
            <a:spAutoFit/>
          </a:bodyPr>
          <a:lstStyle/>
          <a:p>
            <a:r>
              <a:rPr lang="en-US" sz="3200" dirty="0"/>
              <a:t>WEB resource</a:t>
            </a:r>
            <a:endParaRPr lang="en-CH" sz="3200" dirty="0"/>
          </a:p>
        </p:txBody>
      </p:sp>
    </p:spTree>
    <p:extLst>
      <p:ext uri="{BB962C8B-B14F-4D97-AF65-F5344CB8AC3E}">
        <p14:creationId xmlns:p14="http://schemas.microsoft.com/office/powerpoint/2010/main" val="21160588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mputer script on a screen">
            <a:extLst>
              <a:ext uri="{FF2B5EF4-FFF2-40B4-BE49-F238E27FC236}">
                <a16:creationId xmlns:a16="http://schemas.microsoft.com/office/drawing/2014/main" id="{2BD1EF53-F34B-DEBD-142E-73B7EAB13444}"/>
              </a:ext>
            </a:extLst>
          </p:cNvPr>
          <p:cNvPicPr>
            <a:picLocks noChangeAspect="1"/>
          </p:cNvPicPr>
          <p:nvPr/>
        </p:nvPicPr>
        <p:blipFill rotWithShape="1">
          <a:blip r:embed="rId2"/>
          <a:srcRect r="5882" b="-1"/>
          <a:stretch/>
        </p:blipFill>
        <p:spPr>
          <a:xfrm>
            <a:off x="1" y="1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1A98EE4-7FD3-128B-1EF6-214BECA1E6CE}"/>
              </a:ext>
            </a:extLst>
          </p:cNvPr>
          <p:cNvSpPr>
            <a:spLocks noGrp="1"/>
          </p:cNvSpPr>
          <p:nvPr>
            <p:ph type="title"/>
          </p:nvPr>
        </p:nvSpPr>
        <p:spPr>
          <a:xfrm>
            <a:off x="7531610" y="365125"/>
            <a:ext cx="3822189" cy="1899912"/>
          </a:xfrm>
        </p:spPr>
        <p:txBody>
          <a:bodyPr>
            <a:normAutofit/>
          </a:bodyPr>
          <a:lstStyle/>
          <a:p>
            <a:r>
              <a:rPr lang="en-US" sz="4000"/>
              <a:t>European virus bioinformatics center</a:t>
            </a:r>
            <a:endParaRPr lang="en-CH" sz="4000"/>
          </a:p>
        </p:txBody>
      </p:sp>
      <p:sp>
        <p:nvSpPr>
          <p:cNvPr id="3" name="Espace réservé du contenu 2">
            <a:extLst>
              <a:ext uri="{FF2B5EF4-FFF2-40B4-BE49-F238E27FC236}">
                <a16:creationId xmlns:a16="http://schemas.microsoft.com/office/drawing/2014/main" id="{8B62026D-1992-42C7-8FCE-F7751E8B8ABF}"/>
              </a:ext>
            </a:extLst>
          </p:cNvPr>
          <p:cNvSpPr>
            <a:spLocks noGrp="1"/>
          </p:cNvSpPr>
          <p:nvPr>
            <p:ph idx="1"/>
          </p:nvPr>
        </p:nvSpPr>
        <p:spPr>
          <a:xfrm>
            <a:off x="7531610" y="2434201"/>
            <a:ext cx="3822189" cy="3742762"/>
          </a:xfrm>
        </p:spPr>
        <p:txBody>
          <a:bodyPr>
            <a:normAutofit/>
          </a:bodyPr>
          <a:lstStyle/>
          <a:p>
            <a:r>
              <a:rPr lang="en-US" sz="2000" dirty="0"/>
              <a:t>Membership</a:t>
            </a:r>
          </a:p>
          <a:p>
            <a:endParaRPr lang="en-US" sz="2000" dirty="0"/>
          </a:p>
          <a:p>
            <a:r>
              <a:rPr lang="en-US" sz="2000" dirty="0"/>
              <a:t>Publications</a:t>
            </a:r>
          </a:p>
          <a:p>
            <a:endParaRPr lang="en-US" sz="2000" dirty="0"/>
          </a:p>
          <a:p>
            <a:r>
              <a:rPr lang="en-US" sz="2000" dirty="0"/>
              <a:t>Tools</a:t>
            </a:r>
          </a:p>
          <a:p>
            <a:endParaRPr lang="en-US" sz="2000" dirty="0"/>
          </a:p>
          <a:p>
            <a:r>
              <a:rPr lang="en-US" sz="2000" dirty="0"/>
              <a:t>Events (virus bioinformatics meeting)</a:t>
            </a:r>
            <a:endParaRPr lang="en-CH" sz="2000" dirty="0"/>
          </a:p>
        </p:txBody>
      </p:sp>
    </p:spTree>
    <p:extLst>
      <p:ext uri="{BB962C8B-B14F-4D97-AF65-F5344CB8AC3E}">
        <p14:creationId xmlns:p14="http://schemas.microsoft.com/office/powerpoint/2010/main" val="35750353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EE26AD-213B-42DB-0243-CCDD70D2E33E}"/>
              </a:ext>
            </a:extLst>
          </p:cNvPr>
          <p:cNvSpPr>
            <a:spLocks noGrp="1"/>
          </p:cNvSpPr>
          <p:nvPr>
            <p:ph type="title"/>
          </p:nvPr>
        </p:nvSpPr>
        <p:spPr/>
        <p:txBody>
          <a:bodyPr/>
          <a:lstStyle/>
          <a:p>
            <a:r>
              <a:rPr lang="en-US" dirty="0"/>
              <a:t>Virus Bioinformatics Meeting (</a:t>
            </a:r>
            <a:r>
              <a:rPr lang="en-US" dirty="0" err="1"/>
              <a:t>ViBiom</a:t>
            </a:r>
            <a:r>
              <a:rPr lang="en-US" dirty="0"/>
              <a:t>)</a:t>
            </a:r>
            <a:endParaRPr lang="en-CH" dirty="0"/>
          </a:p>
        </p:txBody>
      </p:sp>
      <p:pic>
        <p:nvPicPr>
          <p:cNvPr id="5" name="Espace réservé du contenu 4">
            <a:extLst>
              <a:ext uri="{FF2B5EF4-FFF2-40B4-BE49-F238E27FC236}">
                <a16:creationId xmlns:a16="http://schemas.microsoft.com/office/drawing/2014/main" id="{349F00A0-6012-6584-1468-DCFBB9788EA7}"/>
              </a:ext>
            </a:extLst>
          </p:cNvPr>
          <p:cNvPicPr>
            <a:picLocks noGrp="1" noChangeAspect="1"/>
          </p:cNvPicPr>
          <p:nvPr>
            <p:ph idx="1"/>
          </p:nvPr>
        </p:nvPicPr>
        <p:blipFill>
          <a:blip r:embed="rId2"/>
          <a:stretch>
            <a:fillRect/>
          </a:stretch>
        </p:blipFill>
        <p:spPr>
          <a:xfrm>
            <a:off x="838200" y="2009012"/>
            <a:ext cx="10515600" cy="3984563"/>
          </a:xfrm>
        </p:spPr>
      </p:pic>
    </p:spTree>
    <p:extLst>
      <p:ext uri="{BB962C8B-B14F-4D97-AF65-F5344CB8AC3E}">
        <p14:creationId xmlns:p14="http://schemas.microsoft.com/office/powerpoint/2010/main" val="4379148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3153B-F8BD-B69E-665E-B0D017E8B4CB}"/>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lnSpc>
                <a:spcPct val="90000"/>
              </a:lnSpc>
            </a:pPr>
            <a:r>
              <a:rPr lang="en-US" sz="4200" kern="1200" dirty="0">
                <a:solidFill>
                  <a:schemeClr val="tx1"/>
                </a:solidFill>
                <a:latin typeface="+mj-lt"/>
                <a:ea typeface="+mj-ea"/>
                <a:cs typeface="+mj-cs"/>
              </a:rPr>
              <a:t>Introduction to Viral Bioinformatics</a:t>
            </a:r>
          </a:p>
        </p:txBody>
      </p:sp>
      <p:pic>
        <p:nvPicPr>
          <p:cNvPr id="7" name="Image 6">
            <a:extLst>
              <a:ext uri="{FF2B5EF4-FFF2-40B4-BE49-F238E27FC236}">
                <a16:creationId xmlns:a16="http://schemas.microsoft.com/office/drawing/2014/main" id="{1D38E454-52FC-18B2-0C25-99650AF4BB9C}"/>
              </a:ext>
            </a:extLst>
          </p:cNvPr>
          <p:cNvPicPr>
            <a:picLocks noChangeAspect="1"/>
          </p:cNvPicPr>
          <p:nvPr/>
        </p:nvPicPr>
        <p:blipFill>
          <a:blip r:embed="rId2"/>
          <a:stretch>
            <a:fillRect/>
          </a:stretch>
        </p:blipFill>
        <p:spPr>
          <a:xfrm>
            <a:off x="156938" y="403155"/>
            <a:ext cx="949337" cy="949337"/>
          </a:xfrm>
          <a:prstGeom prst="rect">
            <a:avLst/>
          </a:prstGeom>
        </p:spPr>
      </p:pic>
      <p:graphicFrame>
        <p:nvGraphicFramePr>
          <p:cNvPr id="9" name="Espace réservé du texte 2">
            <a:extLst>
              <a:ext uri="{FF2B5EF4-FFF2-40B4-BE49-F238E27FC236}">
                <a16:creationId xmlns:a16="http://schemas.microsoft.com/office/drawing/2014/main" id="{9B76DA5B-579F-8777-1727-4EB95A157F53}"/>
              </a:ext>
            </a:extLst>
          </p:cNvPr>
          <p:cNvGraphicFramePr/>
          <p:nvPr>
            <p:extLst>
              <p:ext uri="{D42A27DB-BD31-4B8C-83A1-F6EECF244321}">
                <p14:modId xmlns:p14="http://schemas.microsoft.com/office/powerpoint/2010/main" val="2762005803"/>
              </p:ext>
            </p:extLst>
          </p:nvPr>
        </p:nvGraphicFramePr>
        <p:xfrm>
          <a:off x="5126418" y="552091"/>
          <a:ext cx="6224335" cy="5431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74215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084DAEB-9DC8-4275-E6F0-545F4005D087}"/>
              </a:ext>
            </a:extLst>
          </p:cNvPr>
          <p:cNvSpPr>
            <a:spLocks noGrp="1"/>
          </p:cNvSpPr>
          <p:nvPr>
            <p:ph type="title"/>
          </p:nvPr>
        </p:nvSpPr>
        <p:spPr>
          <a:xfrm>
            <a:off x="761800" y="762001"/>
            <a:ext cx="5334197" cy="1708242"/>
          </a:xfrm>
        </p:spPr>
        <p:txBody>
          <a:bodyPr vert="horz" lIns="91440" tIns="45720" rIns="91440" bIns="45720" rtlCol="0" anchor="ctr">
            <a:normAutofit/>
          </a:bodyPr>
          <a:lstStyle/>
          <a:p>
            <a:r>
              <a:rPr lang="en-US" sz="4000" b="0" i="0" dirty="0">
                <a:effectLst/>
                <a:ea typeface="+mj-ea"/>
                <a:cs typeface="+mj-cs"/>
              </a:rPr>
              <a:t>Viral genomics </a:t>
            </a:r>
            <a:br>
              <a:rPr lang="en-US" sz="4000" b="0" i="0" dirty="0">
                <a:effectLst/>
                <a:ea typeface="+mj-ea"/>
                <a:cs typeface="+mj-cs"/>
              </a:rPr>
            </a:br>
            <a:endParaRPr lang="en-US" sz="4000" dirty="0">
              <a:ea typeface="+mj-ea"/>
              <a:cs typeface="+mj-cs"/>
            </a:endParaRPr>
          </a:p>
        </p:txBody>
      </p:sp>
      <p:sp>
        <p:nvSpPr>
          <p:cNvPr id="4" name="Espace réservé du texte 3">
            <a:extLst>
              <a:ext uri="{FF2B5EF4-FFF2-40B4-BE49-F238E27FC236}">
                <a16:creationId xmlns:a16="http://schemas.microsoft.com/office/drawing/2014/main" id="{2A8A1D2C-A0F7-2003-6B66-1A5535CECDC5}"/>
              </a:ext>
            </a:extLst>
          </p:cNvPr>
          <p:cNvSpPr>
            <a:spLocks noGrp="1"/>
          </p:cNvSpPr>
          <p:nvPr>
            <p:ph idx="1"/>
          </p:nvPr>
        </p:nvSpPr>
        <p:spPr>
          <a:xfrm>
            <a:off x="761800" y="2470243"/>
            <a:ext cx="5334197" cy="3769835"/>
          </a:xfrm>
        </p:spPr>
        <p:txBody>
          <a:bodyPr vert="horz" lIns="91440" tIns="45720" rIns="91440" bIns="45720" rtlCol="0" anchor="ctr">
            <a:normAutofit/>
          </a:bodyPr>
          <a:lstStyle/>
          <a:p>
            <a:pPr marL="342900" indent="-228600" fontAlgn="base">
              <a:buFont typeface="Arial" panose="020B0604020202020204" pitchFamily="34" charset="0"/>
              <a:buChar char="•"/>
            </a:pPr>
            <a:r>
              <a:rPr lang="en-US" sz="2000" b="0" i="0" dirty="0">
                <a:effectLst/>
                <a:ea typeface="+mn-ea"/>
                <a:cs typeface="+mn-cs"/>
              </a:rPr>
              <a:t>Viral genome evolution and diversity  </a:t>
            </a:r>
          </a:p>
          <a:p>
            <a:pPr marL="342900" indent="-228600" fontAlgn="base">
              <a:buFont typeface="Arial" panose="020B0604020202020204" pitchFamily="34" charset="0"/>
              <a:buChar char="•"/>
            </a:pPr>
            <a:r>
              <a:rPr lang="en-US" sz="2000" b="0" i="0" dirty="0">
                <a:effectLst/>
                <a:ea typeface="+mn-ea"/>
                <a:cs typeface="+mn-cs"/>
              </a:rPr>
              <a:t>Genomic drift </a:t>
            </a:r>
          </a:p>
          <a:p>
            <a:pPr marL="342900" indent="-228600" fontAlgn="base">
              <a:buFont typeface="Arial" panose="020B0604020202020204" pitchFamily="34" charset="0"/>
              <a:buChar char="•"/>
            </a:pPr>
            <a:r>
              <a:rPr lang="en-US" sz="2000" b="0" i="0" dirty="0">
                <a:effectLst/>
                <a:ea typeface="+mn-ea"/>
                <a:cs typeface="+mn-cs"/>
              </a:rPr>
              <a:t>Recombination, reassortment </a:t>
            </a:r>
          </a:p>
          <a:p>
            <a:pPr marL="342900" indent="-228600" fontAlgn="base">
              <a:buFont typeface="Arial" panose="020B0604020202020204" pitchFamily="34" charset="0"/>
              <a:buChar char="•"/>
            </a:pPr>
            <a:r>
              <a:rPr lang="en-US" sz="2000" b="0" i="0" dirty="0">
                <a:effectLst/>
                <a:ea typeface="+mn-ea"/>
                <a:cs typeface="+mn-cs"/>
              </a:rPr>
              <a:t>Strains, isolates, variants, </a:t>
            </a:r>
            <a:r>
              <a:rPr lang="en-US" sz="2000" b="0" i="0" dirty="0" err="1">
                <a:effectLst/>
                <a:ea typeface="+mn-ea"/>
                <a:cs typeface="+mn-cs"/>
              </a:rPr>
              <a:t>quasispecies</a:t>
            </a:r>
            <a:r>
              <a:rPr lang="en-US" sz="2000" b="0" i="0" dirty="0">
                <a:effectLst/>
                <a:ea typeface="+mn-ea"/>
                <a:cs typeface="+mn-cs"/>
              </a:rPr>
              <a:t> </a:t>
            </a:r>
          </a:p>
          <a:p>
            <a:pPr marL="342900" indent="-228600">
              <a:buFont typeface="Arial" panose="020B0604020202020204" pitchFamily="34" charset="0"/>
              <a:buChar char="•"/>
            </a:pPr>
            <a:endParaRPr lang="en-US" sz="2000" dirty="0">
              <a:ea typeface="+mn-ea"/>
              <a:cs typeface="+mn-cs"/>
            </a:endParaRPr>
          </a:p>
        </p:txBody>
      </p:sp>
      <p:pic>
        <p:nvPicPr>
          <p:cNvPr id="6" name="Picture 5" descr="DNA render">
            <a:extLst>
              <a:ext uri="{FF2B5EF4-FFF2-40B4-BE49-F238E27FC236}">
                <a16:creationId xmlns:a16="http://schemas.microsoft.com/office/drawing/2014/main" id="{BC92778E-8E31-8B43-E234-C2F6F76E2C9D}"/>
              </a:ext>
            </a:extLst>
          </p:cNvPr>
          <p:cNvPicPr>
            <a:picLocks noChangeAspect="1"/>
          </p:cNvPicPr>
          <p:nvPr/>
        </p:nvPicPr>
        <p:blipFill rotWithShape="1">
          <a:blip r:embed="rId2"/>
          <a:srcRect l="38598" r="17719"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9702975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dirty="0"/>
              <a:t>Viral </a:t>
            </a:r>
            <a:r>
              <a:rPr lang="fr-CH" dirty="0" err="1"/>
              <a:t>sequence</a:t>
            </a:r>
            <a:r>
              <a:rPr lang="fr-CH" dirty="0"/>
              <a:t> </a:t>
            </a:r>
            <a:r>
              <a:rPr lang="fr-CH" dirty="0" err="1"/>
              <a:t>space</a:t>
            </a:r>
            <a:r>
              <a:rPr lang="fr-CH" dirty="0"/>
              <a:t> </a:t>
            </a:r>
            <a:r>
              <a:rPr lang="fr-CH" dirty="0" err="1"/>
              <a:t>is</a:t>
            </a:r>
            <a:r>
              <a:rPr lang="fr-CH" dirty="0"/>
              <a:t> </a:t>
            </a:r>
            <a:r>
              <a:rPr lang="fr-CH" dirty="0" err="1"/>
              <a:t>huge</a:t>
            </a:r>
            <a:r>
              <a:rPr lang="fr-CH" dirty="0"/>
              <a:t> and diverse</a:t>
            </a:r>
            <a:endParaRPr lang="en-US" dirty="0"/>
          </a:p>
        </p:txBody>
      </p:sp>
      <p:sp>
        <p:nvSpPr>
          <p:cNvPr id="3" name="TextBox 2"/>
          <p:cNvSpPr txBox="1"/>
          <p:nvPr/>
        </p:nvSpPr>
        <p:spPr>
          <a:xfrm>
            <a:off x="2209047" y="1612755"/>
            <a:ext cx="9276963" cy="1754326"/>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13 085 774 viral sequences in </a:t>
            </a:r>
            <a:r>
              <a:rPr lang="en-US" dirty="0" err="1">
                <a:latin typeface="Arial" panose="020B0604020202020204" pitchFamily="34" charset="0"/>
                <a:cs typeface="Arial" panose="020B0604020202020204" pitchFamily="34" charset="0"/>
              </a:rPr>
              <a:t>Genbank</a:t>
            </a:r>
            <a:r>
              <a:rPr lang="en-US" dirty="0">
                <a:latin typeface="Arial" panose="020B0604020202020204" pitchFamily="34" charset="0"/>
                <a:cs typeface="Arial" panose="020B0604020202020204" pitchFamily="34" charset="0"/>
              </a:rPr>
              <a:t>  (including 8,647,826 SARS-CoV-2) [Jan 2024]</a:t>
            </a:r>
          </a:p>
          <a:p>
            <a:endParaRPr lang="en-US" dirty="0">
              <a:latin typeface="Arial" panose="020B0604020202020204" pitchFamily="34" charset="0"/>
              <a:cs typeface="Arial" panose="020B0604020202020204" pitchFamily="34" charset="0"/>
            </a:endParaRPr>
          </a:p>
          <a:p>
            <a:endParaRPr lang="fr-CH" dirty="0">
              <a:latin typeface="Arial" panose="020B0604020202020204" pitchFamily="34" charset="0"/>
              <a:cs typeface="Arial" panose="020B0604020202020204" pitchFamily="34" charset="0"/>
            </a:endParaRPr>
          </a:p>
          <a:p>
            <a:r>
              <a:rPr lang="pt-BR" dirty="0">
                <a:latin typeface="Arial" panose="020B0604020202020204" pitchFamily="34" charset="0"/>
                <a:cs typeface="Arial" panose="020B0604020202020204" pitchFamily="34" charset="0"/>
              </a:rPr>
              <a:t>78,618 complete genomes, comprising 333,861 sequences (ViralZone 2020)</a:t>
            </a:r>
          </a:p>
          <a:p>
            <a:endParaRPr lang="pt-BR" dirty="0">
              <a:latin typeface="Arial" panose="020B0604020202020204" pitchFamily="34" charset="0"/>
              <a:cs typeface="Arial" panose="020B0604020202020204" pitchFamily="34" charset="0"/>
            </a:endParaRPr>
          </a:p>
          <a:p>
            <a:r>
              <a:rPr lang="pt-BR" dirty="0">
                <a:latin typeface="Arial" panose="020B0604020202020204" pitchFamily="34" charset="0"/>
                <a:cs typeface="Arial" panose="020B0604020202020204" pitchFamily="34" charset="0"/>
              </a:rPr>
              <a:t>But about 119 type of virus known to infect humans...</a:t>
            </a:r>
            <a:endParaRPr lang="en-US" dirty="0">
              <a:latin typeface="Arial" panose="020B0604020202020204" pitchFamily="34" charset="0"/>
              <a:cs typeface="Arial" panose="020B0604020202020204" pitchFamily="34" charset="0"/>
            </a:endParaRPr>
          </a:p>
        </p:txBody>
      </p:sp>
      <p:pic>
        <p:nvPicPr>
          <p:cNvPr id="1026" name="Picture 2" descr="http://viralzone.expasy.org/resources/Virus_siz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7900" y="3997968"/>
            <a:ext cx="3427608" cy="2000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8373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re 19">
            <a:extLst>
              <a:ext uri="{FF2B5EF4-FFF2-40B4-BE49-F238E27FC236}">
                <a16:creationId xmlns:a16="http://schemas.microsoft.com/office/drawing/2014/main" id="{ECE69A57-94DD-E8EF-AFD1-25E0BBA02ADC}"/>
              </a:ext>
            </a:extLst>
          </p:cNvPr>
          <p:cNvSpPr>
            <a:spLocks noGrp="1"/>
          </p:cNvSpPr>
          <p:nvPr>
            <p:ph type="title"/>
          </p:nvPr>
        </p:nvSpPr>
        <p:spPr/>
        <p:txBody>
          <a:bodyPr/>
          <a:lstStyle/>
          <a:p>
            <a:r>
              <a:rPr lang="en-US" dirty="0"/>
              <a:t>The </a:t>
            </a:r>
            <a:r>
              <a:rPr lang="en-US" dirty="0">
                <a:solidFill>
                  <a:srgbClr val="FF0000"/>
                </a:solidFill>
              </a:rPr>
              <a:t>red queen </a:t>
            </a:r>
            <a:r>
              <a:rPr lang="en-US" dirty="0"/>
              <a:t>reigns in the kingdom of viruses</a:t>
            </a:r>
            <a:endParaRPr lang="en-CH" dirty="0"/>
          </a:p>
        </p:txBody>
      </p:sp>
      <p:sp>
        <p:nvSpPr>
          <p:cNvPr id="23" name="ZoneTexte 22">
            <a:extLst>
              <a:ext uri="{FF2B5EF4-FFF2-40B4-BE49-F238E27FC236}">
                <a16:creationId xmlns:a16="http://schemas.microsoft.com/office/drawing/2014/main" id="{00D9709A-F4CD-1548-B362-491A673EA2E3}"/>
              </a:ext>
            </a:extLst>
          </p:cNvPr>
          <p:cNvSpPr txBox="1"/>
          <p:nvPr/>
        </p:nvSpPr>
        <p:spPr>
          <a:xfrm>
            <a:off x="838200" y="5495159"/>
            <a:ext cx="10783802" cy="830997"/>
          </a:xfrm>
          <a:prstGeom prst="rect">
            <a:avLst/>
          </a:prstGeom>
          <a:noFill/>
        </p:spPr>
        <p:txBody>
          <a:bodyPr wrap="square">
            <a:spAutoFit/>
          </a:bodyPr>
          <a:lstStyle/>
          <a:p>
            <a:r>
              <a:rPr kumimoji="0" lang="en-CH" altLang="en-CH" sz="2400" b="0" i="0" u="none" strike="noStrike" cap="none" normalizeH="0" baseline="0" dirty="0">
                <a:ln>
                  <a:noFill/>
                </a:ln>
                <a:solidFill>
                  <a:srgbClr val="FF0000"/>
                </a:solidFill>
                <a:effectLst/>
                <a:latin typeface="inherit"/>
              </a:rPr>
              <a:t>Red queen effect: </a:t>
            </a:r>
            <a:r>
              <a:rPr kumimoji="0" lang="en-CH" altLang="en-CH" sz="2400" b="0" i="0" u="none" strike="noStrike" cap="none" normalizeH="0" baseline="0" dirty="0">
                <a:ln>
                  <a:noFill/>
                </a:ln>
                <a:solidFill>
                  <a:srgbClr val="2E3238"/>
                </a:solidFill>
                <a:effectLst/>
                <a:latin typeface="inherit"/>
              </a:rPr>
              <a:t>Co-evolutionary equilibrium in which the hosts constantly evade the viruses, while the viruses also mutate in order to maintain their virulence.</a:t>
            </a:r>
            <a:r>
              <a:rPr kumimoji="0" lang="en-CH" altLang="en-CH" sz="1800" b="0" i="0" u="none" strike="noStrike" cap="none" normalizeH="0" baseline="0" dirty="0">
                <a:ln>
                  <a:noFill/>
                </a:ln>
                <a:solidFill>
                  <a:schemeClr val="tx1"/>
                </a:solidFill>
                <a:effectLst/>
              </a:rPr>
              <a:t> </a:t>
            </a:r>
            <a:endParaRPr kumimoji="0" lang="en-CH" altLang="en-CH" sz="4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8EBD838D-5A6F-CF4E-AA72-E0248BB74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9575" y="1425381"/>
            <a:ext cx="6648450"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1217C93-983F-0656-13C3-9E7324BE3E98}"/>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CH" altLang="en-CH"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719219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59555F-2D0C-6F45-F8A4-F3446C796E5E}"/>
              </a:ext>
            </a:extLst>
          </p:cNvPr>
          <p:cNvSpPr>
            <a:spLocks noGrp="1"/>
          </p:cNvSpPr>
          <p:nvPr>
            <p:ph type="title"/>
          </p:nvPr>
        </p:nvSpPr>
        <p:spPr>
          <a:xfrm>
            <a:off x="519259" y="260594"/>
            <a:ext cx="11400598" cy="447735"/>
          </a:xfrm>
        </p:spPr>
        <p:txBody>
          <a:bodyPr>
            <a:normAutofit fontScale="90000"/>
          </a:bodyPr>
          <a:lstStyle/>
          <a:p>
            <a:pPr algn="ctr"/>
            <a:r>
              <a:rPr lang="en-US" dirty="0"/>
              <a:t>The Red Queen effect leads to instability of the viral genome. </a:t>
            </a:r>
            <a:endParaRPr lang="en-CH" dirty="0"/>
          </a:p>
        </p:txBody>
      </p:sp>
      <p:pic>
        <p:nvPicPr>
          <p:cNvPr id="7" name="Image 6">
            <a:extLst>
              <a:ext uri="{FF2B5EF4-FFF2-40B4-BE49-F238E27FC236}">
                <a16:creationId xmlns:a16="http://schemas.microsoft.com/office/drawing/2014/main" id="{BD5297AB-B023-3D34-65CE-C4051A891B1C}"/>
              </a:ext>
            </a:extLst>
          </p:cNvPr>
          <p:cNvPicPr>
            <a:picLocks noChangeAspect="1"/>
          </p:cNvPicPr>
          <p:nvPr/>
        </p:nvPicPr>
        <p:blipFill>
          <a:blip r:embed="rId2"/>
          <a:stretch>
            <a:fillRect/>
          </a:stretch>
        </p:blipFill>
        <p:spPr>
          <a:xfrm>
            <a:off x="2266069" y="1216087"/>
            <a:ext cx="6076265" cy="4661145"/>
          </a:xfrm>
          <a:prstGeom prst="rect">
            <a:avLst/>
          </a:prstGeom>
        </p:spPr>
      </p:pic>
      <p:sp>
        <p:nvSpPr>
          <p:cNvPr id="8" name="ZoneTexte 7">
            <a:extLst>
              <a:ext uri="{FF2B5EF4-FFF2-40B4-BE49-F238E27FC236}">
                <a16:creationId xmlns:a16="http://schemas.microsoft.com/office/drawing/2014/main" id="{4DDE3A88-7DC9-D49C-DCF9-3867930630EA}"/>
              </a:ext>
            </a:extLst>
          </p:cNvPr>
          <p:cNvSpPr txBox="1"/>
          <p:nvPr/>
        </p:nvSpPr>
        <p:spPr>
          <a:xfrm>
            <a:off x="519258" y="2668044"/>
            <a:ext cx="2204581" cy="1200329"/>
          </a:xfrm>
          <a:prstGeom prst="rect">
            <a:avLst/>
          </a:prstGeom>
          <a:noFill/>
        </p:spPr>
        <p:txBody>
          <a:bodyPr wrap="square" rtlCol="0">
            <a:spAutoFit/>
          </a:bodyPr>
          <a:lstStyle/>
          <a:p>
            <a:r>
              <a:rPr lang="en-US" dirty="0"/>
              <a:t>Host genome and acquired immunity evolve to resist the virus</a:t>
            </a:r>
            <a:endParaRPr lang="en-CH" dirty="0"/>
          </a:p>
        </p:txBody>
      </p:sp>
      <p:sp>
        <p:nvSpPr>
          <p:cNvPr id="9" name="ZoneTexte 8">
            <a:extLst>
              <a:ext uri="{FF2B5EF4-FFF2-40B4-BE49-F238E27FC236}">
                <a16:creationId xmlns:a16="http://schemas.microsoft.com/office/drawing/2014/main" id="{5397D14D-EC1E-A1FF-FD2F-5A78F33FD808}"/>
              </a:ext>
            </a:extLst>
          </p:cNvPr>
          <p:cNvSpPr txBox="1"/>
          <p:nvPr/>
        </p:nvSpPr>
        <p:spPr>
          <a:xfrm>
            <a:off x="2723839" y="4441584"/>
            <a:ext cx="2204581" cy="1200329"/>
          </a:xfrm>
          <a:prstGeom prst="rect">
            <a:avLst/>
          </a:prstGeom>
          <a:noFill/>
        </p:spPr>
        <p:txBody>
          <a:bodyPr wrap="square" rtlCol="0">
            <a:spAutoFit/>
          </a:bodyPr>
          <a:lstStyle/>
          <a:p>
            <a:r>
              <a:rPr lang="en-US" dirty="0">
                <a:solidFill>
                  <a:srgbClr val="FF0000"/>
                </a:solidFill>
              </a:rPr>
              <a:t>The virus co-evolve and can “jump” by the creation of new variants. </a:t>
            </a:r>
            <a:endParaRPr lang="en-CH" dirty="0">
              <a:solidFill>
                <a:srgbClr val="FF0000"/>
              </a:solidFill>
            </a:endParaRPr>
          </a:p>
        </p:txBody>
      </p:sp>
      <p:sp>
        <p:nvSpPr>
          <p:cNvPr id="12" name="ZoneTexte 11">
            <a:extLst>
              <a:ext uri="{FF2B5EF4-FFF2-40B4-BE49-F238E27FC236}">
                <a16:creationId xmlns:a16="http://schemas.microsoft.com/office/drawing/2014/main" id="{1B7A0BCD-4628-DC15-5320-E96B1B75AF3C}"/>
              </a:ext>
            </a:extLst>
          </p:cNvPr>
          <p:cNvSpPr txBox="1"/>
          <p:nvPr/>
        </p:nvSpPr>
        <p:spPr>
          <a:xfrm>
            <a:off x="6560830" y="3299414"/>
            <a:ext cx="2204581" cy="923330"/>
          </a:xfrm>
          <a:prstGeom prst="rect">
            <a:avLst/>
          </a:prstGeom>
          <a:noFill/>
        </p:spPr>
        <p:txBody>
          <a:bodyPr wrap="square" rtlCol="0">
            <a:spAutoFit/>
          </a:bodyPr>
          <a:lstStyle/>
          <a:p>
            <a:r>
              <a:rPr lang="en-US" dirty="0">
                <a:solidFill>
                  <a:srgbClr val="FF0000"/>
                </a:solidFill>
              </a:rPr>
              <a:t>Constant evolution can lead to infecting a new host</a:t>
            </a:r>
            <a:endParaRPr lang="en-CH" dirty="0">
              <a:solidFill>
                <a:srgbClr val="FF0000"/>
              </a:solidFill>
            </a:endParaRPr>
          </a:p>
        </p:txBody>
      </p:sp>
    </p:spTree>
    <p:extLst>
      <p:ext uri="{BB962C8B-B14F-4D97-AF65-F5344CB8AC3E}">
        <p14:creationId xmlns:p14="http://schemas.microsoft.com/office/powerpoint/2010/main" val="34257771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PASC (</a:t>
            </a:r>
            <a:r>
              <a:rPr lang="en-US" b="1" dirty="0" err="1"/>
              <a:t>PAirwise</a:t>
            </a:r>
            <a:r>
              <a:rPr lang="en-US" b="1" dirty="0"/>
              <a:t> Sequence Comparison)</a:t>
            </a:r>
            <a:r>
              <a:rPr lang="en-US" dirty="0"/>
              <a:t> is a web tool for analysis of pairwise identity distribution within viral families. </a:t>
            </a:r>
          </a:p>
        </p:txBody>
      </p:sp>
      <p:sp>
        <p:nvSpPr>
          <p:cNvPr id="3" name="Title 2"/>
          <p:cNvSpPr>
            <a:spLocks noGrp="1"/>
          </p:cNvSpPr>
          <p:nvPr>
            <p:ph type="title"/>
          </p:nvPr>
        </p:nvSpPr>
        <p:spPr>
          <a:xfrm>
            <a:off x="2028000" y="404665"/>
            <a:ext cx="8474457" cy="480251"/>
          </a:xfrm>
        </p:spPr>
        <p:txBody>
          <a:bodyPr>
            <a:normAutofit fontScale="90000"/>
          </a:bodyPr>
          <a:lstStyle/>
          <a:p>
            <a:r>
              <a:rPr lang="en-US" dirty="0"/>
              <a:t>Genomic heterogeneity at species level</a:t>
            </a:r>
          </a:p>
        </p:txBody>
      </p:sp>
      <p:pic>
        <p:nvPicPr>
          <p:cNvPr id="4" name="Picture 3"/>
          <p:cNvPicPr>
            <a:picLocks noChangeAspect="1"/>
          </p:cNvPicPr>
          <p:nvPr/>
        </p:nvPicPr>
        <p:blipFill>
          <a:blip r:embed="rId2"/>
          <a:stretch>
            <a:fillRect/>
          </a:stretch>
        </p:blipFill>
        <p:spPr>
          <a:xfrm>
            <a:off x="2028001" y="2345446"/>
            <a:ext cx="4718133" cy="218499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1470" y="2324142"/>
            <a:ext cx="1551011" cy="13520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2058" y="2763870"/>
            <a:ext cx="1765254" cy="771402"/>
          </a:xfrm>
          <a:prstGeom prst="rect">
            <a:avLst/>
          </a:prstGeom>
        </p:spPr>
      </p:pic>
      <p:sp>
        <p:nvSpPr>
          <p:cNvPr id="5" name="TextBox 5">
            <a:hlinkClick r:id="rId5"/>
            <a:extLst>
              <a:ext uri="{FF2B5EF4-FFF2-40B4-BE49-F238E27FC236}">
                <a16:creationId xmlns:a16="http://schemas.microsoft.com/office/drawing/2014/main" id="{5900DAFE-368E-EE77-BE1B-EA89F2CD21BB}"/>
              </a:ext>
            </a:extLst>
          </p:cNvPr>
          <p:cNvSpPr txBox="1"/>
          <p:nvPr/>
        </p:nvSpPr>
        <p:spPr>
          <a:xfrm>
            <a:off x="2339677" y="6318432"/>
            <a:ext cx="7541505" cy="369332"/>
          </a:xfrm>
          <a:prstGeom prst="rect">
            <a:avLst/>
          </a:prstGeom>
          <a:noFill/>
        </p:spPr>
        <p:txBody>
          <a:bodyPr wrap="square">
            <a:spAutoFit/>
          </a:bodyPr>
          <a:lstStyle/>
          <a:p>
            <a:r>
              <a:rPr lang="en-CH" dirty="0">
                <a:solidFill>
                  <a:schemeClr val="tx2"/>
                </a:solidFill>
              </a:rPr>
              <a:t>https://www.ncbi.nlm.nih.gov/sutils/pasc/viridty.cgi?textpage=overview</a:t>
            </a:r>
          </a:p>
        </p:txBody>
      </p:sp>
    </p:spTree>
    <p:extLst>
      <p:ext uri="{BB962C8B-B14F-4D97-AF65-F5344CB8AC3E}">
        <p14:creationId xmlns:p14="http://schemas.microsoft.com/office/powerpoint/2010/main" val="356080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PASC (</a:t>
            </a:r>
            <a:r>
              <a:rPr lang="en-US" b="1" dirty="0" err="1"/>
              <a:t>PAirwise</a:t>
            </a:r>
            <a:r>
              <a:rPr lang="en-US" b="1" dirty="0"/>
              <a:t> Sequence Comparison)</a:t>
            </a:r>
            <a:r>
              <a:rPr lang="en-US" dirty="0"/>
              <a:t> is a web tool for analysis of pairwise identity distribution within viral families. </a:t>
            </a:r>
          </a:p>
        </p:txBody>
      </p:sp>
      <p:sp>
        <p:nvSpPr>
          <p:cNvPr id="3" name="Title 2"/>
          <p:cNvSpPr>
            <a:spLocks noGrp="1"/>
          </p:cNvSpPr>
          <p:nvPr>
            <p:ph type="title"/>
          </p:nvPr>
        </p:nvSpPr>
        <p:spPr>
          <a:xfrm>
            <a:off x="2028000" y="404665"/>
            <a:ext cx="8474457" cy="480251"/>
          </a:xfrm>
        </p:spPr>
        <p:txBody>
          <a:bodyPr>
            <a:normAutofit fontScale="90000"/>
          </a:bodyPr>
          <a:lstStyle/>
          <a:p>
            <a:r>
              <a:rPr lang="en-US" dirty="0"/>
              <a:t>Genomic heterogeneity at species level</a:t>
            </a:r>
          </a:p>
        </p:txBody>
      </p:sp>
      <p:pic>
        <p:nvPicPr>
          <p:cNvPr id="4" name="Picture 3"/>
          <p:cNvPicPr>
            <a:picLocks noChangeAspect="1"/>
          </p:cNvPicPr>
          <p:nvPr/>
        </p:nvPicPr>
        <p:blipFill>
          <a:blip r:embed="rId2"/>
          <a:stretch>
            <a:fillRect/>
          </a:stretch>
        </p:blipFill>
        <p:spPr>
          <a:xfrm>
            <a:off x="2028001" y="2345446"/>
            <a:ext cx="4718133" cy="2184999"/>
          </a:xfrm>
          <a:prstGeom prst="rect">
            <a:avLst/>
          </a:prstGeom>
        </p:spPr>
      </p:pic>
      <p:pic>
        <p:nvPicPr>
          <p:cNvPr id="5" name="Picture 4"/>
          <p:cNvPicPr>
            <a:picLocks noChangeAspect="1"/>
          </p:cNvPicPr>
          <p:nvPr/>
        </p:nvPicPr>
        <p:blipFill>
          <a:blip r:embed="rId3"/>
          <a:stretch>
            <a:fillRect/>
          </a:stretch>
        </p:blipFill>
        <p:spPr>
          <a:xfrm>
            <a:off x="4795734" y="3953697"/>
            <a:ext cx="5490012" cy="262072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1470" y="2324142"/>
            <a:ext cx="1551011" cy="135201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3094" y="2666542"/>
            <a:ext cx="1765254" cy="771402"/>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12311" y="4467912"/>
            <a:ext cx="3069401" cy="1194609"/>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11913" y="5599987"/>
            <a:ext cx="1635068" cy="974434"/>
          </a:xfrm>
          <a:prstGeom prst="rect">
            <a:avLst/>
          </a:prstGeom>
        </p:spPr>
      </p:pic>
    </p:spTree>
    <p:extLst>
      <p:ext uri="{BB962C8B-B14F-4D97-AF65-F5344CB8AC3E}">
        <p14:creationId xmlns:p14="http://schemas.microsoft.com/office/powerpoint/2010/main" val="114885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037388" y="1695313"/>
            <a:ext cx="8101012" cy="3020183"/>
          </a:xfrm>
          <a:prstGeom prst="rect">
            <a:avLst/>
          </a:prstGeom>
        </p:spPr>
      </p:pic>
      <p:sp>
        <p:nvSpPr>
          <p:cNvPr id="3" name="Title 2"/>
          <p:cNvSpPr>
            <a:spLocks noGrp="1"/>
          </p:cNvSpPr>
          <p:nvPr>
            <p:ph type="title"/>
          </p:nvPr>
        </p:nvSpPr>
        <p:spPr/>
        <p:txBody>
          <a:bodyPr>
            <a:normAutofit fontScale="90000"/>
          </a:bodyPr>
          <a:lstStyle/>
          <a:p>
            <a:r>
              <a:rPr lang="fr-CH" dirty="0" err="1"/>
              <a:t>Anelloviridae</a:t>
            </a:r>
            <a:endParaRPr lang="en-US" dirty="0"/>
          </a:p>
        </p:txBody>
      </p:sp>
      <p:pic>
        <p:nvPicPr>
          <p:cNvPr id="5" name="Picture 4"/>
          <p:cNvPicPr>
            <a:picLocks noChangeAspect="1"/>
          </p:cNvPicPr>
          <p:nvPr/>
        </p:nvPicPr>
        <p:blipFill>
          <a:blip r:embed="rId3"/>
          <a:stretch>
            <a:fillRect/>
          </a:stretch>
        </p:blipFill>
        <p:spPr>
          <a:xfrm>
            <a:off x="7179556" y="4835771"/>
            <a:ext cx="2383821" cy="1887192"/>
          </a:xfrm>
          <a:prstGeom prst="rect">
            <a:avLst/>
          </a:prstGeom>
        </p:spPr>
      </p:pic>
    </p:spTree>
    <p:extLst>
      <p:ext uri="{BB962C8B-B14F-4D97-AF65-F5344CB8AC3E}">
        <p14:creationId xmlns:p14="http://schemas.microsoft.com/office/powerpoint/2010/main" val="475370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9AA3AAF-885B-D41E-88D8-AF16307B65B6}"/>
              </a:ext>
            </a:extLst>
          </p:cNvPr>
          <p:cNvSpPr>
            <a:spLocks noGrp="1"/>
          </p:cNvSpPr>
          <p:nvPr>
            <p:ph type="title"/>
          </p:nvPr>
        </p:nvSpPr>
        <p:spPr/>
        <p:txBody>
          <a:bodyPr>
            <a:normAutofit/>
          </a:bodyPr>
          <a:lstStyle/>
          <a:p>
            <a:r>
              <a:rPr lang="en-US" dirty="0"/>
              <a:t>Viral genome evolution</a:t>
            </a:r>
            <a:endParaRPr lang="en-CH" dirty="0"/>
          </a:p>
        </p:txBody>
      </p:sp>
      <p:graphicFrame>
        <p:nvGraphicFramePr>
          <p:cNvPr id="10" name="Espace réservé du contenu 4">
            <a:extLst>
              <a:ext uri="{FF2B5EF4-FFF2-40B4-BE49-F238E27FC236}">
                <a16:creationId xmlns:a16="http://schemas.microsoft.com/office/drawing/2014/main" id="{F2E0BDFF-91B4-66A0-0078-F67BF7DED9F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ZoneTexte 7">
            <a:hlinkClick r:id="rId7"/>
            <a:extLst>
              <a:ext uri="{FF2B5EF4-FFF2-40B4-BE49-F238E27FC236}">
                <a16:creationId xmlns:a16="http://schemas.microsoft.com/office/drawing/2014/main" id="{BE8AF86C-5D73-5F09-F9D4-93319A33BE38}"/>
              </a:ext>
            </a:extLst>
          </p:cNvPr>
          <p:cNvSpPr txBox="1"/>
          <p:nvPr/>
        </p:nvSpPr>
        <p:spPr>
          <a:xfrm>
            <a:off x="7284834" y="1321356"/>
            <a:ext cx="6103398" cy="369332"/>
          </a:xfrm>
          <a:prstGeom prst="rect">
            <a:avLst/>
          </a:prstGeom>
          <a:noFill/>
        </p:spPr>
        <p:txBody>
          <a:bodyPr wrap="square">
            <a:spAutoFit/>
          </a:bodyPr>
          <a:lstStyle/>
          <a:p>
            <a:r>
              <a:rPr lang="en-CH" dirty="0"/>
              <a:t>https://viralzone.expasy.org/4136</a:t>
            </a:r>
          </a:p>
        </p:txBody>
      </p:sp>
    </p:spTree>
    <p:extLst>
      <p:ext uri="{BB962C8B-B14F-4D97-AF65-F5344CB8AC3E}">
        <p14:creationId xmlns:p14="http://schemas.microsoft.com/office/powerpoint/2010/main" val="15594101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7" name="Freeform: Shape 12296">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3" name="Titre 2">
            <a:extLst>
              <a:ext uri="{FF2B5EF4-FFF2-40B4-BE49-F238E27FC236}">
                <a16:creationId xmlns:a16="http://schemas.microsoft.com/office/drawing/2014/main" id="{F34F4987-A274-8E67-5CBE-5CDBD61704CF}"/>
              </a:ext>
            </a:extLst>
          </p:cNvPr>
          <p:cNvSpPr>
            <a:spLocks noGrp="1"/>
          </p:cNvSpPr>
          <p:nvPr>
            <p:ph type="title"/>
          </p:nvPr>
        </p:nvSpPr>
        <p:spPr>
          <a:xfrm>
            <a:off x="838201" y="643467"/>
            <a:ext cx="3888526" cy="1800526"/>
          </a:xfrm>
        </p:spPr>
        <p:txBody>
          <a:bodyPr vert="horz" lIns="91440" tIns="45720" rIns="91440" bIns="45720" rtlCol="0" anchor="ctr">
            <a:normAutofit/>
          </a:bodyPr>
          <a:lstStyle/>
          <a:p>
            <a:r>
              <a:rPr lang="en-US" sz="4100" kern="1200">
                <a:solidFill>
                  <a:schemeClr val="tx1"/>
                </a:solidFill>
                <a:latin typeface="+mj-lt"/>
                <a:ea typeface="+mj-ea"/>
                <a:cs typeface="+mj-cs"/>
              </a:rPr>
              <a:t>Random mutation by replication errors</a:t>
            </a:r>
          </a:p>
        </p:txBody>
      </p:sp>
      <p:sp>
        <p:nvSpPr>
          <p:cNvPr id="4" name="Espace réservé du texte 3">
            <a:extLst>
              <a:ext uri="{FF2B5EF4-FFF2-40B4-BE49-F238E27FC236}">
                <a16:creationId xmlns:a16="http://schemas.microsoft.com/office/drawing/2014/main" id="{77BD772A-7F5F-1939-1B62-52628C46B88D}"/>
              </a:ext>
            </a:extLst>
          </p:cNvPr>
          <p:cNvSpPr>
            <a:spLocks noGrp="1"/>
          </p:cNvSpPr>
          <p:nvPr>
            <p:ph type="body" sz="half" idx="2"/>
          </p:nvPr>
        </p:nvSpPr>
        <p:spPr>
          <a:xfrm>
            <a:off x="838201" y="2623381"/>
            <a:ext cx="3888528" cy="3553581"/>
          </a:xfrm>
        </p:spPr>
        <p:txBody>
          <a:bodyPr vert="horz" lIns="91440" tIns="45720" rIns="91440" bIns="45720" rtlCol="0">
            <a:normAutofit/>
          </a:bodyPr>
          <a:lstStyle/>
          <a:p>
            <a:pPr indent="-228600">
              <a:buFont typeface="Arial" panose="020B0604020202020204" pitchFamily="34" charset="0"/>
              <a:buChar char="•"/>
            </a:pPr>
            <a:r>
              <a:rPr lang="en-US" sz="2000" i="0">
                <a:effectLst/>
              </a:rPr>
              <a:t>Viral polymerases are more error prone than cellular polymerases, with the least accurate being viral RNA-dependent RNA polymerases</a:t>
            </a:r>
            <a:endParaRPr lang="en-US" sz="2000"/>
          </a:p>
        </p:txBody>
      </p:sp>
      <p:pic>
        <p:nvPicPr>
          <p:cNvPr id="12290" name="Picture 2" descr="image">
            <a:extLst>
              <a:ext uri="{FF2B5EF4-FFF2-40B4-BE49-F238E27FC236}">
                <a16:creationId xmlns:a16="http://schemas.microsoft.com/office/drawing/2014/main" id="{6C1C57E9-6AD0-246E-FC21-AFAC4460EF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800986" y="2012973"/>
            <a:ext cx="4747547" cy="2860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2689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9" name="Freeform: Shape 15368">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4" name="Titre 3">
            <a:extLst>
              <a:ext uri="{FF2B5EF4-FFF2-40B4-BE49-F238E27FC236}">
                <a16:creationId xmlns:a16="http://schemas.microsoft.com/office/drawing/2014/main" id="{CCE72CB7-7C3D-7314-904E-857A57164CC2}"/>
              </a:ext>
            </a:extLst>
          </p:cNvPr>
          <p:cNvSpPr>
            <a:spLocks noGrp="1"/>
          </p:cNvSpPr>
          <p:nvPr>
            <p:ph type="title"/>
          </p:nvPr>
        </p:nvSpPr>
        <p:spPr>
          <a:xfrm>
            <a:off x="838201" y="643467"/>
            <a:ext cx="3888526" cy="1800526"/>
          </a:xfrm>
        </p:spPr>
        <p:txBody>
          <a:bodyPr vert="horz" lIns="91440" tIns="45720" rIns="91440" bIns="45720" rtlCol="0" anchor="ctr">
            <a:normAutofit/>
          </a:bodyPr>
          <a:lstStyle/>
          <a:p>
            <a:r>
              <a:rPr lang="en-US" sz="4100" kern="1200">
                <a:solidFill>
                  <a:schemeClr val="tx1"/>
                </a:solidFill>
                <a:latin typeface="+mj-lt"/>
                <a:ea typeface="+mj-ea"/>
                <a:cs typeface="+mj-cs"/>
              </a:rPr>
              <a:t>Genetic drift</a:t>
            </a:r>
            <a:br>
              <a:rPr lang="en-US" sz="4100" kern="1200">
                <a:solidFill>
                  <a:schemeClr val="tx1"/>
                </a:solidFill>
                <a:latin typeface="+mj-lt"/>
                <a:ea typeface="+mj-ea"/>
                <a:cs typeface="+mj-cs"/>
              </a:rPr>
            </a:br>
            <a:r>
              <a:rPr lang="en-US" sz="4100" kern="1200">
                <a:solidFill>
                  <a:schemeClr val="tx1"/>
                </a:solidFill>
                <a:latin typeface="+mj-lt"/>
                <a:ea typeface="+mj-ea"/>
                <a:cs typeface="+mj-cs"/>
              </a:rPr>
              <a:t>by cellular editing</a:t>
            </a:r>
          </a:p>
        </p:txBody>
      </p:sp>
      <p:sp>
        <p:nvSpPr>
          <p:cNvPr id="13" name="Text Placeholder 12">
            <a:extLst>
              <a:ext uri="{FF2B5EF4-FFF2-40B4-BE49-F238E27FC236}">
                <a16:creationId xmlns:a16="http://schemas.microsoft.com/office/drawing/2014/main" id="{B577FDEF-992F-4540-40DB-C62B3E54C0CA}"/>
              </a:ext>
            </a:extLst>
          </p:cNvPr>
          <p:cNvSpPr txBox="1">
            <a:spLocks noGrp="1"/>
          </p:cNvSpPr>
          <p:nvPr>
            <p:ph type="body" sz="half" idx="2"/>
          </p:nvPr>
        </p:nvSpPr>
        <p:spPr>
          <a:xfrm>
            <a:off x="838201" y="2623381"/>
            <a:ext cx="3888528" cy="3553581"/>
          </a:xfrm>
          <a:prstGeom prst="rect">
            <a:avLst/>
          </a:prstGeom>
        </p:spPr>
        <p:txBody>
          <a:bodyPr vert="horz" lIns="91440" tIns="45720" rIns="91440" bIns="45720" rtlCol="0">
            <a:normAutofit/>
          </a:bodyPr>
          <a:lstStyle/>
          <a:p>
            <a:pPr indent="-228600">
              <a:buFont typeface="Arial" panose="020B0604020202020204" pitchFamily="34" charset="0"/>
              <a:buChar char="•"/>
            </a:pPr>
            <a:r>
              <a:rPr lang="en-US" sz="1700" dirty="0"/>
              <a:t>Host cellular </a:t>
            </a:r>
            <a:r>
              <a:rPr lang="en-US" sz="1700" dirty="0" err="1"/>
              <a:t>defence</a:t>
            </a:r>
            <a:r>
              <a:rPr lang="en-US" sz="1700" dirty="0"/>
              <a:t> enzymes are mutating cytoplasmic nucleic acids.</a:t>
            </a:r>
          </a:p>
          <a:p>
            <a:endParaRPr lang="en-US" sz="1700" dirty="0"/>
          </a:p>
          <a:p>
            <a:pPr indent="-228600">
              <a:buFont typeface="Arial" panose="020B0604020202020204" pitchFamily="34" charset="0"/>
              <a:buChar char="•"/>
            </a:pPr>
            <a:r>
              <a:rPr lang="en-US" sz="1700" dirty="0"/>
              <a:t>This can attenuate and kill the virus or allow it to evolve faster.</a:t>
            </a:r>
          </a:p>
          <a:p>
            <a:pPr indent="-228600">
              <a:buFont typeface="Arial" panose="020B0604020202020204" pitchFamily="34" charset="0"/>
              <a:buChar char="•"/>
            </a:pPr>
            <a:endParaRPr lang="en-US" sz="1700" dirty="0"/>
          </a:p>
          <a:p>
            <a:pPr indent="-228600">
              <a:buFont typeface="Arial" panose="020B0604020202020204" pitchFamily="34" charset="0"/>
              <a:buChar char="•"/>
            </a:pPr>
            <a:endParaRPr lang="en-US" sz="1700" dirty="0"/>
          </a:p>
          <a:p>
            <a:pPr indent="-228600">
              <a:buFont typeface="Arial" panose="020B0604020202020204" pitchFamily="34" charset="0"/>
              <a:buChar char="•"/>
            </a:pPr>
            <a:r>
              <a:rPr lang="en-US" sz="1700" dirty="0"/>
              <a:t>“What doesn’t kill you, makes you stronger” Friedrich Nietzsche</a:t>
            </a:r>
          </a:p>
        </p:txBody>
      </p:sp>
      <p:pic>
        <p:nvPicPr>
          <p:cNvPr id="15362" name="Picture 2" descr="Fig. 4">
            <a:extLst>
              <a:ext uri="{FF2B5EF4-FFF2-40B4-BE49-F238E27FC236}">
                <a16:creationId xmlns:a16="http://schemas.microsoft.com/office/drawing/2014/main" id="{C8C77AD8-038A-B3D1-EB45-CDC2981B6E0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45057"/>
          <a:stretch/>
        </p:blipFill>
        <p:spPr bwMode="auto">
          <a:xfrm>
            <a:off x="6094476" y="-176558"/>
            <a:ext cx="2997569" cy="6950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40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96092-8A35-6F06-CE4C-585A4829F67E}"/>
              </a:ext>
            </a:extLst>
          </p:cNvPr>
          <p:cNvSpPr>
            <a:spLocks noGrp="1"/>
          </p:cNvSpPr>
          <p:nvPr>
            <p:ph type="title"/>
          </p:nvPr>
        </p:nvSpPr>
        <p:spPr/>
        <p:txBody>
          <a:bodyPr>
            <a:normAutofit/>
          </a:bodyPr>
          <a:lstStyle/>
          <a:p>
            <a:r>
              <a:rPr lang="en-US" dirty="0"/>
              <a:t>The dynamic of SARS-CoV-2 mutations</a:t>
            </a:r>
            <a:endParaRPr lang="en-CH" dirty="0"/>
          </a:p>
        </p:txBody>
      </p:sp>
      <p:pic>
        <p:nvPicPr>
          <p:cNvPr id="5" name="Content Placeholder 4">
            <a:extLst>
              <a:ext uri="{FF2B5EF4-FFF2-40B4-BE49-F238E27FC236}">
                <a16:creationId xmlns:a16="http://schemas.microsoft.com/office/drawing/2014/main" id="{7633C5A1-C3A6-9ECE-C4E4-EF6276796750}"/>
              </a:ext>
            </a:extLst>
          </p:cNvPr>
          <p:cNvPicPr>
            <a:picLocks noGrp="1" noChangeAspect="1"/>
          </p:cNvPicPr>
          <p:nvPr>
            <p:ph idx="4294967295"/>
          </p:nvPr>
        </p:nvPicPr>
        <p:blipFill>
          <a:blip r:embed="rId2"/>
          <a:stretch>
            <a:fillRect/>
          </a:stretch>
        </p:blipFill>
        <p:spPr>
          <a:xfrm>
            <a:off x="3973368" y="4598310"/>
            <a:ext cx="1847850" cy="2201863"/>
          </a:xfrm>
        </p:spPr>
      </p:pic>
      <p:pic>
        <p:nvPicPr>
          <p:cNvPr id="7" name="Picture 6">
            <a:extLst>
              <a:ext uri="{FF2B5EF4-FFF2-40B4-BE49-F238E27FC236}">
                <a16:creationId xmlns:a16="http://schemas.microsoft.com/office/drawing/2014/main" id="{8110030F-D0C7-417D-9E5A-7F43FB676A1E}"/>
              </a:ext>
            </a:extLst>
          </p:cNvPr>
          <p:cNvPicPr>
            <a:picLocks noChangeAspect="1"/>
          </p:cNvPicPr>
          <p:nvPr/>
        </p:nvPicPr>
        <p:blipFill>
          <a:blip r:embed="rId3"/>
          <a:stretch>
            <a:fillRect/>
          </a:stretch>
        </p:blipFill>
        <p:spPr>
          <a:xfrm>
            <a:off x="1329524" y="4856100"/>
            <a:ext cx="2456808" cy="1812680"/>
          </a:xfrm>
          <a:prstGeom prst="rect">
            <a:avLst/>
          </a:prstGeom>
        </p:spPr>
      </p:pic>
      <p:pic>
        <p:nvPicPr>
          <p:cNvPr id="1026" name="Picture 2" descr="Fig. 1">
            <a:extLst>
              <a:ext uri="{FF2B5EF4-FFF2-40B4-BE49-F238E27FC236}">
                <a16:creationId xmlns:a16="http://schemas.microsoft.com/office/drawing/2014/main" id="{4FB4A3B0-E118-57D8-376B-E41D2FCDCE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2269" y="1381872"/>
            <a:ext cx="7128792" cy="274755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2E7E0A5-0DBC-DED0-3B2B-798CDE136C35}"/>
              </a:ext>
            </a:extLst>
          </p:cNvPr>
          <p:cNvSpPr txBox="1"/>
          <p:nvPr/>
        </p:nvSpPr>
        <p:spPr>
          <a:xfrm>
            <a:off x="1224599" y="4261931"/>
            <a:ext cx="5497538" cy="461665"/>
          </a:xfrm>
          <a:prstGeom prst="rect">
            <a:avLst/>
          </a:prstGeom>
          <a:noFill/>
        </p:spPr>
        <p:txBody>
          <a:bodyPr wrap="square">
            <a:spAutoFit/>
          </a:bodyPr>
          <a:lstStyle/>
          <a:p>
            <a:r>
              <a:rPr lang="en-US" sz="1200" dirty="0">
                <a:solidFill>
                  <a:srgbClr val="222222"/>
                </a:solidFill>
                <a:latin typeface="Harding"/>
              </a:rPr>
              <a:t>From: </a:t>
            </a:r>
            <a:r>
              <a:rPr lang="en-US" sz="1200" dirty="0">
                <a:solidFill>
                  <a:srgbClr val="006699"/>
                </a:solidFill>
                <a:latin typeface="Harding"/>
                <a:hlinkClick r:id="rId5"/>
              </a:rPr>
              <a:t>An early warning system for emerging SARS-CoV-2 variants</a:t>
            </a:r>
            <a:r>
              <a:rPr lang="en-US" sz="1200" dirty="0">
                <a:solidFill>
                  <a:srgbClr val="006699"/>
                </a:solidFill>
                <a:latin typeface="Harding"/>
              </a:rPr>
              <a:t> </a:t>
            </a:r>
          </a:p>
          <a:p>
            <a:r>
              <a:rPr lang="en-US" sz="1200" i="1" dirty="0">
                <a:solidFill>
                  <a:srgbClr val="006699"/>
                </a:solidFill>
                <a:latin typeface="-apple-system"/>
                <a:hlinkClick r:id="rId6"/>
              </a:rPr>
              <a:t>Nature Medicine</a:t>
            </a:r>
            <a:r>
              <a:rPr lang="en-US" sz="1200" dirty="0">
                <a:solidFill>
                  <a:srgbClr val="222222"/>
                </a:solidFill>
                <a:latin typeface="-apple-system"/>
              </a:rPr>
              <a:t> (</a:t>
            </a:r>
            <a:r>
              <a:rPr lang="en-US" sz="1200" dirty="0">
                <a:solidFill>
                  <a:srgbClr val="006699"/>
                </a:solidFill>
                <a:latin typeface="-apple-system"/>
                <a:hlinkClick r:id="rId7"/>
              </a:rPr>
              <a:t>May 2022</a:t>
            </a:r>
            <a:r>
              <a:rPr lang="en-US" sz="1200" dirty="0">
                <a:solidFill>
                  <a:srgbClr val="222222"/>
                </a:solidFill>
                <a:latin typeface="-apple-system"/>
              </a:rPr>
              <a:t>)</a:t>
            </a:r>
            <a:endParaRPr lang="en-CH" sz="1200" dirty="0"/>
          </a:p>
        </p:txBody>
      </p:sp>
      <p:sp>
        <p:nvSpPr>
          <p:cNvPr id="11" name="TextBox 10">
            <a:extLst>
              <a:ext uri="{FF2B5EF4-FFF2-40B4-BE49-F238E27FC236}">
                <a16:creationId xmlns:a16="http://schemas.microsoft.com/office/drawing/2014/main" id="{0BD4E17B-F15C-8CC4-70FF-AC4FABF6D78C}"/>
              </a:ext>
            </a:extLst>
          </p:cNvPr>
          <p:cNvSpPr txBox="1"/>
          <p:nvPr/>
        </p:nvSpPr>
        <p:spPr>
          <a:xfrm>
            <a:off x="5728619" y="6453337"/>
            <a:ext cx="5904656" cy="430887"/>
          </a:xfrm>
          <a:prstGeom prst="rect">
            <a:avLst/>
          </a:prstGeom>
          <a:noFill/>
        </p:spPr>
        <p:txBody>
          <a:bodyPr wrap="square">
            <a:spAutoFit/>
          </a:bodyPr>
          <a:lstStyle/>
          <a:p>
            <a:r>
              <a:rPr lang="en-US" sz="1100" dirty="0">
                <a:latin typeface="Harding"/>
              </a:rPr>
              <a:t>From: </a:t>
            </a:r>
            <a:r>
              <a:rPr lang="en-US" sz="1100" u="sng" dirty="0">
                <a:latin typeface="Harding"/>
              </a:rPr>
              <a:t>Omicron: What Makes the Latest SARS-CoV-2 Variant of Concern So Concerning? </a:t>
            </a:r>
          </a:p>
          <a:p>
            <a:r>
              <a:rPr lang="en-US" sz="1100" i="1" dirty="0">
                <a:latin typeface="-apple-system"/>
              </a:rPr>
              <a:t>Virology, Gem, 23 March 2022</a:t>
            </a:r>
            <a:endParaRPr lang="en-CH" sz="1100" dirty="0"/>
          </a:p>
        </p:txBody>
      </p:sp>
    </p:spTree>
    <p:extLst>
      <p:ext uri="{BB962C8B-B14F-4D97-AF65-F5344CB8AC3E}">
        <p14:creationId xmlns:p14="http://schemas.microsoft.com/office/powerpoint/2010/main" val="13370397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4A8ED37-9556-202F-51F1-C93F4DDAF6F1}"/>
              </a:ext>
            </a:extLst>
          </p:cNvPr>
          <p:cNvSpPr>
            <a:spLocks noGrp="1"/>
          </p:cNvSpPr>
          <p:nvPr>
            <p:ph type="title"/>
          </p:nvPr>
        </p:nvSpPr>
        <p:spPr/>
        <p:txBody>
          <a:bodyPr/>
          <a:lstStyle/>
          <a:p>
            <a:r>
              <a:rPr lang="en-US" dirty="0"/>
              <a:t>Genetic shift:</a:t>
            </a:r>
            <a:br>
              <a:rPr lang="en-US" dirty="0"/>
            </a:br>
            <a:r>
              <a:rPr lang="en-US" dirty="0"/>
              <a:t>recombination</a:t>
            </a:r>
            <a:endParaRPr lang="en-CH" dirty="0"/>
          </a:p>
        </p:txBody>
      </p:sp>
      <p:sp>
        <p:nvSpPr>
          <p:cNvPr id="6" name="Espace réservé du texte 5">
            <a:extLst>
              <a:ext uri="{FF2B5EF4-FFF2-40B4-BE49-F238E27FC236}">
                <a16:creationId xmlns:a16="http://schemas.microsoft.com/office/drawing/2014/main" id="{6143BA0D-E1B0-B1B6-7BF0-6DAEF906E942}"/>
              </a:ext>
            </a:extLst>
          </p:cNvPr>
          <p:cNvSpPr>
            <a:spLocks noGrp="1"/>
          </p:cNvSpPr>
          <p:nvPr>
            <p:ph type="body" sz="half" idx="2"/>
          </p:nvPr>
        </p:nvSpPr>
        <p:spPr/>
        <p:txBody>
          <a:bodyPr/>
          <a:lstStyle/>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Recombination occurs when two closely related viral genomes recombine by homologous crossing over. </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This happens for DNA viruses  and is very common in prokaryotic viruses.</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 Some RNA viruses also evolve by recombination</a:t>
            </a:r>
            <a:endParaRPr lang="en-CH" dirty="0">
              <a:latin typeface="Arial" panose="020B0604020202020204" pitchFamily="34" charset="0"/>
              <a:cs typeface="Arial" panose="020B0604020202020204" pitchFamily="34" charset="0"/>
            </a:endParaRPr>
          </a:p>
        </p:txBody>
      </p:sp>
      <p:pic>
        <p:nvPicPr>
          <p:cNvPr id="16386" name="Picture 2" descr="Figure 1">
            <a:extLst>
              <a:ext uri="{FF2B5EF4-FFF2-40B4-BE49-F238E27FC236}">
                <a16:creationId xmlns:a16="http://schemas.microsoft.com/office/drawing/2014/main" id="{016B089F-1B35-7841-380D-E0D176F2F196}"/>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t="2913" r="33303" b="2913"/>
          <a:stretch/>
        </p:blipFill>
        <p:spPr bwMode="auto">
          <a:xfrm>
            <a:off x="6096000" y="603933"/>
            <a:ext cx="4563485" cy="5402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8979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4" name="Titre 3">
            <a:extLst>
              <a:ext uri="{FF2B5EF4-FFF2-40B4-BE49-F238E27FC236}">
                <a16:creationId xmlns:a16="http://schemas.microsoft.com/office/drawing/2014/main" id="{819CBF6C-1BF5-13B9-0F9A-9E565C3998C7}"/>
              </a:ext>
            </a:extLst>
          </p:cNvPr>
          <p:cNvSpPr>
            <a:spLocks noGrp="1"/>
          </p:cNvSpPr>
          <p:nvPr>
            <p:ph type="title"/>
          </p:nvPr>
        </p:nvSpPr>
        <p:spPr>
          <a:xfrm>
            <a:off x="838201" y="643467"/>
            <a:ext cx="3888526" cy="1800526"/>
          </a:xfrm>
        </p:spPr>
        <p:txBody>
          <a:bodyPr vert="horz" lIns="91440" tIns="45720" rIns="91440" bIns="45720" rtlCol="0" anchor="ctr">
            <a:normAutofit/>
          </a:bodyPr>
          <a:lstStyle/>
          <a:p>
            <a:r>
              <a:rPr lang="en-US" sz="4400" kern="1200">
                <a:solidFill>
                  <a:schemeClr val="tx1"/>
                </a:solidFill>
                <a:latin typeface="+mj-lt"/>
                <a:ea typeface="+mj-ea"/>
                <a:cs typeface="+mj-cs"/>
              </a:rPr>
              <a:t>Genetic shift</a:t>
            </a:r>
            <a:br>
              <a:rPr lang="en-US" sz="4400" kern="1200">
                <a:solidFill>
                  <a:schemeClr val="tx1"/>
                </a:solidFill>
                <a:latin typeface="+mj-lt"/>
                <a:ea typeface="+mj-ea"/>
                <a:cs typeface="+mj-cs"/>
              </a:rPr>
            </a:br>
            <a:r>
              <a:rPr lang="en-US" sz="4400" kern="1200">
                <a:solidFill>
                  <a:schemeClr val="tx1"/>
                </a:solidFill>
                <a:latin typeface="+mj-lt"/>
                <a:ea typeface="+mj-ea"/>
                <a:cs typeface="+mj-cs"/>
              </a:rPr>
              <a:t>Reassortment</a:t>
            </a:r>
          </a:p>
        </p:txBody>
      </p:sp>
      <p:sp>
        <p:nvSpPr>
          <p:cNvPr id="5" name="Espace réservé du texte 4">
            <a:extLst>
              <a:ext uri="{FF2B5EF4-FFF2-40B4-BE49-F238E27FC236}">
                <a16:creationId xmlns:a16="http://schemas.microsoft.com/office/drawing/2014/main" id="{33E783F0-C433-4C75-25BE-D5A878BCAAE9}"/>
              </a:ext>
            </a:extLst>
          </p:cNvPr>
          <p:cNvSpPr>
            <a:spLocks noGrp="1"/>
          </p:cNvSpPr>
          <p:nvPr>
            <p:ph type="body" sz="half" idx="2"/>
          </p:nvPr>
        </p:nvSpPr>
        <p:spPr>
          <a:xfrm>
            <a:off x="838201" y="2623381"/>
            <a:ext cx="3888528" cy="3553581"/>
          </a:xfrm>
        </p:spPr>
        <p:txBody>
          <a:bodyPr vert="horz" lIns="91440" tIns="45720" rIns="91440" bIns="45720" rtlCol="0">
            <a:normAutofit/>
          </a:bodyPr>
          <a:lstStyle/>
          <a:p>
            <a:pPr indent="-228600">
              <a:buFont typeface="Arial" panose="020B0604020202020204" pitchFamily="34" charset="0"/>
              <a:buChar char="•"/>
            </a:pPr>
            <a:r>
              <a:rPr lang="en-US" sz="2000" b="0" i="0">
                <a:effectLst/>
              </a:rPr>
              <a:t>Reassortment occurs event when two similar segmented viruses exchange part of their genomes during a cell co-infection</a:t>
            </a:r>
            <a:endParaRPr lang="en-US" sz="2000"/>
          </a:p>
          <a:p>
            <a:pPr indent="-228600">
              <a:buFont typeface="Arial" panose="020B0604020202020204" pitchFamily="34" charset="0"/>
              <a:buChar char="•"/>
            </a:pPr>
            <a:endParaRPr lang="en-US" sz="2000"/>
          </a:p>
        </p:txBody>
      </p:sp>
      <p:pic>
        <p:nvPicPr>
          <p:cNvPr id="6" name="Picture 2" descr="image">
            <a:extLst>
              <a:ext uri="{FF2B5EF4-FFF2-40B4-BE49-F238E27FC236}">
                <a16:creationId xmlns:a16="http://schemas.microsoft.com/office/drawing/2014/main" id="{F28463CA-8E7D-20D8-211F-9A7DD61687E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229217" y="643467"/>
            <a:ext cx="3933912" cy="559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3797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4" name="Rectangle 1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39E2B6D8-7A42-1A23-7320-19B9E7651A5A}"/>
              </a:ext>
            </a:extLst>
          </p:cNvPr>
          <p:cNvSpPr>
            <a:spLocks noGrp="1"/>
          </p:cNvSpPr>
          <p:nvPr>
            <p:ph type="title"/>
          </p:nvPr>
        </p:nvSpPr>
        <p:spPr>
          <a:xfrm>
            <a:off x="761803" y="350196"/>
            <a:ext cx="4646904" cy="1624520"/>
          </a:xfrm>
        </p:spPr>
        <p:txBody>
          <a:bodyPr anchor="ctr">
            <a:normAutofit/>
          </a:bodyPr>
          <a:lstStyle/>
          <a:p>
            <a:r>
              <a:rPr lang="en-US" sz="4000" dirty="0"/>
              <a:t>Reference sequence</a:t>
            </a:r>
            <a:endParaRPr lang="en-CH" sz="4000" dirty="0"/>
          </a:p>
        </p:txBody>
      </p:sp>
      <p:sp>
        <p:nvSpPr>
          <p:cNvPr id="6" name="Espace réservé du contenu 5">
            <a:extLst>
              <a:ext uri="{FF2B5EF4-FFF2-40B4-BE49-F238E27FC236}">
                <a16:creationId xmlns:a16="http://schemas.microsoft.com/office/drawing/2014/main" id="{8E15AC8E-AD0E-EF15-4457-51D6A212F54E}"/>
              </a:ext>
            </a:extLst>
          </p:cNvPr>
          <p:cNvSpPr>
            <a:spLocks noGrp="1"/>
          </p:cNvSpPr>
          <p:nvPr>
            <p:ph idx="1"/>
          </p:nvPr>
        </p:nvSpPr>
        <p:spPr>
          <a:xfrm>
            <a:off x="761802" y="2743200"/>
            <a:ext cx="4646905" cy="3613149"/>
          </a:xfrm>
        </p:spPr>
        <p:txBody>
          <a:bodyPr anchor="ctr">
            <a:normAutofit/>
          </a:bodyPr>
          <a:lstStyle/>
          <a:p>
            <a:r>
              <a:rPr lang="en-US" sz="2000" dirty="0"/>
              <a:t>Most virus studies requires reference sequences</a:t>
            </a:r>
          </a:p>
          <a:p>
            <a:endParaRPr lang="en-US" sz="2000" dirty="0"/>
          </a:p>
          <a:p>
            <a:r>
              <a:rPr lang="en-US" sz="2000" dirty="0" err="1"/>
              <a:t>Refseq</a:t>
            </a:r>
            <a:r>
              <a:rPr lang="en-US" sz="2000" dirty="0"/>
              <a:t>(NCBI)</a:t>
            </a:r>
          </a:p>
          <a:p>
            <a:endParaRPr lang="en-US" sz="2000" dirty="0"/>
          </a:p>
          <a:p>
            <a:r>
              <a:rPr lang="en-US" sz="2000" dirty="0"/>
              <a:t>Others</a:t>
            </a:r>
          </a:p>
          <a:p>
            <a:endParaRPr lang="en-US" sz="2000" dirty="0"/>
          </a:p>
          <a:p>
            <a:endParaRPr lang="en-US" sz="2000" dirty="0"/>
          </a:p>
          <a:p>
            <a:endParaRPr lang="en-CH" sz="2000" dirty="0"/>
          </a:p>
        </p:txBody>
      </p:sp>
      <p:pic>
        <p:nvPicPr>
          <p:cNvPr id="8" name="Picture 7" descr="Blood cells with one infected cell">
            <a:extLst>
              <a:ext uri="{FF2B5EF4-FFF2-40B4-BE49-F238E27FC236}">
                <a16:creationId xmlns:a16="http://schemas.microsoft.com/office/drawing/2014/main" id="{475E4B5E-CC36-6B7D-880D-80C94DB99AF8}"/>
              </a:ext>
            </a:extLst>
          </p:cNvPr>
          <p:cNvPicPr>
            <a:picLocks noChangeAspect="1"/>
          </p:cNvPicPr>
          <p:nvPr/>
        </p:nvPicPr>
        <p:blipFill rotWithShape="1">
          <a:blip r:embed="rId2"/>
          <a:srcRect l="19841" r="30103"/>
          <a:stretch/>
        </p:blipFill>
        <p:spPr>
          <a:xfrm>
            <a:off x="6096000" y="1"/>
            <a:ext cx="6102825" cy="6858000"/>
          </a:xfrm>
          <a:prstGeom prst="rect">
            <a:avLst/>
          </a:prstGeom>
        </p:spPr>
      </p:pic>
    </p:spTree>
    <p:extLst>
      <p:ext uri="{BB962C8B-B14F-4D97-AF65-F5344CB8AC3E}">
        <p14:creationId xmlns:p14="http://schemas.microsoft.com/office/powerpoint/2010/main" val="28684342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8A12F-2D13-41C4-80E8-4C5234F64DA9}"/>
              </a:ext>
            </a:extLst>
          </p:cNvPr>
          <p:cNvSpPr>
            <a:spLocks noGrp="1"/>
          </p:cNvSpPr>
          <p:nvPr>
            <p:ph type="title"/>
          </p:nvPr>
        </p:nvSpPr>
        <p:spPr/>
        <p:txBody>
          <a:bodyPr>
            <a:normAutofit/>
          </a:bodyPr>
          <a:lstStyle/>
          <a:p>
            <a:r>
              <a:rPr lang="en-US" dirty="0"/>
              <a:t>SARS-CoV-2 variants</a:t>
            </a:r>
            <a:endParaRPr lang="en-CH" dirty="0"/>
          </a:p>
        </p:txBody>
      </p:sp>
      <p:sp>
        <p:nvSpPr>
          <p:cNvPr id="3" name="Content Placeholder 2">
            <a:extLst>
              <a:ext uri="{FF2B5EF4-FFF2-40B4-BE49-F238E27FC236}">
                <a16:creationId xmlns:a16="http://schemas.microsoft.com/office/drawing/2014/main" id="{CDD81E1D-08DA-469B-B785-15D930D8070E}"/>
              </a:ext>
            </a:extLst>
          </p:cNvPr>
          <p:cNvSpPr>
            <a:spLocks noGrp="1"/>
          </p:cNvSpPr>
          <p:nvPr>
            <p:ph type="body" sz="quarter" idx="11"/>
          </p:nvPr>
        </p:nvSpPr>
        <p:spPr/>
        <p:txBody>
          <a:bodyPr/>
          <a:lstStyle/>
          <a:p>
            <a:r>
              <a:rPr lang="en-US" dirty="0"/>
              <a:t>2027 different lineages identified by PANGO (June 2022)</a:t>
            </a:r>
          </a:p>
          <a:p>
            <a:r>
              <a:rPr lang="en-US" dirty="0"/>
              <a:t>(</a:t>
            </a:r>
            <a:r>
              <a:rPr lang="en-US" dirty="0">
                <a:hlinkClick r:id="rId2"/>
              </a:rPr>
              <a:t>https://cov-lineages.org/)</a:t>
            </a:r>
            <a:endParaRPr lang="en-CH" dirty="0"/>
          </a:p>
        </p:txBody>
      </p:sp>
      <p:pic>
        <p:nvPicPr>
          <p:cNvPr id="1026" name="Picture 2" descr="image">
            <a:extLst>
              <a:ext uri="{FF2B5EF4-FFF2-40B4-BE49-F238E27FC236}">
                <a16:creationId xmlns:a16="http://schemas.microsoft.com/office/drawing/2014/main" id="{A18EB8CB-B75C-80AD-5469-896C74C228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9936" y="6287443"/>
            <a:ext cx="1512168" cy="4652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1D3689D-104B-30DA-2BCF-2CB1F06F87E3}"/>
              </a:ext>
            </a:extLst>
          </p:cNvPr>
          <p:cNvPicPr>
            <a:picLocks noChangeAspect="1"/>
          </p:cNvPicPr>
          <p:nvPr/>
        </p:nvPicPr>
        <p:blipFill>
          <a:blip r:embed="rId4"/>
          <a:stretch>
            <a:fillRect/>
          </a:stretch>
        </p:blipFill>
        <p:spPr>
          <a:xfrm>
            <a:off x="1294163" y="2722894"/>
            <a:ext cx="7920880" cy="4029831"/>
          </a:xfrm>
          <a:prstGeom prst="rect">
            <a:avLst/>
          </a:prstGeom>
        </p:spPr>
      </p:pic>
      <p:sp>
        <p:nvSpPr>
          <p:cNvPr id="4" name="TextBox 3">
            <a:extLst>
              <a:ext uri="{FF2B5EF4-FFF2-40B4-BE49-F238E27FC236}">
                <a16:creationId xmlns:a16="http://schemas.microsoft.com/office/drawing/2014/main" id="{418BF666-43BF-9D3A-34B1-700B779DBD2D}"/>
              </a:ext>
            </a:extLst>
          </p:cNvPr>
          <p:cNvSpPr txBox="1"/>
          <p:nvPr/>
        </p:nvSpPr>
        <p:spPr>
          <a:xfrm>
            <a:off x="6782035" y="3422765"/>
            <a:ext cx="447238" cy="276999"/>
          </a:xfrm>
          <a:prstGeom prst="rect">
            <a:avLst/>
          </a:prstGeom>
          <a:noFill/>
        </p:spPr>
        <p:txBody>
          <a:bodyPr wrap="none" lIns="0" tIns="0" rIns="0" bIns="0" rtlCol="0">
            <a:spAutoFit/>
          </a:bodyPr>
          <a:lstStyle/>
          <a:p>
            <a:r>
              <a:rPr lang="en-US" dirty="0">
                <a:effectLst>
                  <a:outerShdw blurRad="38100" dist="12700" dir="2700000" algn="ctr" rotWithShape="0">
                    <a:srgbClr val="000000">
                      <a:alpha val="50000"/>
                    </a:srgbClr>
                  </a:outerShdw>
                </a:effectLst>
              </a:rPr>
              <a:t>BA.1</a:t>
            </a:r>
            <a:endParaRPr lang="en-CH" dirty="0" err="1">
              <a:effectLst>
                <a:outerShdw blurRad="38100" dist="12700" dir="2700000" algn="ctr" rotWithShape="0">
                  <a:srgbClr val="000000">
                    <a:alpha val="50000"/>
                  </a:srgbClr>
                </a:outerShdw>
              </a:effectLst>
            </a:endParaRPr>
          </a:p>
        </p:txBody>
      </p:sp>
      <p:sp>
        <p:nvSpPr>
          <p:cNvPr id="7" name="TextBox 6">
            <a:extLst>
              <a:ext uri="{FF2B5EF4-FFF2-40B4-BE49-F238E27FC236}">
                <a16:creationId xmlns:a16="http://schemas.microsoft.com/office/drawing/2014/main" id="{B4617A33-9B4E-D848-0D05-04B22780DA1F}"/>
              </a:ext>
            </a:extLst>
          </p:cNvPr>
          <p:cNvSpPr txBox="1"/>
          <p:nvPr/>
        </p:nvSpPr>
        <p:spPr>
          <a:xfrm>
            <a:off x="6782035" y="4444756"/>
            <a:ext cx="461665" cy="276999"/>
          </a:xfrm>
          <a:prstGeom prst="rect">
            <a:avLst/>
          </a:prstGeom>
          <a:noFill/>
        </p:spPr>
        <p:txBody>
          <a:bodyPr wrap="none" lIns="0" tIns="0" rIns="0" bIns="0" rtlCol="0">
            <a:spAutoFit/>
          </a:bodyPr>
          <a:lstStyle/>
          <a:p>
            <a:r>
              <a:rPr lang="en-US" dirty="0">
                <a:effectLst>
                  <a:outerShdw blurRad="38100" dist="12700" dir="2700000" algn="ctr" rotWithShape="0">
                    <a:srgbClr val="000000">
                      <a:alpha val="50000"/>
                    </a:srgbClr>
                  </a:outerShdw>
                </a:effectLst>
              </a:rPr>
              <a:t>BA.2</a:t>
            </a:r>
            <a:endParaRPr lang="en-CH" dirty="0" err="1">
              <a:effectLst>
                <a:outerShdw blurRad="38100" dist="12700" dir="2700000" algn="ctr" rotWithShape="0">
                  <a:srgbClr val="000000">
                    <a:alpha val="50000"/>
                  </a:srgbClr>
                </a:outerShdw>
              </a:effectLst>
            </a:endParaRPr>
          </a:p>
        </p:txBody>
      </p:sp>
      <p:sp>
        <p:nvSpPr>
          <p:cNvPr id="9" name="TextBox 8">
            <a:extLst>
              <a:ext uri="{FF2B5EF4-FFF2-40B4-BE49-F238E27FC236}">
                <a16:creationId xmlns:a16="http://schemas.microsoft.com/office/drawing/2014/main" id="{674C3728-66D2-FA2C-BB23-6F3EF36B24DC}"/>
              </a:ext>
            </a:extLst>
          </p:cNvPr>
          <p:cNvSpPr txBox="1"/>
          <p:nvPr/>
        </p:nvSpPr>
        <p:spPr>
          <a:xfrm>
            <a:off x="9552384" y="3723073"/>
            <a:ext cx="4576712" cy="369332"/>
          </a:xfrm>
          <a:prstGeom prst="rect">
            <a:avLst/>
          </a:prstGeom>
          <a:noFill/>
        </p:spPr>
        <p:txBody>
          <a:bodyPr wrap="square">
            <a:spAutoFit/>
          </a:bodyPr>
          <a:lstStyle/>
          <a:p>
            <a:r>
              <a:rPr lang="en-US" dirty="0">
                <a:solidFill>
                  <a:srgbClr val="495057"/>
                </a:solidFill>
                <a:latin typeface="Droid Sans Mono"/>
              </a:rPr>
              <a:t>BA.</a:t>
            </a:r>
            <a:r>
              <a:rPr lang="en-US" dirty="0">
                <a:solidFill>
                  <a:srgbClr val="495057"/>
                </a:solidFill>
              </a:rPr>
              <a:t>2.12.1</a:t>
            </a:r>
            <a:endParaRPr lang="en-CH" dirty="0"/>
          </a:p>
        </p:txBody>
      </p:sp>
      <p:sp>
        <p:nvSpPr>
          <p:cNvPr id="10" name="TextBox 9">
            <a:extLst>
              <a:ext uri="{FF2B5EF4-FFF2-40B4-BE49-F238E27FC236}">
                <a16:creationId xmlns:a16="http://schemas.microsoft.com/office/drawing/2014/main" id="{D06588E5-3833-BBFF-F953-00A57D5146B9}"/>
              </a:ext>
            </a:extLst>
          </p:cNvPr>
          <p:cNvSpPr txBox="1"/>
          <p:nvPr/>
        </p:nvSpPr>
        <p:spPr>
          <a:xfrm>
            <a:off x="9948319" y="4619310"/>
            <a:ext cx="461665" cy="553998"/>
          </a:xfrm>
          <a:prstGeom prst="rect">
            <a:avLst/>
          </a:prstGeom>
          <a:noFill/>
        </p:spPr>
        <p:txBody>
          <a:bodyPr wrap="none" lIns="0" tIns="0" rIns="0" bIns="0" rtlCol="0">
            <a:spAutoFit/>
          </a:bodyPr>
          <a:lstStyle/>
          <a:p>
            <a:r>
              <a:rPr lang="en-US" dirty="0">
                <a:effectLst>
                  <a:outerShdw blurRad="38100" dist="12700" dir="2700000" algn="ctr" rotWithShape="0">
                    <a:srgbClr val="000000">
                      <a:alpha val="50000"/>
                    </a:srgbClr>
                  </a:outerShdw>
                </a:effectLst>
              </a:rPr>
              <a:t>BA.4</a:t>
            </a:r>
          </a:p>
          <a:p>
            <a:r>
              <a:rPr lang="en-US" dirty="0">
                <a:effectLst>
                  <a:outerShdw blurRad="38100" dist="12700" dir="2700000" algn="ctr" rotWithShape="0">
                    <a:srgbClr val="000000">
                      <a:alpha val="50000"/>
                    </a:srgbClr>
                  </a:outerShdw>
                </a:effectLst>
              </a:rPr>
              <a:t>BA.5</a:t>
            </a:r>
            <a:endParaRPr lang="en-CH" dirty="0" err="1">
              <a:effectLst>
                <a:outerShdw blurRad="38100" dist="12700" dir="2700000" algn="ctr" rotWithShape="0">
                  <a:srgbClr val="000000">
                    <a:alpha val="50000"/>
                  </a:srgbClr>
                </a:outerShdw>
              </a:effectLst>
            </a:endParaRPr>
          </a:p>
        </p:txBody>
      </p:sp>
      <p:sp>
        <p:nvSpPr>
          <p:cNvPr id="11" name="TextBox 10">
            <a:extLst>
              <a:ext uri="{FF2B5EF4-FFF2-40B4-BE49-F238E27FC236}">
                <a16:creationId xmlns:a16="http://schemas.microsoft.com/office/drawing/2014/main" id="{1026E453-72A9-8638-39D5-F84C922DBC3B}"/>
              </a:ext>
            </a:extLst>
          </p:cNvPr>
          <p:cNvSpPr txBox="1"/>
          <p:nvPr/>
        </p:nvSpPr>
        <p:spPr>
          <a:xfrm>
            <a:off x="5488096" y="5034809"/>
            <a:ext cx="557845" cy="276999"/>
          </a:xfrm>
          <a:prstGeom prst="rect">
            <a:avLst/>
          </a:prstGeom>
          <a:noFill/>
        </p:spPr>
        <p:txBody>
          <a:bodyPr wrap="none" lIns="0" tIns="0" rIns="0" bIns="0" rtlCol="0">
            <a:spAutoFit/>
          </a:bodyPr>
          <a:lstStyle/>
          <a:p>
            <a:r>
              <a:rPr lang="en-US" dirty="0">
                <a:effectLst>
                  <a:outerShdw blurRad="38100" dist="12700" dir="2700000" algn="ctr" rotWithShape="0">
                    <a:srgbClr val="000000">
                      <a:alpha val="50000"/>
                    </a:srgbClr>
                  </a:outerShdw>
                </a:effectLst>
              </a:rPr>
              <a:t>Alpha</a:t>
            </a:r>
            <a:endParaRPr lang="en-CH" dirty="0" err="1">
              <a:effectLst>
                <a:outerShdw blurRad="38100" dist="12700" dir="2700000" algn="ctr" rotWithShape="0">
                  <a:srgbClr val="000000">
                    <a:alpha val="50000"/>
                  </a:srgbClr>
                </a:outerShdw>
              </a:effectLst>
            </a:endParaRPr>
          </a:p>
        </p:txBody>
      </p:sp>
      <p:sp>
        <p:nvSpPr>
          <p:cNvPr id="12" name="TextBox 11">
            <a:extLst>
              <a:ext uri="{FF2B5EF4-FFF2-40B4-BE49-F238E27FC236}">
                <a16:creationId xmlns:a16="http://schemas.microsoft.com/office/drawing/2014/main" id="{5CB86C8F-604E-487D-9B55-38A3A874676E}"/>
              </a:ext>
            </a:extLst>
          </p:cNvPr>
          <p:cNvSpPr txBox="1"/>
          <p:nvPr/>
        </p:nvSpPr>
        <p:spPr>
          <a:xfrm>
            <a:off x="5591945" y="5594757"/>
            <a:ext cx="445635" cy="276999"/>
          </a:xfrm>
          <a:prstGeom prst="rect">
            <a:avLst/>
          </a:prstGeom>
          <a:noFill/>
        </p:spPr>
        <p:txBody>
          <a:bodyPr wrap="none" lIns="0" tIns="0" rIns="0" bIns="0" rtlCol="0">
            <a:spAutoFit/>
          </a:bodyPr>
          <a:lstStyle/>
          <a:p>
            <a:r>
              <a:rPr lang="en-US" dirty="0">
                <a:effectLst>
                  <a:outerShdw blurRad="38100" dist="12700" dir="2700000" algn="ctr" rotWithShape="0">
                    <a:srgbClr val="000000">
                      <a:alpha val="50000"/>
                    </a:srgbClr>
                  </a:outerShdw>
                </a:effectLst>
              </a:rPr>
              <a:t>Beta</a:t>
            </a:r>
            <a:endParaRPr lang="en-CH" dirty="0" err="1">
              <a:effectLst>
                <a:outerShdw blurRad="38100" dist="12700" dir="2700000" algn="ctr" rotWithShape="0">
                  <a:srgbClr val="000000">
                    <a:alpha val="50000"/>
                  </a:srgbClr>
                </a:outerShdw>
              </a:effectLst>
            </a:endParaRPr>
          </a:p>
        </p:txBody>
      </p:sp>
      <p:sp>
        <p:nvSpPr>
          <p:cNvPr id="13" name="TextBox 12">
            <a:extLst>
              <a:ext uri="{FF2B5EF4-FFF2-40B4-BE49-F238E27FC236}">
                <a16:creationId xmlns:a16="http://schemas.microsoft.com/office/drawing/2014/main" id="{7AD1CBFD-D225-ECFF-0204-8BBE6171983F}"/>
              </a:ext>
            </a:extLst>
          </p:cNvPr>
          <p:cNvSpPr txBox="1"/>
          <p:nvPr/>
        </p:nvSpPr>
        <p:spPr>
          <a:xfrm>
            <a:off x="8923289" y="5157193"/>
            <a:ext cx="517770" cy="276999"/>
          </a:xfrm>
          <a:prstGeom prst="rect">
            <a:avLst/>
          </a:prstGeom>
          <a:noFill/>
        </p:spPr>
        <p:txBody>
          <a:bodyPr wrap="none" lIns="0" tIns="0" rIns="0" bIns="0" rtlCol="0">
            <a:spAutoFit/>
          </a:bodyPr>
          <a:lstStyle/>
          <a:p>
            <a:r>
              <a:rPr lang="en-US" dirty="0">
                <a:effectLst>
                  <a:outerShdw blurRad="38100" dist="12700" dir="2700000" algn="ctr" rotWithShape="0">
                    <a:srgbClr val="000000">
                      <a:alpha val="50000"/>
                    </a:srgbClr>
                  </a:outerShdw>
                </a:effectLst>
              </a:rPr>
              <a:t>Delta</a:t>
            </a:r>
            <a:endParaRPr lang="en-CH" dirty="0" err="1">
              <a:effectLst>
                <a:outerShdw blurRad="38100" dist="12700" dir="2700000" algn="ctr" rotWithShape="0">
                  <a:srgbClr val="000000">
                    <a:alpha val="50000"/>
                  </a:srgbClr>
                </a:outerShdw>
              </a:effectLst>
            </a:endParaRPr>
          </a:p>
        </p:txBody>
      </p:sp>
    </p:spTree>
    <p:extLst>
      <p:ext uri="{BB962C8B-B14F-4D97-AF65-F5344CB8AC3E}">
        <p14:creationId xmlns:p14="http://schemas.microsoft.com/office/powerpoint/2010/main" val="33015293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C0659-626E-42AD-AF1E-CFBE58612F73}"/>
              </a:ext>
            </a:extLst>
          </p:cNvPr>
          <p:cNvSpPr>
            <a:spLocks noGrp="1"/>
          </p:cNvSpPr>
          <p:nvPr>
            <p:ph type="title"/>
          </p:nvPr>
        </p:nvSpPr>
        <p:spPr/>
        <p:txBody>
          <a:bodyPr>
            <a:normAutofit/>
          </a:bodyPr>
          <a:lstStyle/>
          <a:p>
            <a:r>
              <a:rPr lang="en-US" dirty="0"/>
              <a:t>Choosing the right mutations!</a:t>
            </a:r>
            <a:endParaRPr lang="en-CH" dirty="0"/>
          </a:p>
        </p:txBody>
      </p:sp>
      <p:pic>
        <p:nvPicPr>
          <p:cNvPr id="10" name="Content Placeholder 9">
            <a:extLst>
              <a:ext uri="{FF2B5EF4-FFF2-40B4-BE49-F238E27FC236}">
                <a16:creationId xmlns:a16="http://schemas.microsoft.com/office/drawing/2014/main" id="{291E75A4-8EEF-4715-B132-4EDDB97113C7}"/>
              </a:ext>
            </a:extLst>
          </p:cNvPr>
          <p:cNvPicPr>
            <a:picLocks noGrp="1" noChangeAspect="1"/>
          </p:cNvPicPr>
          <p:nvPr>
            <p:ph idx="4294967295"/>
          </p:nvPr>
        </p:nvPicPr>
        <p:blipFill>
          <a:blip r:embed="rId2"/>
          <a:stretch>
            <a:fillRect/>
          </a:stretch>
        </p:blipFill>
        <p:spPr>
          <a:xfrm>
            <a:off x="3121025" y="4200525"/>
            <a:ext cx="9070975" cy="2519363"/>
          </a:xfrm>
        </p:spPr>
      </p:pic>
      <p:sp>
        <p:nvSpPr>
          <p:cNvPr id="6" name="TextBox 5">
            <a:extLst>
              <a:ext uri="{FF2B5EF4-FFF2-40B4-BE49-F238E27FC236}">
                <a16:creationId xmlns:a16="http://schemas.microsoft.com/office/drawing/2014/main" id="{DC77136D-AD15-4A78-B0E2-84DCE6D13D7D}"/>
              </a:ext>
            </a:extLst>
          </p:cNvPr>
          <p:cNvSpPr txBox="1"/>
          <p:nvPr/>
        </p:nvSpPr>
        <p:spPr>
          <a:xfrm flipH="1">
            <a:off x="2423592" y="1309850"/>
            <a:ext cx="7848872" cy="1384995"/>
          </a:xfrm>
          <a:prstGeom prst="rect">
            <a:avLst/>
          </a:prstGeom>
          <a:noFill/>
        </p:spPr>
        <p:txBody>
          <a:bodyPr wrap="square" lIns="0" tIns="0" rIns="0" bIns="0" rtlCol="0">
            <a:spAutoFit/>
          </a:bodyPr>
          <a:lstStyle/>
          <a:p>
            <a:r>
              <a:rPr lang="en-US" dirty="0">
                <a:effectLst>
                  <a:outerShdw blurRad="38100" dist="12700" dir="2700000" algn="ctr" rotWithShape="0">
                    <a:srgbClr val="000000">
                      <a:alpha val="50000"/>
                    </a:srgbClr>
                  </a:outerShdw>
                </a:effectLst>
              </a:rPr>
              <a:t>WHO gives names, but no sequence.</a:t>
            </a:r>
          </a:p>
          <a:p>
            <a:endParaRPr lang="en-US" dirty="0">
              <a:effectLst>
                <a:outerShdw blurRad="38100" dist="12700" dir="2700000" algn="ctr" rotWithShape="0">
                  <a:srgbClr val="000000">
                    <a:alpha val="50000"/>
                  </a:srgbClr>
                </a:outerShdw>
              </a:effectLst>
            </a:endParaRPr>
          </a:p>
          <a:p>
            <a:r>
              <a:rPr lang="en-US" dirty="0">
                <a:effectLst>
                  <a:outerShdw blurRad="38100" dist="12700" dir="2700000" algn="ctr" rotWithShape="0">
                    <a:srgbClr val="000000">
                      <a:alpha val="50000"/>
                    </a:srgbClr>
                  </a:outerShdw>
                </a:effectLst>
              </a:rPr>
              <a:t>Many mutations occur within a lineage. We choose to consider those that are observed in &gt;80% of sequences (</a:t>
            </a:r>
            <a:r>
              <a:rPr lang="en-US" dirty="0">
                <a:effectLst>
                  <a:outerShdw blurRad="38100" dist="12700" dir="2700000" algn="ctr" rotWithShape="0">
                    <a:srgbClr val="000000">
                      <a:alpha val="50000"/>
                    </a:srgbClr>
                  </a:outerShdw>
                </a:effectLst>
                <a:hlinkClick r:id="rId3"/>
              </a:rPr>
              <a:t>https://outbreak.info/).</a:t>
            </a:r>
            <a:endParaRPr lang="en-US" dirty="0">
              <a:effectLst>
                <a:outerShdw blurRad="38100" dist="12700" dir="2700000" algn="ctr" rotWithShape="0">
                  <a:srgbClr val="000000">
                    <a:alpha val="50000"/>
                  </a:srgbClr>
                </a:outerShdw>
              </a:effectLst>
            </a:endParaRPr>
          </a:p>
          <a:p>
            <a:endParaRPr lang="en-CH" dirty="0" err="1">
              <a:effectLst>
                <a:outerShdw blurRad="38100" dist="12700" dir="2700000" algn="ctr" rotWithShape="0">
                  <a:srgbClr val="000000">
                    <a:alpha val="50000"/>
                  </a:srgbClr>
                </a:outerShdw>
              </a:effectLst>
            </a:endParaRPr>
          </a:p>
        </p:txBody>
      </p:sp>
      <p:pic>
        <p:nvPicPr>
          <p:cNvPr id="12" name="Picture 11">
            <a:extLst>
              <a:ext uri="{FF2B5EF4-FFF2-40B4-BE49-F238E27FC236}">
                <a16:creationId xmlns:a16="http://schemas.microsoft.com/office/drawing/2014/main" id="{89EF4308-C20F-4419-B6CB-7FF45A523082}"/>
              </a:ext>
            </a:extLst>
          </p:cNvPr>
          <p:cNvPicPr>
            <a:picLocks noChangeAspect="1"/>
          </p:cNvPicPr>
          <p:nvPr/>
        </p:nvPicPr>
        <p:blipFill>
          <a:blip r:embed="rId4"/>
          <a:stretch>
            <a:fillRect/>
          </a:stretch>
        </p:blipFill>
        <p:spPr>
          <a:xfrm>
            <a:off x="1560214" y="3083477"/>
            <a:ext cx="9144000" cy="1129072"/>
          </a:xfrm>
          <a:prstGeom prst="rect">
            <a:avLst/>
          </a:prstGeom>
        </p:spPr>
      </p:pic>
    </p:spTree>
    <p:extLst>
      <p:ext uri="{BB962C8B-B14F-4D97-AF65-F5344CB8AC3E}">
        <p14:creationId xmlns:p14="http://schemas.microsoft.com/office/powerpoint/2010/main" val="343109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6E275-ED44-4288-9A00-7B199F94DA8B}"/>
              </a:ext>
            </a:extLst>
          </p:cNvPr>
          <p:cNvSpPr>
            <a:spLocks noGrp="1"/>
          </p:cNvSpPr>
          <p:nvPr>
            <p:ph type="title"/>
          </p:nvPr>
        </p:nvSpPr>
        <p:spPr/>
        <p:txBody>
          <a:bodyPr>
            <a:normAutofit/>
          </a:bodyPr>
          <a:lstStyle/>
          <a:p>
            <a:r>
              <a:rPr lang="en-US" dirty="0"/>
              <a:t>Variants in </a:t>
            </a:r>
            <a:r>
              <a:rPr lang="en-US" dirty="0" err="1"/>
              <a:t>ViralZone</a:t>
            </a:r>
            <a:endParaRPr lang="en-CH" dirty="0"/>
          </a:p>
        </p:txBody>
      </p:sp>
      <p:pic>
        <p:nvPicPr>
          <p:cNvPr id="5" name="Content Placeholder 4">
            <a:extLst>
              <a:ext uri="{FF2B5EF4-FFF2-40B4-BE49-F238E27FC236}">
                <a16:creationId xmlns:a16="http://schemas.microsoft.com/office/drawing/2014/main" id="{94267CD6-7D20-440A-B8C6-330C99B9A979}"/>
              </a:ext>
            </a:extLst>
          </p:cNvPr>
          <p:cNvPicPr>
            <a:picLocks noGrp="1" noChangeAspect="1"/>
          </p:cNvPicPr>
          <p:nvPr>
            <p:ph idx="4294967295"/>
          </p:nvPr>
        </p:nvPicPr>
        <p:blipFill>
          <a:blip r:embed="rId2"/>
          <a:stretch>
            <a:fillRect/>
          </a:stretch>
        </p:blipFill>
        <p:spPr>
          <a:xfrm>
            <a:off x="6904509" y="841375"/>
            <a:ext cx="4716462" cy="5651500"/>
          </a:xfrm>
        </p:spPr>
      </p:pic>
      <p:sp>
        <p:nvSpPr>
          <p:cNvPr id="6" name="TextBox 5">
            <a:extLst>
              <a:ext uri="{FF2B5EF4-FFF2-40B4-BE49-F238E27FC236}">
                <a16:creationId xmlns:a16="http://schemas.microsoft.com/office/drawing/2014/main" id="{E9734D70-F34F-486E-9595-D2D681905EDD}"/>
              </a:ext>
            </a:extLst>
          </p:cNvPr>
          <p:cNvSpPr txBox="1"/>
          <p:nvPr/>
        </p:nvSpPr>
        <p:spPr>
          <a:xfrm>
            <a:off x="1465934" y="2492168"/>
            <a:ext cx="3821559" cy="2769989"/>
          </a:xfrm>
          <a:prstGeom prst="rect">
            <a:avLst/>
          </a:prstGeom>
          <a:noFill/>
        </p:spPr>
        <p:txBody>
          <a:bodyPr wrap="none" lIns="0" tIns="0" rIns="0" bIns="0" rtlCol="0">
            <a:spAutoFit/>
          </a:bodyPr>
          <a:lstStyle/>
          <a:p>
            <a:endParaRPr lang="en-US" dirty="0">
              <a:effectLst>
                <a:outerShdw blurRad="38100" dist="12700" dir="2700000" algn="ctr" rotWithShape="0">
                  <a:srgbClr val="000000">
                    <a:alpha val="50000"/>
                  </a:srgbClr>
                </a:outerShdw>
              </a:effectLst>
            </a:endParaRPr>
          </a:p>
          <a:p>
            <a:pPr marL="285750" indent="-285750">
              <a:buFont typeface="Arial" panose="020B0604020202020204" pitchFamily="34" charset="0"/>
              <a:buChar char="•"/>
            </a:pPr>
            <a:r>
              <a:rPr lang="en-US" dirty="0">
                <a:effectLst>
                  <a:outerShdw blurRad="38100" dist="12700" dir="2700000" algn="ctr" rotWithShape="0">
                    <a:srgbClr val="000000">
                      <a:alpha val="50000"/>
                    </a:srgbClr>
                  </a:outerShdw>
                </a:effectLst>
              </a:rPr>
              <a:t>Description of amino acid variations</a:t>
            </a:r>
          </a:p>
          <a:p>
            <a:pPr marL="285750" indent="-285750">
              <a:buFont typeface="Arial" panose="020B0604020202020204" pitchFamily="34" charset="0"/>
              <a:buChar char="•"/>
            </a:pPr>
            <a:endParaRPr lang="en-US" dirty="0">
              <a:effectLst>
                <a:outerShdw blurRad="38100" dist="12700" dir="2700000" algn="ctr" rotWithShape="0">
                  <a:srgbClr val="000000">
                    <a:alpha val="50000"/>
                  </a:srgbClr>
                </a:outerShdw>
              </a:effectLst>
            </a:endParaRPr>
          </a:p>
          <a:p>
            <a:pPr marL="285750" indent="-285750">
              <a:buFont typeface="Arial" panose="020B0604020202020204" pitchFamily="34" charset="0"/>
              <a:buChar char="•"/>
            </a:pPr>
            <a:r>
              <a:rPr lang="en-US" dirty="0">
                <a:effectLst>
                  <a:outerShdw blurRad="38100" dist="12700" dir="2700000" algn="ctr" rotWithShape="0">
                    <a:srgbClr val="000000">
                      <a:alpha val="50000"/>
                    </a:srgbClr>
                  </a:outerShdw>
                </a:effectLst>
              </a:rPr>
              <a:t>Links to PANGO, CoVariants.org</a:t>
            </a:r>
          </a:p>
          <a:p>
            <a:r>
              <a:rPr lang="en-US" dirty="0">
                <a:effectLst>
                  <a:outerShdw blurRad="38100" dist="12700" dir="2700000" algn="ctr" rotWithShape="0">
                    <a:srgbClr val="000000">
                      <a:alpha val="50000"/>
                    </a:srgbClr>
                  </a:outerShdw>
                </a:effectLst>
              </a:rPr>
              <a:t>outbreak.info</a:t>
            </a:r>
          </a:p>
          <a:p>
            <a:pPr marL="285750" indent="-285750">
              <a:buFont typeface="Arial" panose="020B0604020202020204" pitchFamily="34" charset="0"/>
              <a:buChar char="•"/>
            </a:pPr>
            <a:endParaRPr lang="en-US" dirty="0">
              <a:effectLst>
                <a:outerShdw blurRad="38100" dist="12700" dir="2700000" algn="ctr" rotWithShape="0">
                  <a:srgbClr val="000000">
                    <a:alpha val="50000"/>
                  </a:srgbClr>
                </a:outerShdw>
              </a:effectLst>
            </a:endParaRPr>
          </a:p>
          <a:p>
            <a:pPr marL="285750" indent="-285750">
              <a:buFont typeface="Arial" panose="020B0604020202020204" pitchFamily="34" charset="0"/>
              <a:buChar char="•"/>
            </a:pPr>
            <a:r>
              <a:rPr lang="en-US" dirty="0">
                <a:effectLst>
                  <a:outerShdw blurRad="38100" dist="12700" dir="2700000" algn="ctr" rotWithShape="0">
                    <a:srgbClr val="000000">
                      <a:alpha val="50000"/>
                    </a:srgbClr>
                  </a:outerShdw>
                </a:effectLst>
              </a:rPr>
              <a:t>Links to reference genomes /proteins</a:t>
            </a:r>
          </a:p>
          <a:p>
            <a:r>
              <a:rPr lang="en-US" dirty="0">
                <a:effectLst>
                  <a:outerShdw blurRad="38100" dist="12700" dir="2700000" algn="ctr" rotWithShape="0">
                    <a:srgbClr val="000000">
                      <a:alpha val="50000"/>
                    </a:srgbClr>
                  </a:outerShdw>
                </a:effectLst>
              </a:rPr>
              <a:t>Chosen with NCBI, </a:t>
            </a:r>
            <a:r>
              <a:rPr lang="en-US" dirty="0" err="1">
                <a:effectLst>
                  <a:outerShdw blurRad="38100" dist="12700" dir="2700000" algn="ctr" rotWithShape="0">
                    <a:srgbClr val="000000">
                      <a:alpha val="50000"/>
                    </a:srgbClr>
                  </a:outerShdw>
                </a:effectLst>
              </a:rPr>
              <a:t>ViPR</a:t>
            </a:r>
            <a:endParaRPr lang="en-US" dirty="0">
              <a:effectLst>
                <a:outerShdw blurRad="38100" dist="12700" dir="2700000" algn="ctr" rotWithShape="0">
                  <a:srgbClr val="000000">
                    <a:alpha val="50000"/>
                  </a:srgbClr>
                </a:outerShdw>
              </a:effectLst>
            </a:endParaRPr>
          </a:p>
          <a:p>
            <a:endParaRPr lang="en-US" dirty="0">
              <a:effectLst>
                <a:outerShdw blurRad="38100" dist="12700" dir="2700000" algn="ctr" rotWithShape="0">
                  <a:srgbClr val="000000">
                    <a:alpha val="50000"/>
                  </a:srgbClr>
                </a:outerShdw>
              </a:effectLst>
            </a:endParaRPr>
          </a:p>
          <a:p>
            <a:pPr marL="285750" indent="-285750">
              <a:buFont typeface="Arial" panose="020B0604020202020204" pitchFamily="34" charset="0"/>
              <a:buChar char="•"/>
            </a:pPr>
            <a:endParaRPr lang="en-CH" dirty="0" err="1">
              <a:effectLst>
                <a:outerShdw blurRad="38100" dist="12700" dir="2700000" algn="ctr" rotWithShape="0">
                  <a:srgbClr val="000000">
                    <a:alpha val="50000"/>
                  </a:srgbClr>
                </a:outerShdw>
              </a:effectLst>
            </a:endParaRPr>
          </a:p>
        </p:txBody>
      </p:sp>
      <p:pic>
        <p:nvPicPr>
          <p:cNvPr id="5122" name="Picture 2" descr="image">
            <a:extLst>
              <a:ext uri="{FF2B5EF4-FFF2-40B4-BE49-F238E27FC236}">
                <a16:creationId xmlns:a16="http://schemas.microsoft.com/office/drawing/2014/main" id="{915839A2-4FD6-717E-3577-C8B66D66DF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149" y="1466794"/>
            <a:ext cx="4227072" cy="743382"/>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hlinkClick r:id="rId4"/>
            <a:extLst>
              <a:ext uri="{FF2B5EF4-FFF2-40B4-BE49-F238E27FC236}">
                <a16:creationId xmlns:a16="http://schemas.microsoft.com/office/drawing/2014/main" id="{6CF666E9-3ECE-4F6C-6CE8-959D925ED961}"/>
              </a:ext>
            </a:extLst>
          </p:cNvPr>
          <p:cNvSpPr txBox="1"/>
          <p:nvPr/>
        </p:nvSpPr>
        <p:spPr>
          <a:xfrm>
            <a:off x="1138435" y="6016625"/>
            <a:ext cx="6094268" cy="369332"/>
          </a:xfrm>
          <a:prstGeom prst="rect">
            <a:avLst/>
          </a:prstGeom>
          <a:noFill/>
        </p:spPr>
        <p:txBody>
          <a:bodyPr wrap="square">
            <a:spAutoFit/>
          </a:bodyPr>
          <a:lstStyle/>
          <a:p>
            <a:r>
              <a:rPr lang="en-CH" dirty="0"/>
              <a:t>https://viralzone.expasy.org/9556</a:t>
            </a:r>
          </a:p>
        </p:txBody>
      </p:sp>
    </p:spTree>
    <p:extLst>
      <p:ext uri="{BB962C8B-B14F-4D97-AF65-F5344CB8AC3E}">
        <p14:creationId xmlns:p14="http://schemas.microsoft.com/office/powerpoint/2010/main" val="12998019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DA8980-FCA6-4EF8-9A17-D6E5E07A02E3}"/>
              </a:ext>
            </a:extLst>
          </p:cNvPr>
          <p:cNvSpPr>
            <a:spLocks noGrp="1"/>
          </p:cNvSpPr>
          <p:nvPr>
            <p:ph type="title"/>
          </p:nvPr>
        </p:nvSpPr>
        <p:spPr/>
        <p:txBody>
          <a:bodyPr>
            <a:normAutofit/>
          </a:bodyPr>
          <a:lstStyle/>
          <a:p>
            <a:r>
              <a:rPr lang="en-US" dirty="0"/>
              <a:t>Variant annotation in </a:t>
            </a:r>
            <a:r>
              <a:rPr lang="en-US" dirty="0" err="1"/>
              <a:t>Swis-Prot</a:t>
            </a:r>
            <a:endParaRPr lang="en-CH" dirty="0"/>
          </a:p>
        </p:txBody>
      </p:sp>
      <p:pic>
        <p:nvPicPr>
          <p:cNvPr id="4" name="Content Placeholder 4">
            <a:extLst>
              <a:ext uri="{FF2B5EF4-FFF2-40B4-BE49-F238E27FC236}">
                <a16:creationId xmlns:a16="http://schemas.microsoft.com/office/drawing/2014/main" id="{F5A9BA61-2617-4CC7-9FD4-EA3C5FC53DD1}"/>
              </a:ext>
            </a:extLst>
          </p:cNvPr>
          <p:cNvPicPr>
            <a:picLocks noChangeAspect="1"/>
          </p:cNvPicPr>
          <p:nvPr/>
        </p:nvPicPr>
        <p:blipFill rotWithShape="1">
          <a:blip r:embed="rId2"/>
          <a:srcRect l="4297" t="15763"/>
          <a:stretch/>
        </p:blipFill>
        <p:spPr>
          <a:xfrm>
            <a:off x="2135561" y="1916832"/>
            <a:ext cx="7909439" cy="3196354"/>
          </a:xfrm>
          <a:prstGeom prst="rect">
            <a:avLst/>
          </a:prstGeom>
          <a:effectLst>
            <a:outerShdw blurRad="38100" dist="12700" dir="2700000" algn="ctr" rotWithShape="0">
              <a:srgbClr val="000000">
                <a:alpha val="43000"/>
              </a:srgbClr>
            </a:outerShdw>
          </a:effectLst>
        </p:spPr>
      </p:pic>
      <p:sp>
        <p:nvSpPr>
          <p:cNvPr id="5" name="TextBox 4">
            <a:extLst>
              <a:ext uri="{FF2B5EF4-FFF2-40B4-BE49-F238E27FC236}">
                <a16:creationId xmlns:a16="http://schemas.microsoft.com/office/drawing/2014/main" id="{8BE6D679-ADF1-49E5-ABB5-530CCB2B74F8}"/>
              </a:ext>
            </a:extLst>
          </p:cNvPr>
          <p:cNvSpPr txBox="1"/>
          <p:nvPr/>
        </p:nvSpPr>
        <p:spPr>
          <a:xfrm>
            <a:off x="1991544" y="1340768"/>
            <a:ext cx="7416824" cy="553998"/>
          </a:xfrm>
          <a:prstGeom prst="rect">
            <a:avLst/>
          </a:prstGeom>
          <a:noFill/>
        </p:spPr>
        <p:txBody>
          <a:bodyPr wrap="square" lIns="0" tIns="0" rIns="0" bIns="0" rtlCol="0">
            <a:spAutoFit/>
          </a:bodyPr>
          <a:lstStyle/>
          <a:p>
            <a:r>
              <a:rPr lang="en-US" dirty="0">
                <a:effectLst>
                  <a:outerShdw blurRad="38100" dist="12700" dir="2700000" algn="ctr" rotWithShape="0">
                    <a:srgbClr val="000000">
                      <a:alpha val="50000"/>
                    </a:srgbClr>
                  </a:outerShdw>
                </a:effectLst>
              </a:rPr>
              <a:t>We annotate the WHO named variants in Swiss-</a:t>
            </a:r>
            <a:r>
              <a:rPr lang="en-US" dirty="0" err="1">
                <a:effectLst>
                  <a:outerShdw blurRad="38100" dist="12700" dir="2700000" algn="ctr" rotWithShape="0">
                    <a:srgbClr val="000000">
                      <a:alpha val="50000"/>
                    </a:srgbClr>
                  </a:outerShdw>
                </a:effectLst>
              </a:rPr>
              <a:t>Prot</a:t>
            </a:r>
            <a:r>
              <a:rPr lang="en-US" dirty="0">
                <a:effectLst>
                  <a:outerShdw blurRad="38100" dist="12700" dir="2700000" algn="ctr" rotWithShape="0">
                    <a:srgbClr val="000000">
                      <a:alpha val="50000"/>
                    </a:srgbClr>
                  </a:outerShdw>
                </a:effectLst>
              </a:rPr>
              <a:t> with FT VARIANT in the Wuhan 2020 reference proteome.</a:t>
            </a:r>
          </a:p>
        </p:txBody>
      </p:sp>
      <p:pic>
        <p:nvPicPr>
          <p:cNvPr id="6" name="Picture 5">
            <a:extLst>
              <a:ext uri="{FF2B5EF4-FFF2-40B4-BE49-F238E27FC236}">
                <a16:creationId xmlns:a16="http://schemas.microsoft.com/office/drawing/2014/main" id="{C1256AAC-8693-1F9F-11FF-B155DE4EDD02}"/>
              </a:ext>
            </a:extLst>
          </p:cNvPr>
          <p:cNvPicPr>
            <a:picLocks noChangeAspect="1"/>
          </p:cNvPicPr>
          <p:nvPr/>
        </p:nvPicPr>
        <p:blipFill>
          <a:blip r:embed="rId3"/>
          <a:stretch>
            <a:fillRect/>
          </a:stretch>
        </p:blipFill>
        <p:spPr>
          <a:xfrm>
            <a:off x="1524000" y="3995476"/>
            <a:ext cx="9144000" cy="2862524"/>
          </a:xfrm>
          <a:prstGeom prst="rect">
            <a:avLst/>
          </a:prstGeom>
        </p:spPr>
      </p:pic>
    </p:spTree>
    <p:extLst>
      <p:ext uri="{BB962C8B-B14F-4D97-AF65-F5344CB8AC3E}">
        <p14:creationId xmlns:p14="http://schemas.microsoft.com/office/powerpoint/2010/main" val="40311915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AE75F41-8BE9-F11B-0CBF-6C68833895C5}"/>
              </a:ext>
            </a:extLst>
          </p:cNvPr>
          <p:cNvSpPr>
            <a:spLocks noGrp="1"/>
          </p:cNvSpPr>
          <p:nvPr>
            <p:ph type="title"/>
          </p:nvPr>
        </p:nvSpPr>
        <p:spPr/>
        <p:txBody>
          <a:bodyPr/>
          <a:lstStyle/>
          <a:p>
            <a:r>
              <a:rPr lang="en-US" dirty="0"/>
              <a:t>Genome landscape representation</a:t>
            </a:r>
            <a:endParaRPr lang="en-CH" dirty="0"/>
          </a:p>
        </p:txBody>
      </p:sp>
      <p:sp>
        <p:nvSpPr>
          <p:cNvPr id="6" name="Espace réservé du contenu 5">
            <a:extLst>
              <a:ext uri="{FF2B5EF4-FFF2-40B4-BE49-F238E27FC236}">
                <a16:creationId xmlns:a16="http://schemas.microsoft.com/office/drawing/2014/main" id="{702884F2-D66B-9334-419B-C155E78D750C}"/>
              </a:ext>
            </a:extLst>
          </p:cNvPr>
          <p:cNvSpPr>
            <a:spLocks noGrp="1"/>
          </p:cNvSpPr>
          <p:nvPr>
            <p:ph sz="half" idx="1"/>
          </p:nvPr>
        </p:nvSpPr>
        <p:spPr/>
        <p:txBody>
          <a:bodyPr/>
          <a:lstStyle/>
          <a:p>
            <a:r>
              <a:rPr lang="en-US" dirty="0"/>
              <a:t>Phylogenetic trees</a:t>
            </a:r>
            <a:endParaRPr lang="en-CH" dirty="0"/>
          </a:p>
        </p:txBody>
      </p:sp>
      <p:sp>
        <p:nvSpPr>
          <p:cNvPr id="7" name="Espace réservé du contenu 6">
            <a:extLst>
              <a:ext uri="{FF2B5EF4-FFF2-40B4-BE49-F238E27FC236}">
                <a16:creationId xmlns:a16="http://schemas.microsoft.com/office/drawing/2014/main" id="{CDA88BCB-248C-D6E8-1915-4A2EE7B4A97B}"/>
              </a:ext>
            </a:extLst>
          </p:cNvPr>
          <p:cNvSpPr>
            <a:spLocks noGrp="1"/>
          </p:cNvSpPr>
          <p:nvPr>
            <p:ph sz="half" idx="2"/>
          </p:nvPr>
        </p:nvSpPr>
        <p:spPr>
          <a:xfrm>
            <a:off x="6172200" y="1739468"/>
            <a:ext cx="5181600" cy="4351338"/>
          </a:xfrm>
        </p:spPr>
        <p:txBody>
          <a:bodyPr/>
          <a:lstStyle/>
          <a:p>
            <a:r>
              <a:rPr lang="en-US" dirty="0"/>
              <a:t>PCA analysis</a:t>
            </a:r>
            <a:endParaRPr lang="en-CH" dirty="0"/>
          </a:p>
        </p:txBody>
      </p:sp>
      <p:pic>
        <p:nvPicPr>
          <p:cNvPr id="9" name="Image 8" descr="Une image contenant texte, carte, capture d’écran, diagramme&#10;&#10;Description générée automatiquement">
            <a:extLst>
              <a:ext uri="{FF2B5EF4-FFF2-40B4-BE49-F238E27FC236}">
                <a16:creationId xmlns:a16="http://schemas.microsoft.com/office/drawing/2014/main" id="{2309127B-C709-9FF9-2949-2C402B95F01F}"/>
              </a:ext>
            </a:extLst>
          </p:cNvPr>
          <p:cNvPicPr>
            <a:picLocks noChangeAspect="1"/>
          </p:cNvPicPr>
          <p:nvPr/>
        </p:nvPicPr>
        <p:blipFill>
          <a:blip r:embed="rId2"/>
          <a:stretch>
            <a:fillRect/>
          </a:stretch>
        </p:blipFill>
        <p:spPr>
          <a:xfrm>
            <a:off x="6019800" y="2234115"/>
            <a:ext cx="4715203" cy="4478413"/>
          </a:xfrm>
          <a:prstGeom prst="rect">
            <a:avLst/>
          </a:prstGeom>
        </p:spPr>
      </p:pic>
      <p:pic>
        <p:nvPicPr>
          <p:cNvPr id="11266" name="Picture 2" descr="Fig. 2">
            <a:extLst>
              <a:ext uri="{FF2B5EF4-FFF2-40B4-BE49-F238E27FC236}">
                <a16:creationId xmlns:a16="http://schemas.microsoft.com/office/drawing/2014/main" id="{EF600A8A-5323-7A6D-FE09-E0BCCA146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374357"/>
            <a:ext cx="3800485" cy="4197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0010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4C8BF3-8BF0-E5B8-74F3-2B5B47F1282D}"/>
              </a:ext>
            </a:extLst>
          </p:cNvPr>
          <p:cNvSpPr>
            <a:spLocks noGrp="1"/>
          </p:cNvSpPr>
          <p:nvPr>
            <p:ph type="title"/>
          </p:nvPr>
        </p:nvSpPr>
        <p:spPr/>
        <p:txBody>
          <a:bodyPr anchor="t"/>
          <a:lstStyle/>
          <a:p>
            <a:r>
              <a:rPr lang="en-US" dirty="0"/>
              <a:t>Phylogenetic tree</a:t>
            </a:r>
            <a:endParaRPr lang="en-CH" dirty="0"/>
          </a:p>
        </p:txBody>
      </p:sp>
      <p:sp>
        <p:nvSpPr>
          <p:cNvPr id="4" name="Espace réservé du texte 3">
            <a:extLst>
              <a:ext uri="{FF2B5EF4-FFF2-40B4-BE49-F238E27FC236}">
                <a16:creationId xmlns:a16="http://schemas.microsoft.com/office/drawing/2014/main" id="{31ADB696-7054-0884-AB0C-8628020FB932}"/>
              </a:ext>
            </a:extLst>
          </p:cNvPr>
          <p:cNvSpPr>
            <a:spLocks noGrp="1"/>
          </p:cNvSpPr>
          <p:nvPr>
            <p:ph type="body" sz="half" idx="2"/>
          </p:nvPr>
        </p:nvSpPr>
        <p:spPr/>
        <p:txBody>
          <a:bodyPr/>
          <a:lstStyle/>
          <a:p>
            <a:endParaRPr lang="en-US" dirty="0"/>
          </a:p>
          <a:p>
            <a:r>
              <a:rPr lang="en-US" dirty="0"/>
              <a:t>The differences between aligned sequences of genomes or proteins can be quantified and depicted in the form of a tree.</a:t>
            </a:r>
          </a:p>
          <a:p>
            <a:endParaRPr lang="en-US" dirty="0"/>
          </a:p>
          <a:p>
            <a:endParaRPr lang="en-US" dirty="0"/>
          </a:p>
          <a:p>
            <a:r>
              <a:rPr lang="en-US" dirty="0"/>
              <a:t>Caution: deletions and recombination  are not well represented by this technique. </a:t>
            </a:r>
            <a:endParaRPr lang="en-CH" dirty="0"/>
          </a:p>
        </p:txBody>
      </p:sp>
      <p:sp>
        <p:nvSpPr>
          <p:cNvPr id="5" name="Rectangle : coins arrondis 4">
            <a:extLst>
              <a:ext uri="{FF2B5EF4-FFF2-40B4-BE49-F238E27FC236}">
                <a16:creationId xmlns:a16="http://schemas.microsoft.com/office/drawing/2014/main" id="{58681298-2B91-B32D-98D4-BCEFB780814F}"/>
              </a:ext>
            </a:extLst>
          </p:cNvPr>
          <p:cNvSpPr/>
          <p:nvPr/>
        </p:nvSpPr>
        <p:spPr>
          <a:xfrm>
            <a:off x="6695418" y="1308998"/>
            <a:ext cx="2431473" cy="93518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Multiple sequence Alignment</a:t>
            </a:r>
            <a:endParaRPr lang="en-CH" dirty="0"/>
          </a:p>
        </p:txBody>
      </p:sp>
      <p:sp>
        <p:nvSpPr>
          <p:cNvPr id="6" name="Rectangle : coins arrondis 5">
            <a:extLst>
              <a:ext uri="{FF2B5EF4-FFF2-40B4-BE49-F238E27FC236}">
                <a16:creationId xmlns:a16="http://schemas.microsoft.com/office/drawing/2014/main" id="{5E8D4D82-DA18-F366-4CE6-A83EB58A07E8}"/>
              </a:ext>
            </a:extLst>
          </p:cNvPr>
          <p:cNvSpPr/>
          <p:nvPr/>
        </p:nvSpPr>
        <p:spPr>
          <a:xfrm>
            <a:off x="6695417" y="3429000"/>
            <a:ext cx="2431473" cy="93518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Multiple sequence Alignment</a:t>
            </a:r>
            <a:endParaRPr lang="en-CH" dirty="0"/>
          </a:p>
        </p:txBody>
      </p:sp>
      <p:sp>
        <p:nvSpPr>
          <p:cNvPr id="7" name="ZoneTexte 6">
            <a:extLst>
              <a:ext uri="{FF2B5EF4-FFF2-40B4-BE49-F238E27FC236}">
                <a16:creationId xmlns:a16="http://schemas.microsoft.com/office/drawing/2014/main" id="{1C6A7492-97AB-BC59-698D-105344F7EB67}"/>
              </a:ext>
            </a:extLst>
          </p:cNvPr>
          <p:cNvSpPr txBox="1"/>
          <p:nvPr/>
        </p:nvSpPr>
        <p:spPr>
          <a:xfrm>
            <a:off x="6960093" y="445649"/>
            <a:ext cx="1902124" cy="369332"/>
          </a:xfrm>
          <a:prstGeom prst="rect">
            <a:avLst/>
          </a:prstGeom>
          <a:noFill/>
        </p:spPr>
        <p:txBody>
          <a:bodyPr wrap="none" rtlCol="0">
            <a:spAutoFit/>
          </a:bodyPr>
          <a:lstStyle/>
          <a:p>
            <a:r>
              <a:rPr lang="en-US" dirty="0"/>
              <a:t>Sequences .</a:t>
            </a:r>
            <a:r>
              <a:rPr lang="en-US" dirty="0" err="1"/>
              <a:t>fasta</a:t>
            </a:r>
            <a:endParaRPr lang="en-CH" dirty="0"/>
          </a:p>
        </p:txBody>
      </p:sp>
      <p:sp>
        <p:nvSpPr>
          <p:cNvPr id="8" name="ZoneTexte 7">
            <a:extLst>
              <a:ext uri="{FF2B5EF4-FFF2-40B4-BE49-F238E27FC236}">
                <a16:creationId xmlns:a16="http://schemas.microsoft.com/office/drawing/2014/main" id="{62666880-3327-BAAA-C4A9-7D2E1E7272E0}"/>
              </a:ext>
            </a:extLst>
          </p:cNvPr>
          <p:cNvSpPr txBox="1"/>
          <p:nvPr/>
        </p:nvSpPr>
        <p:spPr>
          <a:xfrm>
            <a:off x="6445189" y="5868988"/>
            <a:ext cx="3839577" cy="369332"/>
          </a:xfrm>
          <a:prstGeom prst="rect">
            <a:avLst/>
          </a:prstGeom>
          <a:noFill/>
        </p:spPr>
        <p:txBody>
          <a:bodyPr wrap="none" rtlCol="0">
            <a:spAutoFit/>
          </a:bodyPr>
          <a:lstStyle/>
          <a:p>
            <a:r>
              <a:rPr lang="en-US" dirty="0"/>
              <a:t>Phylogenetic tree .tree .</a:t>
            </a:r>
            <a:r>
              <a:rPr lang="en-US" dirty="0" err="1"/>
              <a:t>nwk</a:t>
            </a:r>
            <a:r>
              <a:rPr lang="en-US" dirty="0"/>
              <a:t> (</a:t>
            </a:r>
            <a:r>
              <a:rPr lang="en-US" dirty="0" err="1"/>
              <a:t>Newick</a:t>
            </a:r>
            <a:r>
              <a:rPr lang="en-US" dirty="0"/>
              <a:t>)</a:t>
            </a:r>
            <a:endParaRPr lang="en-CH" dirty="0"/>
          </a:p>
        </p:txBody>
      </p:sp>
      <p:pic>
        <p:nvPicPr>
          <p:cNvPr id="5122" name="Picture 2" descr="Phylogenetic characteristics and molecular epidemiological analysis of  novel enterovirus EV-B83 isolated from Tibet, China | Scientific Reports">
            <a:extLst>
              <a:ext uri="{FF2B5EF4-FFF2-40B4-BE49-F238E27FC236}">
                <a16:creationId xmlns:a16="http://schemas.microsoft.com/office/drawing/2014/main" id="{7CA1E06E-6B45-BEED-E09C-8192F1A103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0093" y="4635363"/>
            <a:ext cx="1902124" cy="1233625"/>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4C1AD0BE-BECA-B2F9-2438-363164C55BB3}"/>
              </a:ext>
            </a:extLst>
          </p:cNvPr>
          <p:cNvSpPr txBox="1"/>
          <p:nvPr/>
        </p:nvSpPr>
        <p:spPr>
          <a:xfrm>
            <a:off x="6775316" y="2648095"/>
            <a:ext cx="3384966" cy="369332"/>
          </a:xfrm>
          <a:prstGeom prst="rect">
            <a:avLst/>
          </a:prstGeom>
          <a:noFill/>
        </p:spPr>
        <p:txBody>
          <a:bodyPr wrap="none" rtlCol="0">
            <a:spAutoFit/>
          </a:bodyPr>
          <a:lstStyle/>
          <a:p>
            <a:r>
              <a:rPr lang="en-US" dirty="0"/>
              <a:t>Alignment  .</a:t>
            </a:r>
            <a:r>
              <a:rPr lang="en-US" dirty="0" err="1"/>
              <a:t>aln</a:t>
            </a:r>
            <a:r>
              <a:rPr lang="en-US" dirty="0"/>
              <a:t> (</a:t>
            </a:r>
            <a:r>
              <a:rPr lang="en-US" dirty="0" err="1"/>
              <a:t>clustal</a:t>
            </a:r>
            <a:r>
              <a:rPr lang="en-US" dirty="0"/>
              <a:t>, </a:t>
            </a:r>
            <a:r>
              <a:rPr lang="en-US" dirty="0" err="1"/>
              <a:t>fasta</a:t>
            </a:r>
            <a:r>
              <a:rPr lang="en-US" dirty="0"/>
              <a:t>,…)</a:t>
            </a:r>
            <a:endParaRPr lang="en-CH" dirty="0"/>
          </a:p>
        </p:txBody>
      </p:sp>
      <p:cxnSp>
        <p:nvCxnSpPr>
          <p:cNvPr id="12" name="Connecteur droit avec flèche 11">
            <a:extLst>
              <a:ext uri="{FF2B5EF4-FFF2-40B4-BE49-F238E27FC236}">
                <a16:creationId xmlns:a16="http://schemas.microsoft.com/office/drawing/2014/main" id="{7464270E-F666-E8F6-3E24-3A8D6E2F7EAA}"/>
              </a:ext>
            </a:extLst>
          </p:cNvPr>
          <p:cNvCxnSpPr>
            <a:stCxn id="7" idx="2"/>
            <a:endCxn id="5" idx="0"/>
          </p:cNvCxnSpPr>
          <p:nvPr/>
        </p:nvCxnSpPr>
        <p:spPr>
          <a:xfrm>
            <a:off x="7911155" y="814981"/>
            <a:ext cx="0" cy="4940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Connecteur droit avec flèche 13">
            <a:extLst>
              <a:ext uri="{FF2B5EF4-FFF2-40B4-BE49-F238E27FC236}">
                <a16:creationId xmlns:a16="http://schemas.microsoft.com/office/drawing/2014/main" id="{D79415B6-0B7B-EB6C-FF87-BDB9BE7CE6A6}"/>
              </a:ext>
            </a:extLst>
          </p:cNvPr>
          <p:cNvCxnSpPr>
            <a:stCxn id="5" idx="2"/>
            <a:endCxn id="6" idx="0"/>
          </p:cNvCxnSpPr>
          <p:nvPr/>
        </p:nvCxnSpPr>
        <p:spPr>
          <a:xfrm flipH="1">
            <a:off x="7911154" y="2244180"/>
            <a:ext cx="1" cy="11848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Connecteur droit avec flèche 15">
            <a:extLst>
              <a:ext uri="{FF2B5EF4-FFF2-40B4-BE49-F238E27FC236}">
                <a16:creationId xmlns:a16="http://schemas.microsoft.com/office/drawing/2014/main" id="{50B190BC-CF5A-CC39-39FD-D026F9A9DF3D}"/>
              </a:ext>
            </a:extLst>
          </p:cNvPr>
          <p:cNvCxnSpPr>
            <a:stCxn id="6" idx="2"/>
          </p:cNvCxnSpPr>
          <p:nvPr/>
        </p:nvCxnSpPr>
        <p:spPr>
          <a:xfrm flipH="1">
            <a:off x="7911153" y="4364182"/>
            <a:ext cx="1" cy="4563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ZoneTexte 17">
            <a:hlinkClick r:id="rId3"/>
            <a:extLst>
              <a:ext uri="{FF2B5EF4-FFF2-40B4-BE49-F238E27FC236}">
                <a16:creationId xmlns:a16="http://schemas.microsoft.com/office/drawing/2014/main" id="{022F8C85-CC36-06B1-3C72-7D74F297A17A}"/>
              </a:ext>
            </a:extLst>
          </p:cNvPr>
          <p:cNvSpPr txBox="1"/>
          <p:nvPr/>
        </p:nvSpPr>
        <p:spPr>
          <a:xfrm>
            <a:off x="680796" y="5670108"/>
            <a:ext cx="6094520" cy="646331"/>
          </a:xfrm>
          <a:prstGeom prst="rect">
            <a:avLst/>
          </a:prstGeom>
          <a:noFill/>
        </p:spPr>
        <p:txBody>
          <a:bodyPr wrap="square">
            <a:spAutoFit/>
          </a:bodyPr>
          <a:lstStyle/>
          <a:p>
            <a:pPr marL="285750" indent="-285750">
              <a:buFont typeface="Arial" panose="020B0604020202020204" pitchFamily="34" charset="0"/>
              <a:buChar char="•"/>
            </a:pPr>
            <a:r>
              <a:rPr lang="en-US" dirty="0"/>
              <a:t>E-learning on MSA and Phylogenetic trees:</a:t>
            </a:r>
          </a:p>
          <a:p>
            <a:pPr marL="285750" indent="-285750">
              <a:buFont typeface="Arial" panose="020B0604020202020204" pitchFamily="34" charset="0"/>
              <a:buChar char="•"/>
            </a:pPr>
            <a:r>
              <a:rPr lang="en-US" dirty="0">
                <a:solidFill>
                  <a:schemeClr val="tx2">
                    <a:lumMod val="50000"/>
                    <a:lumOff val="50000"/>
                  </a:schemeClr>
                </a:solidFill>
              </a:rPr>
              <a:t>https://viralzone.expasy.org/5576</a:t>
            </a:r>
            <a:endParaRPr lang="en-CH" dirty="0">
              <a:solidFill>
                <a:schemeClr val="tx2">
                  <a:lumMod val="50000"/>
                  <a:lumOff val="50000"/>
                </a:schemeClr>
              </a:solidFill>
            </a:endParaRPr>
          </a:p>
        </p:txBody>
      </p:sp>
      <p:sp>
        <p:nvSpPr>
          <p:cNvPr id="11" name="ZoneTexte 10">
            <a:hlinkClick r:id="rId4"/>
            <a:extLst>
              <a:ext uri="{FF2B5EF4-FFF2-40B4-BE49-F238E27FC236}">
                <a16:creationId xmlns:a16="http://schemas.microsoft.com/office/drawing/2014/main" id="{75618768-EA8A-CA18-51D5-683A6D482E29}"/>
              </a:ext>
            </a:extLst>
          </p:cNvPr>
          <p:cNvSpPr txBox="1"/>
          <p:nvPr/>
        </p:nvSpPr>
        <p:spPr>
          <a:xfrm>
            <a:off x="5964220" y="6462942"/>
            <a:ext cx="6094520" cy="369332"/>
          </a:xfrm>
          <a:prstGeom prst="rect">
            <a:avLst/>
          </a:prstGeom>
          <a:noFill/>
        </p:spPr>
        <p:txBody>
          <a:bodyPr wrap="square">
            <a:spAutoFit/>
          </a:bodyPr>
          <a:lstStyle/>
          <a:p>
            <a:r>
              <a:rPr lang="en-CH" dirty="0"/>
              <a:t>https://viralzone.expasy.org/resources/</a:t>
            </a:r>
            <a:r>
              <a:rPr lang="en-US" dirty="0"/>
              <a:t>FMV</a:t>
            </a:r>
            <a:r>
              <a:rPr lang="en-CH" dirty="0"/>
              <a:t>/</a:t>
            </a:r>
            <a:r>
              <a:rPr lang="en-US" dirty="0" err="1"/>
              <a:t>SARStest.fasta</a:t>
            </a:r>
            <a:endParaRPr lang="en-CH" dirty="0"/>
          </a:p>
        </p:txBody>
      </p:sp>
    </p:spTree>
    <p:extLst>
      <p:ext uri="{BB962C8B-B14F-4D97-AF65-F5344CB8AC3E}">
        <p14:creationId xmlns:p14="http://schemas.microsoft.com/office/powerpoint/2010/main" val="28811944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viralzone.expasy.org/resources/InfluenzaA-vir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388" y="1720435"/>
            <a:ext cx="3435997" cy="213379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425" y="1048875"/>
            <a:ext cx="4883150" cy="478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9241" y="1261890"/>
            <a:ext cx="5080000" cy="478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2028000" y="164539"/>
            <a:ext cx="8100000" cy="480251"/>
          </a:xfrm>
        </p:spPr>
        <p:txBody>
          <a:bodyPr>
            <a:normAutofit/>
          </a:bodyPr>
          <a:lstStyle/>
          <a:p>
            <a:r>
              <a:rPr lang="fr-CH" sz="2800" dirty="0">
                <a:effectLst>
                  <a:outerShdw blurRad="38100" dist="38100" dir="2700000" algn="tl">
                    <a:srgbClr val="000000">
                      <a:alpha val="43137"/>
                    </a:srgbClr>
                  </a:outerShdw>
                </a:effectLst>
              </a:rPr>
              <a:t>PCA </a:t>
            </a:r>
            <a:r>
              <a:rPr lang="fr-CH" sz="2800" dirty="0" err="1">
                <a:effectLst>
                  <a:outerShdw blurRad="38100" dist="38100" dir="2700000" algn="tl">
                    <a:srgbClr val="000000">
                      <a:alpha val="43137"/>
                    </a:srgbClr>
                  </a:outerShdw>
                </a:effectLst>
              </a:rPr>
              <a:t>analysis</a:t>
            </a:r>
            <a:r>
              <a:rPr lang="fr-CH" sz="2800" dirty="0">
                <a:effectLst>
                  <a:outerShdw blurRad="38100" dist="38100" dir="2700000" algn="tl">
                    <a:srgbClr val="000000">
                      <a:alpha val="43137"/>
                    </a:srgbClr>
                  </a:outerShdw>
                </a:effectLst>
              </a:rPr>
              <a:t>: H1N1 influenza</a:t>
            </a:r>
            <a:endParaRPr lang="en-US" sz="2800" dirty="0">
              <a:effectLst>
                <a:outerShdw blurRad="38100" dist="38100" dir="2700000" algn="tl">
                  <a:srgbClr val="000000">
                    <a:alpha val="43137"/>
                  </a:srgbClr>
                </a:outerShdw>
              </a:effectLst>
            </a:endParaRPr>
          </a:p>
        </p:txBody>
      </p:sp>
      <p:sp>
        <p:nvSpPr>
          <p:cNvPr id="4" name="TextBox 3"/>
          <p:cNvSpPr txBox="1"/>
          <p:nvPr/>
        </p:nvSpPr>
        <p:spPr>
          <a:xfrm>
            <a:off x="4723497" y="2923341"/>
            <a:ext cx="1626536" cy="369332"/>
          </a:xfrm>
          <a:prstGeom prst="rect">
            <a:avLst/>
          </a:prstGeom>
          <a:noFill/>
        </p:spPr>
        <p:txBody>
          <a:bodyPr wrap="none" rtlCol="0">
            <a:spAutoFit/>
          </a:bodyPr>
          <a:lstStyle/>
          <a:p>
            <a:r>
              <a:rPr lang="fr-CH" dirty="0" err="1">
                <a:solidFill>
                  <a:srgbClr val="FF0000"/>
                </a:solidFill>
                <a:effectLst>
                  <a:outerShdw blurRad="38100" dist="38100" dir="2700000" algn="tl">
                    <a:srgbClr val="000000">
                      <a:alpha val="43137"/>
                    </a:srgbClr>
                  </a:outerShdw>
                </a:effectLst>
              </a:rPr>
              <a:t>Eurasian</a:t>
            </a:r>
            <a:r>
              <a:rPr lang="fr-CH" dirty="0">
                <a:solidFill>
                  <a:srgbClr val="FF0000"/>
                </a:solidFill>
                <a:effectLst>
                  <a:outerShdw blurRad="38100" dist="38100" dir="2700000" algn="tl">
                    <a:srgbClr val="000000">
                      <a:alpha val="43137"/>
                    </a:srgbClr>
                  </a:outerShdw>
                </a:effectLst>
              </a:rPr>
              <a:t> </a:t>
            </a:r>
            <a:r>
              <a:rPr lang="fr-CH" dirty="0" err="1">
                <a:solidFill>
                  <a:srgbClr val="FF0000"/>
                </a:solidFill>
                <a:effectLst>
                  <a:outerShdw blurRad="38100" dist="38100" dir="2700000" algn="tl">
                    <a:srgbClr val="000000">
                      <a:alpha val="43137"/>
                    </a:srgbClr>
                  </a:outerShdw>
                </a:effectLst>
              </a:rPr>
              <a:t>Swine</a:t>
            </a:r>
            <a:endParaRPr lang="en-US" dirty="0">
              <a:solidFill>
                <a:srgbClr val="FF0000"/>
              </a:solidFill>
              <a:effectLst>
                <a:outerShdw blurRad="38100" dist="38100" dir="2700000" algn="tl">
                  <a:srgbClr val="000000">
                    <a:alpha val="43137"/>
                  </a:srgbClr>
                </a:outerShdw>
              </a:effectLst>
            </a:endParaRPr>
          </a:p>
        </p:txBody>
      </p:sp>
      <p:sp>
        <p:nvSpPr>
          <p:cNvPr id="7" name="TextBox 6"/>
          <p:cNvSpPr txBox="1"/>
          <p:nvPr/>
        </p:nvSpPr>
        <p:spPr>
          <a:xfrm>
            <a:off x="7328432" y="2273208"/>
            <a:ext cx="885179" cy="369332"/>
          </a:xfrm>
          <a:prstGeom prst="rect">
            <a:avLst/>
          </a:prstGeom>
          <a:noFill/>
        </p:spPr>
        <p:txBody>
          <a:bodyPr wrap="none" rtlCol="0">
            <a:spAutoFit/>
          </a:bodyPr>
          <a:lstStyle/>
          <a:p>
            <a:r>
              <a:rPr lang="fr-CH" dirty="0" err="1">
                <a:solidFill>
                  <a:srgbClr val="4F81BD"/>
                </a:solidFill>
                <a:effectLst>
                  <a:outerShdw blurRad="38100" dist="38100" dir="2700000" algn="tl">
                    <a:srgbClr val="000000">
                      <a:alpha val="43137"/>
                    </a:srgbClr>
                  </a:outerShdw>
                </a:effectLst>
              </a:rPr>
              <a:t>Human</a:t>
            </a:r>
            <a:endParaRPr lang="en-US" dirty="0">
              <a:solidFill>
                <a:srgbClr val="4F81BD"/>
              </a:solidFill>
              <a:effectLst>
                <a:outerShdw blurRad="38100" dist="38100" dir="2700000" algn="tl">
                  <a:srgbClr val="000000">
                    <a:alpha val="43137"/>
                  </a:srgbClr>
                </a:outerShdw>
              </a:effectLst>
            </a:endParaRPr>
          </a:p>
        </p:txBody>
      </p:sp>
      <p:sp>
        <p:nvSpPr>
          <p:cNvPr id="8" name="TextBox 7"/>
          <p:cNvSpPr txBox="1"/>
          <p:nvPr/>
        </p:nvSpPr>
        <p:spPr>
          <a:xfrm>
            <a:off x="7035082" y="4295844"/>
            <a:ext cx="721993" cy="369332"/>
          </a:xfrm>
          <a:prstGeom prst="rect">
            <a:avLst/>
          </a:prstGeom>
          <a:noFill/>
        </p:spPr>
        <p:txBody>
          <a:bodyPr wrap="none" rtlCol="0">
            <a:spAutoFit/>
          </a:bodyPr>
          <a:lstStyle/>
          <a:p>
            <a:r>
              <a:rPr lang="fr-CH" dirty="0" err="1">
                <a:solidFill>
                  <a:srgbClr val="92D050"/>
                </a:solidFill>
                <a:effectLst>
                  <a:outerShdw blurRad="38100" dist="38100" dir="2700000" algn="tl">
                    <a:srgbClr val="000000">
                      <a:alpha val="43137"/>
                    </a:srgbClr>
                  </a:outerShdw>
                </a:effectLst>
              </a:rPr>
              <a:t>Avian</a:t>
            </a:r>
            <a:endParaRPr lang="en-US" dirty="0">
              <a:solidFill>
                <a:srgbClr val="92D050"/>
              </a:solidFill>
              <a:effectLst>
                <a:outerShdw blurRad="38100" dist="38100" dir="2700000" algn="tl">
                  <a:srgbClr val="000000">
                    <a:alpha val="43137"/>
                  </a:srgbClr>
                </a:outerShdw>
              </a:effectLst>
            </a:endParaRPr>
          </a:p>
        </p:txBody>
      </p:sp>
      <p:sp>
        <p:nvSpPr>
          <p:cNvPr id="5" name="TextBox 4"/>
          <p:cNvSpPr txBox="1"/>
          <p:nvPr/>
        </p:nvSpPr>
        <p:spPr>
          <a:xfrm>
            <a:off x="6457186" y="1997434"/>
            <a:ext cx="671979" cy="276999"/>
          </a:xfrm>
          <a:prstGeom prst="rect">
            <a:avLst/>
          </a:prstGeom>
          <a:noFill/>
        </p:spPr>
        <p:txBody>
          <a:bodyPr wrap="none" rtlCol="0">
            <a:spAutoFit/>
          </a:bodyPr>
          <a:lstStyle/>
          <a:p>
            <a:r>
              <a:rPr lang="fr-CH" sz="1200" dirty="0">
                <a:solidFill>
                  <a:srgbClr val="FFC000"/>
                </a:solidFill>
              </a:rPr>
              <a:t>1933-</a:t>
            </a:r>
            <a:r>
              <a:rPr lang="fr-CH" sz="1200" dirty="0">
                <a:solidFill>
                  <a:schemeClr val="accent6">
                    <a:lumMod val="75000"/>
                  </a:schemeClr>
                </a:solidFill>
              </a:rPr>
              <a:t>47</a:t>
            </a:r>
            <a:endParaRPr lang="en-US" sz="1200" dirty="0">
              <a:solidFill>
                <a:schemeClr val="accent6">
                  <a:lumMod val="75000"/>
                </a:schemeClr>
              </a:solidFill>
            </a:endParaRPr>
          </a:p>
        </p:txBody>
      </p:sp>
      <p:sp>
        <p:nvSpPr>
          <p:cNvPr id="10" name="TextBox 9"/>
          <p:cNvSpPr txBox="1"/>
          <p:nvPr/>
        </p:nvSpPr>
        <p:spPr>
          <a:xfrm>
            <a:off x="6746133" y="1720435"/>
            <a:ext cx="693010" cy="276999"/>
          </a:xfrm>
          <a:prstGeom prst="rect">
            <a:avLst/>
          </a:prstGeom>
          <a:noFill/>
        </p:spPr>
        <p:txBody>
          <a:bodyPr wrap="none" rtlCol="0">
            <a:spAutoFit/>
          </a:bodyPr>
          <a:lstStyle/>
          <a:p>
            <a:r>
              <a:rPr lang="fr-CH" sz="1200" dirty="0">
                <a:solidFill>
                  <a:srgbClr val="FF0000"/>
                </a:solidFill>
              </a:rPr>
              <a:t>1948-</a:t>
            </a:r>
            <a:r>
              <a:rPr lang="fr-CH" sz="1200" dirty="0">
                <a:solidFill>
                  <a:schemeClr val="accent2"/>
                </a:solidFill>
              </a:rPr>
              <a:t>50</a:t>
            </a:r>
            <a:endParaRPr lang="en-US" sz="1200" dirty="0">
              <a:solidFill>
                <a:schemeClr val="accent2"/>
              </a:solidFill>
            </a:endParaRPr>
          </a:p>
        </p:txBody>
      </p:sp>
      <p:sp>
        <p:nvSpPr>
          <p:cNvPr id="11" name="TextBox 10"/>
          <p:cNvSpPr txBox="1"/>
          <p:nvPr/>
        </p:nvSpPr>
        <p:spPr>
          <a:xfrm>
            <a:off x="7116982" y="1478602"/>
            <a:ext cx="689612" cy="276999"/>
          </a:xfrm>
          <a:prstGeom prst="rect">
            <a:avLst/>
          </a:prstGeom>
          <a:noFill/>
        </p:spPr>
        <p:txBody>
          <a:bodyPr wrap="none" rtlCol="0">
            <a:spAutoFit/>
          </a:bodyPr>
          <a:lstStyle/>
          <a:p>
            <a:r>
              <a:rPr lang="fr-CH" sz="1200" dirty="0">
                <a:solidFill>
                  <a:srgbClr val="7030A0"/>
                </a:solidFill>
              </a:rPr>
              <a:t>1978</a:t>
            </a:r>
            <a:r>
              <a:rPr lang="fr-CH" sz="1200" dirty="0">
                <a:solidFill>
                  <a:srgbClr val="4F81BD"/>
                </a:solidFill>
              </a:rPr>
              <a:t>-99</a:t>
            </a:r>
            <a:endParaRPr lang="en-US" sz="1200" dirty="0">
              <a:solidFill>
                <a:srgbClr val="4F81BD"/>
              </a:solidFill>
            </a:endParaRPr>
          </a:p>
        </p:txBody>
      </p:sp>
      <p:sp>
        <p:nvSpPr>
          <p:cNvPr id="12" name="TextBox 11"/>
          <p:cNvSpPr txBox="1"/>
          <p:nvPr/>
        </p:nvSpPr>
        <p:spPr>
          <a:xfrm>
            <a:off x="7974162" y="1478602"/>
            <a:ext cx="694614" cy="276999"/>
          </a:xfrm>
          <a:prstGeom prst="rect">
            <a:avLst/>
          </a:prstGeom>
          <a:noFill/>
        </p:spPr>
        <p:txBody>
          <a:bodyPr wrap="none" rtlCol="0">
            <a:spAutoFit/>
          </a:bodyPr>
          <a:lstStyle/>
          <a:p>
            <a:r>
              <a:rPr lang="fr-CH" sz="1200" dirty="0">
                <a:solidFill>
                  <a:srgbClr val="00B0F0"/>
                </a:solidFill>
              </a:rPr>
              <a:t>2000-18</a:t>
            </a:r>
            <a:endParaRPr lang="en-US" sz="1200" dirty="0">
              <a:solidFill>
                <a:srgbClr val="00B0F0"/>
              </a:solidFill>
            </a:endParaRPr>
          </a:p>
        </p:txBody>
      </p:sp>
      <p:sp>
        <p:nvSpPr>
          <p:cNvPr id="13" name="TextBox 12"/>
          <p:cNvSpPr txBox="1"/>
          <p:nvPr/>
        </p:nvSpPr>
        <p:spPr>
          <a:xfrm>
            <a:off x="4073364" y="1535768"/>
            <a:ext cx="752322" cy="646331"/>
          </a:xfrm>
          <a:prstGeom prst="rect">
            <a:avLst/>
          </a:prstGeom>
          <a:noFill/>
        </p:spPr>
        <p:txBody>
          <a:bodyPr wrap="none" rtlCol="0">
            <a:spAutoFit/>
          </a:bodyPr>
          <a:lstStyle/>
          <a:p>
            <a:endParaRPr lang="fr-CH" sz="1200" b="1" dirty="0">
              <a:solidFill>
                <a:srgbClr val="00B0F0"/>
              </a:solidFill>
            </a:endParaRPr>
          </a:p>
          <a:p>
            <a:r>
              <a:rPr lang="fr-CH" sz="1200" b="1" dirty="0" err="1">
                <a:solidFill>
                  <a:srgbClr val="00B0F0"/>
                </a:solidFill>
              </a:rPr>
              <a:t>Human</a:t>
            </a:r>
            <a:endParaRPr lang="fr-CH" sz="1200" b="1" dirty="0">
              <a:solidFill>
                <a:srgbClr val="00B0F0"/>
              </a:solidFill>
            </a:endParaRPr>
          </a:p>
          <a:p>
            <a:r>
              <a:rPr lang="fr-CH" sz="1200" b="1" dirty="0">
                <a:solidFill>
                  <a:srgbClr val="00B0F0"/>
                </a:solidFill>
              </a:rPr>
              <a:t>2009 </a:t>
            </a:r>
            <a:r>
              <a:rPr lang="fr-CH" sz="1200" b="1" dirty="0" err="1">
                <a:solidFill>
                  <a:srgbClr val="00B0F0"/>
                </a:solidFill>
              </a:rPr>
              <a:t>swl</a:t>
            </a:r>
            <a:endParaRPr lang="en-US" sz="1200" b="1" dirty="0">
              <a:solidFill>
                <a:srgbClr val="00B0F0"/>
              </a:solidFill>
            </a:endParaRPr>
          </a:p>
        </p:txBody>
      </p:sp>
      <p:sp>
        <p:nvSpPr>
          <p:cNvPr id="14" name="TextBox 13"/>
          <p:cNvSpPr txBox="1"/>
          <p:nvPr/>
        </p:nvSpPr>
        <p:spPr>
          <a:xfrm>
            <a:off x="4727154" y="5018214"/>
            <a:ext cx="1616918" cy="369332"/>
          </a:xfrm>
          <a:prstGeom prst="rect">
            <a:avLst/>
          </a:prstGeom>
          <a:noFill/>
        </p:spPr>
        <p:txBody>
          <a:bodyPr wrap="none" rtlCol="0">
            <a:spAutoFit/>
          </a:bodyPr>
          <a:lstStyle/>
          <a:p>
            <a:r>
              <a:rPr lang="fr-CH" dirty="0" err="1">
                <a:solidFill>
                  <a:srgbClr val="FF0000"/>
                </a:solidFill>
                <a:effectLst>
                  <a:outerShdw blurRad="38100" dist="38100" dir="2700000" algn="tl">
                    <a:srgbClr val="000000">
                      <a:alpha val="43137"/>
                    </a:srgbClr>
                  </a:outerShdw>
                </a:effectLst>
              </a:rPr>
              <a:t>Classical</a:t>
            </a:r>
            <a:r>
              <a:rPr lang="fr-CH" dirty="0">
                <a:solidFill>
                  <a:srgbClr val="FF0000"/>
                </a:solidFill>
                <a:effectLst>
                  <a:outerShdw blurRad="38100" dist="38100" dir="2700000" algn="tl">
                    <a:srgbClr val="000000">
                      <a:alpha val="43137"/>
                    </a:srgbClr>
                  </a:outerShdw>
                </a:effectLst>
              </a:rPr>
              <a:t> </a:t>
            </a:r>
            <a:r>
              <a:rPr lang="fr-CH" dirty="0" err="1">
                <a:solidFill>
                  <a:srgbClr val="FF0000"/>
                </a:solidFill>
                <a:effectLst>
                  <a:outerShdw blurRad="38100" dist="38100" dir="2700000" algn="tl">
                    <a:srgbClr val="000000">
                      <a:alpha val="43137"/>
                    </a:srgbClr>
                  </a:outerShdw>
                </a:effectLst>
              </a:rPr>
              <a:t>Swine</a:t>
            </a:r>
            <a:endParaRPr lang="en-US"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53546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2" grpId="0"/>
      <p:bldP spid="13"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CFCAAF-17FF-6526-D2C3-1CC994852419}"/>
              </a:ext>
            </a:extLst>
          </p:cNvPr>
          <p:cNvSpPr>
            <a:spLocks noGrp="1"/>
          </p:cNvSpPr>
          <p:nvPr>
            <p:ph type="title"/>
          </p:nvPr>
        </p:nvSpPr>
        <p:spPr>
          <a:xfrm>
            <a:off x="1088721" y="260593"/>
            <a:ext cx="10515600" cy="447735"/>
          </a:xfrm>
        </p:spPr>
        <p:txBody>
          <a:bodyPr>
            <a:normAutofit fontScale="90000"/>
          </a:bodyPr>
          <a:lstStyle/>
          <a:p>
            <a:r>
              <a:rPr lang="en-US" dirty="0"/>
              <a:t>Tolls: </a:t>
            </a:r>
            <a:r>
              <a:rPr lang="en-US" dirty="0" err="1"/>
              <a:t>Genotypers</a:t>
            </a:r>
            <a:endParaRPr lang="en-CH" dirty="0"/>
          </a:p>
        </p:txBody>
      </p:sp>
      <p:sp>
        <p:nvSpPr>
          <p:cNvPr id="3" name="Espace réservé du texte 2">
            <a:extLst>
              <a:ext uri="{FF2B5EF4-FFF2-40B4-BE49-F238E27FC236}">
                <a16:creationId xmlns:a16="http://schemas.microsoft.com/office/drawing/2014/main" id="{4950BDD1-F024-39AF-685C-05298A221ACD}"/>
              </a:ext>
            </a:extLst>
          </p:cNvPr>
          <p:cNvSpPr>
            <a:spLocks noGrp="1"/>
          </p:cNvSpPr>
          <p:nvPr>
            <p:ph type="body" sz="quarter" idx="11"/>
          </p:nvPr>
        </p:nvSpPr>
        <p:spPr>
          <a:xfrm>
            <a:off x="950934" y="1253331"/>
            <a:ext cx="10515600" cy="4351338"/>
          </a:xfrm>
        </p:spPr>
        <p:txBody>
          <a:bodyPr/>
          <a:lstStyle/>
          <a:p>
            <a:r>
              <a:rPr lang="en-US" dirty="0" err="1"/>
              <a:t>Genotypers</a:t>
            </a:r>
            <a:r>
              <a:rPr lang="en-US" dirty="0"/>
              <a:t> are tools to identify virus subtype automatically</a:t>
            </a:r>
            <a:endParaRPr lang="en-CH" dirty="0"/>
          </a:p>
        </p:txBody>
      </p:sp>
      <p:pic>
        <p:nvPicPr>
          <p:cNvPr id="4" name="Picture 3" descr="A computer screen with a tree on it&#10;&#10;Description automatically generated">
            <a:extLst>
              <a:ext uri="{FF2B5EF4-FFF2-40B4-BE49-F238E27FC236}">
                <a16:creationId xmlns:a16="http://schemas.microsoft.com/office/drawing/2014/main" id="{F43CAAC8-742E-CA03-DB57-817C96815F6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5852" y="114265"/>
            <a:ext cx="903653" cy="766358"/>
          </a:xfrm>
          <a:prstGeom prst="rect">
            <a:avLst/>
          </a:prstGeom>
        </p:spPr>
      </p:pic>
      <p:pic>
        <p:nvPicPr>
          <p:cNvPr id="6" name="Image 5">
            <a:extLst>
              <a:ext uri="{FF2B5EF4-FFF2-40B4-BE49-F238E27FC236}">
                <a16:creationId xmlns:a16="http://schemas.microsoft.com/office/drawing/2014/main" id="{7F6D9AFC-9060-98B5-7D56-8ABF0E2A117E}"/>
              </a:ext>
            </a:extLst>
          </p:cNvPr>
          <p:cNvPicPr>
            <a:picLocks noChangeAspect="1"/>
          </p:cNvPicPr>
          <p:nvPr/>
        </p:nvPicPr>
        <p:blipFill>
          <a:blip r:embed="rId3"/>
          <a:stretch>
            <a:fillRect/>
          </a:stretch>
        </p:blipFill>
        <p:spPr>
          <a:xfrm>
            <a:off x="1676060" y="1804701"/>
            <a:ext cx="7323634" cy="4683185"/>
          </a:xfrm>
          <a:prstGeom prst="rect">
            <a:avLst/>
          </a:prstGeom>
        </p:spPr>
      </p:pic>
      <p:sp>
        <p:nvSpPr>
          <p:cNvPr id="7" name="ZoneTexte 6">
            <a:hlinkClick r:id="rId4"/>
            <a:extLst>
              <a:ext uri="{FF2B5EF4-FFF2-40B4-BE49-F238E27FC236}">
                <a16:creationId xmlns:a16="http://schemas.microsoft.com/office/drawing/2014/main" id="{C8EEA631-EA6E-0132-D308-A7EE8900D9F0}"/>
              </a:ext>
            </a:extLst>
          </p:cNvPr>
          <p:cNvSpPr txBox="1"/>
          <p:nvPr/>
        </p:nvSpPr>
        <p:spPr>
          <a:xfrm>
            <a:off x="4909457" y="6412741"/>
            <a:ext cx="6096000" cy="369332"/>
          </a:xfrm>
          <a:prstGeom prst="rect">
            <a:avLst/>
          </a:prstGeom>
          <a:noFill/>
        </p:spPr>
        <p:txBody>
          <a:bodyPr wrap="square">
            <a:spAutoFit/>
          </a:bodyPr>
          <a:lstStyle/>
          <a:p>
            <a:r>
              <a:rPr lang="en-CH" dirty="0"/>
              <a:t>http://dbpartners.stanford.edu/RegaSubtyping/html/</a:t>
            </a:r>
          </a:p>
        </p:txBody>
      </p:sp>
    </p:spTree>
    <p:extLst>
      <p:ext uri="{BB962C8B-B14F-4D97-AF65-F5344CB8AC3E}">
        <p14:creationId xmlns:p14="http://schemas.microsoft.com/office/powerpoint/2010/main" val="14270153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7307"/>
            <a:ext cx="10515600" cy="1325563"/>
          </a:xfrm>
        </p:spPr>
        <p:txBody>
          <a:bodyPr/>
          <a:lstStyle/>
          <a:p>
            <a:r>
              <a:rPr lang="fr-CH" dirty="0" err="1"/>
              <a:t>Genotype</a:t>
            </a:r>
            <a:r>
              <a:rPr lang="fr-CH" dirty="0"/>
              <a:t> for </a:t>
            </a:r>
            <a:r>
              <a:rPr lang="fr-CH" dirty="0" err="1"/>
              <a:t>segmented</a:t>
            </a:r>
            <a:r>
              <a:rPr lang="fr-CH" dirty="0"/>
              <a:t> virus?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0341" y="1412870"/>
            <a:ext cx="4991100" cy="214312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255" y="1261891"/>
            <a:ext cx="3539613" cy="244508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6189" y="3555995"/>
            <a:ext cx="5923434" cy="3233498"/>
          </a:xfrm>
          <a:prstGeom prst="rect">
            <a:avLst/>
          </a:prstGeom>
        </p:spPr>
      </p:pic>
    </p:spTree>
    <p:extLst>
      <p:ext uri="{BB962C8B-B14F-4D97-AF65-F5344CB8AC3E}">
        <p14:creationId xmlns:p14="http://schemas.microsoft.com/office/powerpoint/2010/main" val="215874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4C3766-61B2-975D-310A-9F5583348F67}"/>
              </a:ext>
            </a:extLst>
          </p:cNvPr>
          <p:cNvSpPr>
            <a:spLocks noGrp="1"/>
          </p:cNvSpPr>
          <p:nvPr>
            <p:ph type="title"/>
          </p:nvPr>
        </p:nvSpPr>
        <p:spPr/>
        <p:txBody>
          <a:bodyPr/>
          <a:lstStyle/>
          <a:p>
            <a:r>
              <a:rPr lang="en-US" dirty="0"/>
              <a:t>Viral genomics: Nextstrain</a:t>
            </a:r>
            <a:endParaRPr lang="en-CH" dirty="0"/>
          </a:p>
        </p:txBody>
      </p:sp>
      <p:pic>
        <p:nvPicPr>
          <p:cNvPr id="6" name="Espace réservé du contenu 5">
            <a:extLst>
              <a:ext uri="{FF2B5EF4-FFF2-40B4-BE49-F238E27FC236}">
                <a16:creationId xmlns:a16="http://schemas.microsoft.com/office/drawing/2014/main" id="{C5A5FEB5-FB67-2F11-BEFD-2C978DD1559E}"/>
              </a:ext>
            </a:extLst>
          </p:cNvPr>
          <p:cNvPicPr>
            <a:picLocks noGrp="1" noChangeAspect="1"/>
          </p:cNvPicPr>
          <p:nvPr>
            <p:ph idx="1"/>
          </p:nvPr>
        </p:nvPicPr>
        <p:blipFill>
          <a:blip r:embed="rId2"/>
          <a:stretch>
            <a:fillRect/>
          </a:stretch>
        </p:blipFill>
        <p:spPr>
          <a:xfrm>
            <a:off x="1971675" y="2953544"/>
            <a:ext cx="8248650" cy="2095500"/>
          </a:xfrm>
          <a:prstGeom prst="rect">
            <a:avLst/>
          </a:prstGeom>
        </p:spPr>
      </p:pic>
    </p:spTree>
    <p:extLst>
      <p:ext uri="{BB962C8B-B14F-4D97-AF65-F5344CB8AC3E}">
        <p14:creationId xmlns:p14="http://schemas.microsoft.com/office/powerpoint/2010/main" val="34403965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D5FC3E-751B-22B7-02F2-2DB242BCDDF0}"/>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sz="3200" kern="1200" dirty="0">
                <a:solidFill>
                  <a:schemeClr val="tx1"/>
                </a:solidFill>
                <a:latin typeface="+mj-lt"/>
                <a:ea typeface="+mj-ea"/>
                <a:cs typeface="+mj-cs"/>
              </a:rPr>
              <a:t>Tools: Nextstrain</a:t>
            </a:r>
          </a:p>
        </p:txBody>
      </p:sp>
      <p:sp>
        <p:nvSpPr>
          <p:cNvPr id="10" name="ZoneTexte 9">
            <a:extLst>
              <a:ext uri="{FF2B5EF4-FFF2-40B4-BE49-F238E27FC236}">
                <a16:creationId xmlns:a16="http://schemas.microsoft.com/office/drawing/2014/main" id="{781C1CB6-8B45-980F-3C7D-F3F95FAF42E1}"/>
              </a:ext>
            </a:extLst>
          </p:cNvPr>
          <p:cNvSpPr txBox="1"/>
          <p:nvPr/>
        </p:nvSpPr>
        <p:spPr>
          <a:xfrm>
            <a:off x="876693" y="2533476"/>
            <a:ext cx="3886143" cy="344783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Nextstrain is a collaboration between researchers in Seattle, United States and Basel, Switzerland  (2015)</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err="1"/>
              <a:t>Visualising</a:t>
            </a:r>
            <a:r>
              <a:rPr lang="en-US" sz="2000" dirty="0"/>
              <a:t> the genetics behind the spread of viral outbreaks.</a:t>
            </a:r>
          </a:p>
        </p:txBody>
      </p:sp>
      <p:pic>
        <p:nvPicPr>
          <p:cNvPr id="9" name="Espace réservé du contenu 8">
            <a:extLst>
              <a:ext uri="{FF2B5EF4-FFF2-40B4-BE49-F238E27FC236}">
                <a16:creationId xmlns:a16="http://schemas.microsoft.com/office/drawing/2014/main" id="{D3A50257-11EA-FED8-A864-D218BF2D9376}"/>
              </a:ext>
            </a:extLst>
          </p:cNvPr>
          <p:cNvPicPr>
            <a:picLocks noGrp="1" noChangeAspect="1"/>
          </p:cNvPicPr>
          <p:nvPr>
            <p:ph idx="1"/>
          </p:nvPr>
        </p:nvPicPr>
        <p:blipFill>
          <a:blip r:embed="rId2"/>
          <a:stretch>
            <a:fillRect/>
          </a:stretch>
        </p:blipFill>
        <p:spPr>
          <a:xfrm>
            <a:off x="4811027" y="1304542"/>
            <a:ext cx="7429164" cy="4940394"/>
          </a:xfrm>
          <a:prstGeom prst="rect">
            <a:avLst/>
          </a:prstGeom>
        </p:spPr>
      </p:pic>
      <p:grpSp>
        <p:nvGrpSpPr>
          <p:cNvPr id="15" name="Group 14">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6" name="Rectangle 15">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computer screen with a tree on it&#10;&#10;Description automatically generated">
            <a:extLst>
              <a:ext uri="{FF2B5EF4-FFF2-40B4-BE49-F238E27FC236}">
                <a16:creationId xmlns:a16="http://schemas.microsoft.com/office/drawing/2014/main" id="{FEFA5AF7-E08A-F611-B8DD-C38EA79AD2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852" y="114265"/>
            <a:ext cx="903653" cy="766358"/>
          </a:xfrm>
          <a:prstGeom prst="rect">
            <a:avLst/>
          </a:prstGeom>
        </p:spPr>
      </p:pic>
      <p:sp>
        <p:nvSpPr>
          <p:cNvPr id="11" name="ZoneTexte 10">
            <a:extLst>
              <a:ext uri="{FF2B5EF4-FFF2-40B4-BE49-F238E27FC236}">
                <a16:creationId xmlns:a16="http://schemas.microsoft.com/office/drawing/2014/main" id="{CA8125BD-1BED-1616-1ED6-7B702D5855EF}"/>
              </a:ext>
            </a:extLst>
          </p:cNvPr>
          <p:cNvSpPr txBox="1"/>
          <p:nvPr/>
        </p:nvSpPr>
        <p:spPr>
          <a:xfrm>
            <a:off x="1333869" y="6206489"/>
            <a:ext cx="6094520" cy="369332"/>
          </a:xfrm>
          <a:prstGeom prst="rect">
            <a:avLst/>
          </a:prstGeom>
          <a:noFill/>
        </p:spPr>
        <p:txBody>
          <a:bodyPr wrap="square">
            <a:spAutoFit/>
          </a:bodyPr>
          <a:lstStyle/>
          <a:p>
            <a:pPr marL="698483" lvl="1">
              <a:spcBef>
                <a:spcPts val="640"/>
              </a:spcBef>
              <a:buClr>
                <a:srgbClr val="006A71"/>
              </a:buClr>
              <a:tabLst>
                <a:tab pos="1156518" algn="l"/>
                <a:tab pos="1157363" algn="l"/>
              </a:tabLst>
            </a:pPr>
            <a:r>
              <a:rPr lang="en-US" sz="1800" u="heavy" spc="-13" dirty="0">
                <a:solidFill>
                  <a:srgbClr val="0F56DC"/>
                </a:solidFill>
                <a:uFill>
                  <a:solidFill>
                    <a:srgbClr val="0F56DC"/>
                  </a:solidFill>
                </a:uFill>
                <a:latin typeface="Calibri"/>
                <a:cs typeface="Calibri"/>
                <a:hlinkClick r:id="rId4"/>
              </a:rPr>
              <a:t>https://nextstrain.org</a:t>
            </a:r>
            <a:endParaRPr lang="en-US" sz="1800" dirty="0">
              <a:latin typeface="Calibri"/>
              <a:cs typeface="Calibri"/>
            </a:endParaRPr>
          </a:p>
        </p:txBody>
      </p:sp>
    </p:spTree>
    <p:extLst>
      <p:ext uri="{BB962C8B-B14F-4D97-AF65-F5344CB8AC3E}">
        <p14:creationId xmlns:p14="http://schemas.microsoft.com/office/powerpoint/2010/main" val="32438231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8" y="132941"/>
            <a:ext cx="4555913" cy="1370461"/>
          </a:xfrm>
          <a:prstGeom prst="rect">
            <a:avLst/>
          </a:prstGeom>
        </p:spPr>
        <p:txBody>
          <a:bodyPr vert="horz" wrap="square" lIns="0" tIns="16087" rIns="0" bIns="0" rtlCol="0" anchor="ctr">
            <a:spAutoFit/>
          </a:bodyPr>
          <a:lstStyle/>
          <a:p>
            <a:pPr marL="16933">
              <a:lnSpc>
                <a:spcPct val="100000"/>
              </a:lnSpc>
              <a:spcBef>
                <a:spcPts val="127"/>
              </a:spcBef>
            </a:pPr>
            <a:r>
              <a:rPr lang="en-US" spc="-27" dirty="0"/>
              <a:t>Nextstrain: Parts of a whole</a:t>
            </a:r>
            <a:endParaRPr spc="-20" dirty="0"/>
          </a:p>
        </p:txBody>
      </p:sp>
      <p:pic>
        <p:nvPicPr>
          <p:cNvPr id="4" name="object 4"/>
          <p:cNvPicPr/>
          <p:nvPr/>
        </p:nvPicPr>
        <p:blipFill rotWithShape="1">
          <a:blip r:embed="rId2" cstate="print"/>
          <a:srcRect t="-2600" r="56600" b="2600"/>
          <a:stretch/>
        </p:blipFill>
        <p:spPr>
          <a:xfrm>
            <a:off x="1557968" y="2533562"/>
            <a:ext cx="3536134" cy="1776441"/>
          </a:xfrm>
          <a:prstGeom prst="rect">
            <a:avLst/>
          </a:prstGeom>
        </p:spPr>
      </p:pic>
      <p:sp>
        <p:nvSpPr>
          <p:cNvPr id="9" name="ZoneTexte 8">
            <a:hlinkClick r:id="rId3"/>
            <a:extLst>
              <a:ext uri="{FF2B5EF4-FFF2-40B4-BE49-F238E27FC236}">
                <a16:creationId xmlns:a16="http://schemas.microsoft.com/office/drawing/2014/main" id="{39D3DCC6-043D-22CA-A265-143E75834593}"/>
              </a:ext>
            </a:extLst>
          </p:cNvPr>
          <p:cNvSpPr txBox="1"/>
          <p:nvPr/>
        </p:nvSpPr>
        <p:spPr>
          <a:xfrm>
            <a:off x="5884215" y="6206533"/>
            <a:ext cx="6094520" cy="369332"/>
          </a:xfrm>
          <a:prstGeom prst="rect">
            <a:avLst/>
          </a:prstGeom>
          <a:noFill/>
        </p:spPr>
        <p:txBody>
          <a:bodyPr wrap="square">
            <a:spAutoFit/>
          </a:bodyPr>
          <a:lstStyle/>
          <a:p>
            <a:r>
              <a:rPr lang="en-CH" dirty="0"/>
              <a:t>https://docs.nextstrain.org/en/latest/learn/parts.html</a:t>
            </a:r>
          </a:p>
        </p:txBody>
      </p:sp>
      <p:sp>
        <p:nvSpPr>
          <p:cNvPr id="10" name="Rectangle : coins arrondis 9">
            <a:extLst>
              <a:ext uri="{FF2B5EF4-FFF2-40B4-BE49-F238E27FC236}">
                <a16:creationId xmlns:a16="http://schemas.microsoft.com/office/drawing/2014/main" id="{A6502E4F-03F0-1004-7AFA-5A12E721329D}"/>
              </a:ext>
            </a:extLst>
          </p:cNvPr>
          <p:cNvSpPr/>
          <p:nvPr/>
        </p:nvSpPr>
        <p:spPr>
          <a:xfrm>
            <a:off x="5094102" y="3082323"/>
            <a:ext cx="1580226" cy="693353"/>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800" dirty="0">
                <a:latin typeface="Arial" panose="020B0604020202020204" pitchFamily="34" charset="0"/>
                <a:cs typeface="Arial" panose="020B0604020202020204" pitchFamily="34" charset="0"/>
              </a:rPr>
              <a:t>Augur</a:t>
            </a:r>
            <a:endParaRPr lang="en-CH" sz="2800" dirty="0">
              <a:latin typeface="Arial" panose="020B0604020202020204" pitchFamily="34" charset="0"/>
              <a:cs typeface="Arial" panose="020B0604020202020204" pitchFamily="34" charset="0"/>
            </a:endParaRPr>
          </a:p>
        </p:txBody>
      </p:sp>
      <p:sp>
        <p:nvSpPr>
          <p:cNvPr id="11" name="Rectangle : coins arrondis 10">
            <a:extLst>
              <a:ext uri="{FF2B5EF4-FFF2-40B4-BE49-F238E27FC236}">
                <a16:creationId xmlns:a16="http://schemas.microsoft.com/office/drawing/2014/main" id="{D6E0719B-BBAB-45F8-9B10-2632591A5710}"/>
              </a:ext>
            </a:extLst>
          </p:cNvPr>
          <p:cNvSpPr/>
          <p:nvPr/>
        </p:nvSpPr>
        <p:spPr>
          <a:xfrm>
            <a:off x="7688064" y="3082323"/>
            <a:ext cx="1580226" cy="693353"/>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800" dirty="0">
                <a:latin typeface="Arial" panose="020B0604020202020204" pitchFamily="34" charset="0"/>
                <a:cs typeface="Arial" panose="020B0604020202020204" pitchFamily="34" charset="0"/>
              </a:rPr>
              <a:t>Auspice</a:t>
            </a:r>
            <a:endParaRPr lang="en-CH" sz="2800" dirty="0">
              <a:latin typeface="Arial" panose="020B0604020202020204" pitchFamily="34" charset="0"/>
              <a:cs typeface="Arial" panose="020B0604020202020204" pitchFamily="34" charset="0"/>
            </a:endParaRPr>
          </a:p>
        </p:txBody>
      </p:sp>
      <p:cxnSp>
        <p:nvCxnSpPr>
          <p:cNvPr id="13" name="Connecteur droit avec flèche 12">
            <a:extLst>
              <a:ext uri="{FF2B5EF4-FFF2-40B4-BE49-F238E27FC236}">
                <a16:creationId xmlns:a16="http://schemas.microsoft.com/office/drawing/2014/main" id="{54558E42-3D35-1C69-F0B6-28BA53DDE767}"/>
              </a:ext>
            </a:extLst>
          </p:cNvPr>
          <p:cNvCxnSpPr>
            <a:cxnSpLocks/>
            <a:stCxn id="10" idx="3"/>
            <a:endCxn id="11" idx="1"/>
          </p:cNvCxnSpPr>
          <p:nvPr/>
        </p:nvCxnSpPr>
        <p:spPr>
          <a:xfrm>
            <a:off x="6674328" y="3429000"/>
            <a:ext cx="1013736" cy="0"/>
          </a:xfrm>
          <a:prstGeom prst="straightConnector1">
            <a:avLst/>
          </a:prstGeom>
          <a:ln w="381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5" name="ZoneTexte 14">
            <a:extLst>
              <a:ext uri="{FF2B5EF4-FFF2-40B4-BE49-F238E27FC236}">
                <a16:creationId xmlns:a16="http://schemas.microsoft.com/office/drawing/2014/main" id="{68E4DF22-0BC0-E8B2-64E0-0478218AAC3F}"/>
              </a:ext>
            </a:extLst>
          </p:cNvPr>
          <p:cNvSpPr txBox="1"/>
          <p:nvPr/>
        </p:nvSpPr>
        <p:spPr>
          <a:xfrm>
            <a:off x="5378179" y="3955105"/>
            <a:ext cx="1012072" cy="369332"/>
          </a:xfrm>
          <a:prstGeom prst="rect">
            <a:avLst/>
          </a:prstGeom>
          <a:noFill/>
        </p:spPr>
        <p:txBody>
          <a:bodyPr wrap="none" rtlCol="0">
            <a:spAutoFit/>
          </a:bodyPr>
          <a:lstStyle/>
          <a:p>
            <a:r>
              <a:rPr lang="en-US" dirty="0"/>
              <a:t>Analysis</a:t>
            </a:r>
            <a:endParaRPr lang="en-CH" dirty="0"/>
          </a:p>
        </p:txBody>
      </p:sp>
      <p:sp>
        <p:nvSpPr>
          <p:cNvPr id="16" name="ZoneTexte 15">
            <a:extLst>
              <a:ext uri="{FF2B5EF4-FFF2-40B4-BE49-F238E27FC236}">
                <a16:creationId xmlns:a16="http://schemas.microsoft.com/office/drawing/2014/main" id="{5F0C0022-EF20-68E2-47CC-02863A93D30A}"/>
              </a:ext>
            </a:extLst>
          </p:cNvPr>
          <p:cNvSpPr txBox="1"/>
          <p:nvPr/>
        </p:nvSpPr>
        <p:spPr>
          <a:xfrm>
            <a:off x="7800068" y="3833242"/>
            <a:ext cx="1468222" cy="369332"/>
          </a:xfrm>
          <a:prstGeom prst="rect">
            <a:avLst/>
          </a:prstGeom>
          <a:noFill/>
        </p:spPr>
        <p:txBody>
          <a:bodyPr wrap="none" rtlCol="0">
            <a:spAutoFit/>
          </a:bodyPr>
          <a:lstStyle/>
          <a:p>
            <a:r>
              <a:rPr lang="en-US" dirty="0"/>
              <a:t>Visualization</a:t>
            </a:r>
            <a:endParaRPr lang="en-CH" dirty="0"/>
          </a:p>
        </p:txBody>
      </p:sp>
    </p:spTree>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4E93D3-D711-8682-42C9-54BDDAB649B2}"/>
              </a:ext>
            </a:extLst>
          </p:cNvPr>
          <p:cNvSpPr>
            <a:spLocks noGrp="1"/>
          </p:cNvSpPr>
          <p:nvPr>
            <p:ph type="title"/>
          </p:nvPr>
        </p:nvSpPr>
        <p:spPr/>
        <p:txBody>
          <a:bodyPr/>
          <a:lstStyle/>
          <a:p>
            <a:r>
              <a:rPr lang="en-US" dirty="0"/>
              <a:t>Datasets are produced by Augur and          visualized by Auspice</a:t>
            </a:r>
            <a:endParaRPr lang="en-CH" dirty="0"/>
          </a:p>
        </p:txBody>
      </p:sp>
      <p:sp>
        <p:nvSpPr>
          <p:cNvPr id="6" name="ZoneTexte 5">
            <a:hlinkClick r:id="rId2"/>
            <a:extLst>
              <a:ext uri="{FF2B5EF4-FFF2-40B4-BE49-F238E27FC236}">
                <a16:creationId xmlns:a16="http://schemas.microsoft.com/office/drawing/2014/main" id="{565E9CCB-7CAD-B711-65A9-116A9D530D0C}"/>
              </a:ext>
            </a:extLst>
          </p:cNvPr>
          <p:cNvSpPr txBox="1"/>
          <p:nvPr/>
        </p:nvSpPr>
        <p:spPr>
          <a:xfrm>
            <a:off x="5937378" y="6488668"/>
            <a:ext cx="6094520" cy="369332"/>
          </a:xfrm>
          <a:prstGeom prst="rect">
            <a:avLst/>
          </a:prstGeom>
          <a:noFill/>
        </p:spPr>
        <p:txBody>
          <a:bodyPr wrap="square">
            <a:spAutoFit/>
          </a:bodyPr>
          <a:lstStyle/>
          <a:p>
            <a:r>
              <a:rPr lang="en-CH" dirty="0"/>
              <a:t>https://docs.nextstrain.org/en/latest/learn/parts.html</a:t>
            </a:r>
          </a:p>
        </p:txBody>
      </p:sp>
      <p:sp>
        <p:nvSpPr>
          <p:cNvPr id="7" name="ZoneTexte 6">
            <a:extLst>
              <a:ext uri="{FF2B5EF4-FFF2-40B4-BE49-F238E27FC236}">
                <a16:creationId xmlns:a16="http://schemas.microsoft.com/office/drawing/2014/main" id="{4F36386A-4249-FF9E-AF4C-6A0CEFFDD242}"/>
              </a:ext>
            </a:extLst>
          </p:cNvPr>
          <p:cNvSpPr txBox="1"/>
          <p:nvPr/>
        </p:nvSpPr>
        <p:spPr>
          <a:xfrm>
            <a:off x="1512705" y="2416287"/>
            <a:ext cx="8849346" cy="369332"/>
          </a:xfrm>
          <a:prstGeom prst="rect">
            <a:avLst/>
          </a:prstGeom>
          <a:noFill/>
        </p:spPr>
        <p:txBody>
          <a:bodyPr wrap="none" rtlCol="0">
            <a:spAutoFit/>
          </a:bodyPr>
          <a:lstStyle/>
          <a:p>
            <a:r>
              <a:rPr lang="en-US" dirty="0"/>
              <a:t>These files are referred to as JSON because they use a generic data format called JSON </a:t>
            </a:r>
            <a:endParaRPr lang="en-CH" dirty="0"/>
          </a:p>
        </p:txBody>
      </p:sp>
      <p:pic>
        <p:nvPicPr>
          <p:cNvPr id="13" name="Espace réservé du contenu 12">
            <a:extLst>
              <a:ext uri="{FF2B5EF4-FFF2-40B4-BE49-F238E27FC236}">
                <a16:creationId xmlns:a16="http://schemas.microsoft.com/office/drawing/2014/main" id="{8388F00B-B0BB-5B90-080D-68592D4491A3}"/>
              </a:ext>
            </a:extLst>
          </p:cNvPr>
          <p:cNvPicPr>
            <a:picLocks noGrp="1" noChangeAspect="1"/>
          </p:cNvPicPr>
          <p:nvPr>
            <p:ph idx="1"/>
          </p:nvPr>
        </p:nvPicPr>
        <p:blipFill>
          <a:blip r:embed="rId3"/>
          <a:stretch>
            <a:fillRect/>
          </a:stretch>
        </p:blipFill>
        <p:spPr>
          <a:xfrm>
            <a:off x="1413809" y="3334451"/>
            <a:ext cx="9364382" cy="1333686"/>
          </a:xfrm>
        </p:spPr>
      </p:pic>
    </p:spTree>
    <p:extLst>
      <p:ext uri="{BB962C8B-B14F-4D97-AF65-F5344CB8AC3E}">
        <p14:creationId xmlns:p14="http://schemas.microsoft.com/office/powerpoint/2010/main" val="33281010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52238" y="272563"/>
            <a:ext cx="10993448" cy="693353"/>
          </a:xfrm>
          <a:prstGeom prst="rect">
            <a:avLst/>
          </a:prstGeom>
        </p:spPr>
        <p:txBody>
          <a:bodyPr vert="horz" wrap="square" lIns="0" tIns="16087" rIns="0" bIns="0" rtlCol="0" anchor="ctr">
            <a:spAutoFit/>
          </a:bodyPr>
          <a:lstStyle/>
          <a:p>
            <a:pPr marL="16933">
              <a:lnSpc>
                <a:spcPct val="100000"/>
              </a:lnSpc>
              <a:spcBef>
                <a:spcPts val="127"/>
              </a:spcBef>
            </a:pPr>
            <a:r>
              <a:rPr spc="-7" dirty="0"/>
              <a:t>Auspice</a:t>
            </a:r>
            <a:r>
              <a:rPr lang="en-US" spc="-7" dirty="0"/>
              <a:t> translate data text files into colored tree</a:t>
            </a:r>
            <a:endParaRPr spc="-13" dirty="0"/>
          </a:p>
        </p:txBody>
      </p:sp>
      <p:pic>
        <p:nvPicPr>
          <p:cNvPr id="4" name="object 4"/>
          <p:cNvPicPr/>
          <p:nvPr/>
        </p:nvPicPr>
        <p:blipFill>
          <a:blip r:embed="rId2" cstate="print"/>
          <a:stretch>
            <a:fillRect/>
          </a:stretch>
        </p:blipFill>
        <p:spPr>
          <a:xfrm>
            <a:off x="2123877" y="1889616"/>
            <a:ext cx="2484127" cy="3653972"/>
          </a:xfrm>
          <a:prstGeom prst="rect">
            <a:avLst/>
          </a:prstGeom>
        </p:spPr>
      </p:pic>
      <p:grpSp>
        <p:nvGrpSpPr>
          <p:cNvPr id="5" name="object 5"/>
          <p:cNvGrpSpPr/>
          <p:nvPr/>
        </p:nvGrpSpPr>
        <p:grpSpPr>
          <a:xfrm>
            <a:off x="5056220" y="3377208"/>
            <a:ext cx="662093" cy="430953"/>
            <a:chOff x="3604386" y="3014598"/>
            <a:chExt cx="496570" cy="323215"/>
          </a:xfrm>
        </p:grpSpPr>
        <p:sp>
          <p:nvSpPr>
            <p:cNvPr id="6" name="object 6"/>
            <p:cNvSpPr/>
            <p:nvPr/>
          </p:nvSpPr>
          <p:spPr>
            <a:xfrm>
              <a:off x="3620261" y="3030473"/>
              <a:ext cx="464820" cy="291465"/>
            </a:xfrm>
            <a:custGeom>
              <a:avLst/>
              <a:gdLst/>
              <a:ahLst/>
              <a:cxnLst/>
              <a:rect l="l" t="t" r="r" b="b"/>
              <a:pathLst>
                <a:path w="464820" h="291464">
                  <a:moveTo>
                    <a:pt x="319278" y="0"/>
                  </a:moveTo>
                  <a:lnTo>
                    <a:pt x="319278" y="72770"/>
                  </a:lnTo>
                  <a:lnTo>
                    <a:pt x="0" y="72770"/>
                  </a:lnTo>
                  <a:lnTo>
                    <a:pt x="0" y="218312"/>
                  </a:lnTo>
                  <a:lnTo>
                    <a:pt x="319278" y="218312"/>
                  </a:lnTo>
                  <a:lnTo>
                    <a:pt x="319278" y="291083"/>
                  </a:lnTo>
                  <a:lnTo>
                    <a:pt x="464820" y="145541"/>
                  </a:lnTo>
                  <a:lnTo>
                    <a:pt x="319278" y="0"/>
                  </a:lnTo>
                  <a:close/>
                </a:path>
              </a:pathLst>
            </a:custGeom>
            <a:solidFill>
              <a:srgbClr val="00B0F0"/>
            </a:solidFill>
          </p:spPr>
          <p:txBody>
            <a:bodyPr wrap="square" lIns="0" tIns="0" rIns="0" bIns="0" rtlCol="0"/>
            <a:lstStyle/>
            <a:p>
              <a:endParaRPr sz="2400"/>
            </a:p>
          </p:txBody>
        </p:sp>
        <p:sp>
          <p:nvSpPr>
            <p:cNvPr id="7" name="object 7"/>
            <p:cNvSpPr/>
            <p:nvPr/>
          </p:nvSpPr>
          <p:spPr>
            <a:xfrm>
              <a:off x="3620261" y="3030473"/>
              <a:ext cx="464820" cy="291465"/>
            </a:xfrm>
            <a:custGeom>
              <a:avLst/>
              <a:gdLst/>
              <a:ahLst/>
              <a:cxnLst/>
              <a:rect l="l" t="t" r="r" b="b"/>
              <a:pathLst>
                <a:path w="464820" h="291464">
                  <a:moveTo>
                    <a:pt x="0" y="72770"/>
                  </a:moveTo>
                  <a:lnTo>
                    <a:pt x="319278" y="72770"/>
                  </a:lnTo>
                  <a:lnTo>
                    <a:pt x="319278" y="0"/>
                  </a:lnTo>
                  <a:lnTo>
                    <a:pt x="464820" y="145541"/>
                  </a:lnTo>
                  <a:lnTo>
                    <a:pt x="319278" y="291083"/>
                  </a:lnTo>
                  <a:lnTo>
                    <a:pt x="319278" y="218312"/>
                  </a:lnTo>
                  <a:lnTo>
                    <a:pt x="0" y="218312"/>
                  </a:lnTo>
                  <a:lnTo>
                    <a:pt x="0" y="72770"/>
                  </a:lnTo>
                  <a:close/>
                </a:path>
              </a:pathLst>
            </a:custGeom>
            <a:ln w="31749">
              <a:solidFill>
                <a:srgbClr val="00B0F0"/>
              </a:solidFill>
            </a:ln>
          </p:spPr>
          <p:txBody>
            <a:bodyPr wrap="square" lIns="0" tIns="0" rIns="0" bIns="0" rtlCol="0"/>
            <a:lstStyle/>
            <a:p>
              <a:endParaRPr sz="2400"/>
            </a:p>
          </p:txBody>
        </p:sp>
      </p:grpSp>
      <p:pic>
        <p:nvPicPr>
          <p:cNvPr id="8" name="object 8"/>
          <p:cNvPicPr/>
          <p:nvPr/>
        </p:nvPicPr>
        <p:blipFill>
          <a:blip r:embed="rId3" cstate="print"/>
          <a:stretch>
            <a:fillRect/>
          </a:stretch>
        </p:blipFill>
        <p:spPr>
          <a:xfrm>
            <a:off x="6173080" y="1846943"/>
            <a:ext cx="4275561" cy="3657600"/>
          </a:xfrm>
          <a:prstGeom prst="rect">
            <a:avLst/>
          </a:prstGeom>
        </p:spPr>
      </p:pic>
    </p:spTree>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3F095C-5E62-ECAD-7531-4AFB639947E4}"/>
              </a:ext>
            </a:extLst>
          </p:cNvPr>
          <p:cNvSpPr>
            <a:spLocks noGrp="1"/>
          </p:cNvSpPr>
          <p:nvPr>
            <p:ph type="title"/>
          </p:nvPr>
        </p:nvSpPr>
        <p:spPr>
          <a:xfrm>
            <a:off x="838200" y="365125"/>
            <a:ext cx="10515600" cy="1325563"/>
          </a:xfrm>
        </p:spPr>
        <p:txBody>
          <a:bodyPr/>
          <a:lstStyle/>
          <a:p>
            <a:r>
              <a:rPr lang="en-US" dirty="0"/>
              <a:t>Exploring interactive phylogenies with Auspice</a:t>
            </a:r>
            <a:endParaRPr lang="en-CH" dirty="0"/>
          </a:p>
        </p:txBody>
      </p:sp>
      <p:pic>
        <p:nvPicPr>
          <p:cNvPr id="4" name="Espace réservé du contenu 3">
            <a:extLst>
              <a:ext uri="{FF2B5EF4-FFF2-40B4-BE49-F238E27FC236}">
                <a16:creationId xmlns:a16="http://schemas.microsoft.com/office/drawing/2014/main" id="{9A0FA004-FFAA-0243-BFD3-2A33B1F183A2}"/>
              </a:ext>
            </a:extLst>
          </p:cNvPr>
          <p:cNvPicPr>
            <a:picLocks noGrp="1" noChangeAspect="1"/>
          </p:cNvPicPr>
          <p:nvPr>
            <p:ph idx="1"/>
          </p:nvPr>
        </p:nvPicPr>
        <p:blipFill>
          <a:blip r:embed="rId2"/>
          <a:stretch>
            <a:fillRect/>
          </a:stretch>
        </p:blipFill>
        <p:spPr>
          <a:xfrm>
            <a:off x="3171291" y="1887970"/>
            <a:ext cx="6285836" cy="4351338"/>
          </a:xfrm>
          <a:prstGeom prst="rect">
            <a:avLst/>
          </a:prstGeom>
        </p:spPr>
      </p:pic>
      <p:sp>
        <p:nvSpPr>
          <p:cNvPr id="5" name="ZoneTexte 4">
            <a:extLst>
              <a:ext uri="{FF2B5EF4-FFF2-40B4-BE49-F238E27FC236}">
                <a16:creationId xmlns:a16="http://schemas.microsoft.com/office/drawing/2014/main" id="{5FA3C1BB-F63D-C594-116D-08FB55688AB0}"/>
              </a:ext>
            </a:extLst>
          </p:cNvPr>
          <p:cNvSpPr txBox="1"/>
          <p:nvPr/>
        </p:nvSpPr>
        <p:spPr>
          <a:xfrm>
            <a:off x="1236518" y="3096491"/>
            <a:ext cx="1804084" cy="369332"/>
          </a:xfrm>
          <a:prstGeom prst="rect">
            <a:avLst/>
          </a:prstGeom>
          <a:noFill/>
        </p:spPr>
        <p:txBody>
          <a:bodyPr wrap="none" rtlCol="0">
            <a:spAutoFit/>
          </a:bodyPr>
          <a:lstStyle/>
          <a:p>
            <a:r>
              <a:rPr lang="en-US" dirty="0"/>
              <a:t>Phylogeny panel</a:t>
            </a:r>
            <a:endParaRPr lang="en-CH" dirty="0"/>
          </a:p>
        </p:txBody>
      </p:sp>
      <p:sp>
        <p:nvSpPr>
          <p:cNvPr id="6" name="ZoneTexte 5">
            <a:extLst>
              <a:ext uri="{FF2B5EF4-FFF2-40B4-BE49-F238E27FC236}">
                <a16:creationId xmlns:a16="http://schemas.microsoft.com/office/drawing/2014/main" id="{624E7EF5-0B42-208F-8388-E898659C679D}"/>
              </a:ext>
            </a:extLst>
          </p:cNvPr>
          <p:cNvSpPr txBox="1"/>
          <p:nvPr/>
        </p:nvSpPr>
        <p:spPr>
          <a:xfrm>
            <a:off x="9930278" y="3096491"/>
            <a:ext cx="620683" cy="369332"/>
          </a:xfrm>
          <a:prstGeom prst="rect">
            <a:avLst/>
          </a:prstGeom>
          <a:noFill/>
        </p:spPr>
        <p:txBody>
          <a:bodyPr wrap="none" rtlCol="0">
            <a:spAutoFit/>
          </a:bodyPr>
          <a:lstStyle/>
          <a:p>
            <a:r>
              <a:rPr lang="en-US" dirty="0"/>
              <a:t>Map</a:t>
            </a:r>
            <a:endParaRPr lang="en-CH" dirty="0"/>
          </a:p>
        </p:txBody>
      </p:sp>
      <p:sp>
        <p:nvSpPr>
          <p:cNvPr id="7" name="ZoneTexte 6">
            <a:extLst>
              <a:ext uri="{FF2B5EF4-FFF2-40B4-BE49-F238E27FC236}">
                <a16:creationId xmlns:a16="http://schemas.microsoft.com/office/drawing/2014/main" id="{44B7DFD3-41B3-1E16-A105-9D1CC1B2F46B}"/>
              </a:ext>
            </a:extLst>
          </p:cNvPr>
          <p:cNvSpPr txBox="1"/>
          <p:nvPr/>
        </p:nvSpPr>
        <p:spPr>
          <a:xfrm>
            <a:off x="5285153" y="6436590"/>
            <a:ext cx="1650132" cy="369332"/>
          </a:xfrm>
          <a:prstGeom prst="rect">
            <a:avLst/>
          </a:prstGeom>
          <a:noFill/>
        </p:spPr>
        <p:txBody>
          <a:bodyPr wrap="none" rtlCol="0">
            <a:spAutoFit/>
          </a:bodyPr>
          <a:lstStyle/>
          <a:p>
            <a:r>
              <a:rPr lang="en-US" dirty="0"/>
              <a:t>Diversity panel</a:t>
            </a:r>
            <a:endParaRPr lang="en-CH" dirty="0"/>
          </a:p>
        </p:txBody>
      </p:sp>
    </p:spTree>
    <p:extLst>
      <p:ext uri="{BB962C8B-B14F-4D97-AF65-F5344CB8AC3E}">
        <p14:creationId xmlns:p14="http://schemas.microsoft.com/office/powerpoint/2010/main" val="28023973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75D580-AE62-AD14-0719-BAB253058019}"/>
              </a:ext>
            </a:extLst>
          </p:cNvPr>
          <p:cNvSpPr>
            <a:spLocks noGrp="1"/>
          </p:cNvSpPr>
          <p:nvPr>
            <p:ph type="title"/>
          </p:nvPr>
        </p:nvSpPr>
        <p:spPr/>
        <p:txBody>
          <a:bodyPr/>
          <a:lstStyle/>
          <a:p>
            <a:r>
              <a:rPr lang="en-US" dirty="0"/>
              <a:t>Phylogeny panel</a:t>
            </a:r>
            <a:endParaRPr lang="en-CH" dirty="0"/>
          </a:p>
        </p:txBody>
      </p:sp>
      <p:pic>
        <p:nvPicPr>
          <p:cNvPr id="2050" name="Picture 2">
            <a:extLst>
              <a:ext uri="{FF2B5EF4-FFF2-40B4-BE49-F238E27FC236}">
                <a16:creationId xmlns:a16="http://schemas.microsoft.com/office/drawing/2014/main" id="{41FDDEFD-3A16-D150-9331-6A76EB443B3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25244" y="1690688"/>
            <a:ext cx="5454038" cy="4978182"/>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2B7EEE90-3BF0-6C59-71E2-C482590FD894}"/>
              </a:ext>
            </a:extLst>
          </p:cNvPr>
          <p:cNvPicPr>
            <a:picLocks noChangeAspect="1"/>
          </p:cNvPicPr>
          <p:nvPr/>
        </p:nvPicPr>
        <p:blipFill>
          <a:blip r:embed="rId3"/>
          <a:stretch>
            <a:fillRect/>
          </a:stretch>
        </p:blipFill>
        <p:spPr>
          <a:xfrm>
            <a:off x="1629463" y="1811597"/>
            <a:ext cx="2553056" cy="4544059"/>
          </a:xfrm>
          <a:prstGeom prst="rect">
            <a:avLst/>
          </a:prstGeom>
        </p:spPr>
      </p:pic>
    </p:spTree>
    <p:extLst>
      <p:ext uri="{BB962C8B-B14F-4D97-AF65-F5344CB8AC3E}">
        <p14:creationId xmlns:p14="http://schemas.microsoft.com/office/powerpoint/2010/main" val="4600868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6A5988-D775-D29F-7788-5D4AB64A95B8}"/>
              </a:ext>
            </a:extLst>
          </p:cNvPr>
          <p:cNvSpPr>
            <a:spLocks noGrp="1"/>
          </p:cNvSpPr>
          <p:nvPr>
            <p:ph type="title"/>
          </p:nvPr>
        </p:nvSpPr>
        <p:spPr/>
        <p:txBody>
          <a:bodyPr/>
          <a:lstStyle/>
          <a:p>
            <a:r>
              <a:rPr lang="en-US" dirty="0"/>
              <a:t>Diversity panel</a:t>
            </a:r>
            <a:endParaRPr lang="en-CH" dirty="0"/>
          </a:p>
        </p:txBody>
      </p:sp>
      <p:pic>
        <p:nvPicPr>
          <p:cNvPr id="4" name="Espace réservé du contenu 3">
            <a:extLst>
              <a:ext uri="{FF2B5EF4-FFF2-40B4-BE49-F238E27FC236}">
                <a16:creationId xmlns:a16="http://schemas.microsoft.com/office/drawing/2014/main" id="{C8C9ABF9-8079-B1BB-58A1-127CD640B881}"/>
              </a:ext>
            </a:extLst>
          </p:cNvPr>
          <p:cNvPicPr>
            <a:picLocks noGrp="1" noChangeAspect="1"/>
          </p:cNvPicPr>
          <p:nvPr>
            <p:ph idx="1"/>
          </p:nvPr>
        </p:nvPicPr>
        <p:blipFill>
          <a:blip r:embed="rId2"/>
          <a:stretch>
            <a:fillRect/>
          </a:stretch>
        </p:blipFill>
        <p:spPr>
          <a:xfrm>
            <a:off x="838200" y="2709451"/>
            <a:ext cx="10515600" cy="2583685"/>
          </a:xfrm>
          <a:prstGeom prst="rect">
            <a:avLst/>
          </a:prstGeom>
        </p:spPr>
      </p:pic>
      <p:sp>
        <p:nvSpPr>
          <p:cNvPr id="5" name="ZoneTexte 4">
            <a:extLst>
              <a:ext uri="{FF2B5EF4-FFF2-40B4-BE49-F238E27FC236}">
                <a16:creationId xmlns:a16="http://schemas.microsoft.com/office/drawing/2014/main" id="{371D852D-7618-6E7C-235B-44835724C663}"/>
              </a:ext>
            </a:extLst>
          </p:cNvPr>
          <p:cNvSpPr txBox="1"/>
          <p:nvPr/>
        </p:nvSpPr>
        <p:spPr>
          <a:xfrm>
            <a:off x="2150918" y="2015403"/>
            <a:ext cx="8503546" cy="369332"/>
          </a:xfrm>
          <a:prstGeom prst="rect">
            <a:avLst/>
          </a:prstGeom>
          <a:noFill/>
        </p:spPr>
        <p:txBody>
          <a:bodyPr wrap="none" rtlCol="0">
            <a:spAutoFit/>
          </a:bodyPr>
          <a:lstStyle/>
          <a:p>
            <a:r>
              <a:rPr lang="en-US" dirty="0"/>
              <a:t>it enables the observation of mutations and the visualization in the phylogenetic tree</a:t>
            </a:r>
            <a:endParaRPr lang="en-CH" dirty="0"/>
          </a:p>
        </p:txBody>
      </p:sp>
    </p:spTree>
    <p:extLst>
      <p:ext uri="{BB962C8B-B14F-4D97-AF65-F5344CB8AC3E}">
        <p14:creationId xmlns:p14="http://schemas.microsoft.com/office/powerpoint/2010/main" val="24094487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612BEB-1E9E-7DFD-EBB8-F3C21091C539}"/>
              </a:ext>
            </a:extLst>
          </p:cNvPr>
          <p:cNvSpPr>
            <a:spLocks noGrp="1"/>
          </p:cNvSpPr>
          <p:nvPr>
            <p:ph type="title"/>
          </p:nvPr>
        </p:nvSpPr>
        <p:spPr>
          <a:xfrm>
            <a:off x="136371" y="2409536"/>
            <a:ext cx="5401984" cy="884383"/>
          </a:xfrm>
        </p:spPr>
        <p:txBody>
          <a:bodyPr vert="horz" lIns="91440" tIns="45720" rIns="91440" bIns="45720" rtlCol="0" anchor="b">
            <a:normAutofit/>
          </a:bodyPr>
          <a:lstStyle/>
          <a:p>
            <a:pPr algn="ctr"/>
            <a:r>
              <a:rPr lang="en-US" sz="3600" dirty="0"/>
              <a:t>Mutation event visualization</a:t>
            </a:r>
          </a:p>
        </p:txBody>
      </p:sp>
      <p:pic>
        <p:nvPicPr>
          <p:cNvPr id="4" name="Espace réservé du contenu 3">
            <a:extLst>
              <a:ext uri="{FF2B5EF4-FFF2-40B4-BE49-F238E27FC236}">
                <a16:creationId xmlns:a16="http://schemas.microsoft.com/office/drawing/2014/main" id="{1178A28A-F489-6BD6-416B-E0C706CC76E8}"/>
              </a:ext>
            </a:extLst>
          </p:cNvPr>
          <p:cNvPicPr>
            <a:picLocks noGrp="1" noChangeAspect="1"/>
          </p:cNvPicPr>
          <p:nvPr>
            <p:ph idx="1"/>
          </p:nvPr>
        </p:nvPicPr>
        <p:blipFill>
          <a:blip r:embed="rId2"/>
          <a:stretch>
            <a:fillRect/>
          </a:stretch>
        </p:blipFill>
        <p:spPr>
          <a:xfrm>
            <a:off x="5645727" y="613079"/>
            <a:ext cx="6491381" cy="5777330"/>
          </a:xfrm>
          <a:prstGeom prst="rect">
            <a:avLst/>
          </a:prstGeom>
        </p:spPr>
      </p:pic>
      <p:pic>
        <p:nvPicPr>
          <p:cNvPr id="3074" name="Picture 2">
            <a:extLst>
              <a:ext uri="{FF2B5EF4-FFF2-40B4-BE49-F238E27FC236}">
                <a16:creationId xmlns:a16="http://schemas.microsoft.com/office/drawing/2014/main" id="{CE50D7CE-88A3-C2AD-142A-FA4B1D1477A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6371" y="4782476"/>
            <a:ext cx="5615051" cy="1389724"/>
          </a:xfrm>
          <a:prstGeom prst="rect">
            <a:avLst/>
          </a:prstGeom>
          <a:noFill/>
          <a:extLst>
            <a:ext uri="{909E8E84-426E-40DD-AFC4-6F175D3DCCD1}">
              <a14:hiddenFill xmlns:a14="http://schemas.microsoft.com/office/drawing/2010/main">
                <a:solidFill>
                  <a:srgbClr val="FFFFFF"/>
                </a:solidFill>
              </a14:hiddenFill>
            </a:ext>
          </a:extLst>
        </p:spPr>
      </p:pic>
      <p:grpSp>
        <p:nvGrpSpPr>
          <p:cNvPr id="3079" name="Group 3078">
            <a:extLst>
              <a:ext uri="{FF2B5EF4-FFF2-40B4-BE49-F238E27FC236}">
                <a16:creationId xmlns:a16="http://schemas.microsoft.com/office/drawing/2014/main" id="{B0F380AC-9202-53E9-8D39-90E7C2AC75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6737460"/>
            <a:ext cx="12192000" cy="123364"/>
            <a:chOff x="1" y="6737460"/>
            <a:chExt cx="12192000" cy="123364"/>
          </a:xfrm>
        </p:grpSpPr>
        <p:sp>
          <p:nvSpPr>
            <p:cNvPr id="3080" name="Rectangle 3079">
              <a:extLst>
                <a:ext uri="{FF2B5EF4-FFF2-40B4-BE49-F238E27FC236}">
                  <a16:creationId xmlns:a16="http://schemas.microsoft.com/office/drawing/2014/main" id="{B9334AC3-F97B-AAEB-193C-D6FEF2851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DCF0F8F8-6D3A-38F2-F9D7-AA175316B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340906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7A5739-56F9-4623-5FAF-610A4E4A412B}"/>
              </a:ext>
            </a:extLst>
          </p:cNvPr>
          <p:cNvSpPr>
            <a:spLocks noGrp="1"/>
          </p:cNvSpPr>
          <p:nvPr>
            <p:ph type="title"/>
          </p:nvPr>
        </p:nvSpPr>
        <p:spPr/>
        <p:txBody>
          <a:bodyPr/>
          <a:lstStyle/>
          <a:p>
            <a:r>
              <a:rPr lang="en-US" dirty="0"/>
              <a:t>Looking at a protein’s position</a:t>
            </a:r>
            <a:endParaRPr lang="en-CH" dirty="0"/>
          </a:p>
        </p:txBody>
      </p:sp>
      <p:pic>
        <p:nvPicPr>
          <p:cNvPr id="4" name="Espace réservé du contenu 3">
            <a:extLst>
              <a:ext uri="{FF2B5EF4-FFF2-40B4-BE49-F238E27FC236}">
                <a16:creationId xmlns:a16="http://schemas.microsoft.com/office/drawing/2014/main" id="{7619E912-00FF-C545-A1EC-551CF0659351}"/>
              </a:ext>
            </a:extLst>
          </p:cNvPr>
          <p:cNvPicPr>
            <a:picLocks noGrp="1" noChangeAspect="1"/>
          </p:cNvPicPr>
          <p:nvPr>
            <p:ph idx="1"/>
          </p:nvPr>
        </p:nvPicPr>
        <p:blipFill>
          <a:blip r:embed="rId2"/>
          <a:stretch>
            <a:fillRect/>
          </a:stretch>
        </p:blipFill>
        <p:spPr>
          <a:xfrm>
            <a:off x="2539218" y="1825625"/>
            <a:ext cx="7113564" cy="4351338"/>
          </a:xfrm>
          <a:prstGeom prst="rect">
            <a:avLst/>
          </a:prstGeom>
        </p:spPr>
      </p:pic>
    </p:spTree>
    <p:extLst>
      <p:ext uri="{BB962C8B-B14F-4D97-AF65-F5344CB8AC3E}">
        <p14:creationId xmlns:p14="http://schemas.microsoft.com/office/powerpoint/2010/main" val="7230393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4E93D3-D711-8682-42C9-54BDDAB649B2}"/>
              </a:ext>
            </a:extLst>
          </p:cNvPr>
          <p:cNvSpPr>
            <a:spLocks noGrp="1"/>
          </p:cNvSpPr>
          <p:nvPr>
            <p:ph type="title"/>
          </p:nvPr>
        </p:nvSpPr>
        <p:spPr/>
        <p:txBody>
          <a:bodyPr/>
          <a:lstStyle/>
          <a:p>
            <a:r>
              <a:rPr lang="en-US" dirty="0"/>
              <a:t>Builds are recipes of code and data that produce these datasets</a:t>
            </a:r>
            <a:endParaRPr lang="en-CH" dirty="0"/>
          </a:p>
        </p:txBody>
      </p:sp>
      <p:sp>
        <p:nvSpPr>
          <p:cNvPr id="6" name="ZoneTexte 5">
            <a:hlinkClick r:id="rId2"/>
            <a:extLst>
              <a:ext uri="{FF2B5EF4-FFF2-40B4-BE49-F238E27FC236}">
                <a16:creationId xmlns:a16="http://schemas.microsoft.com/office/drawing/2014/main" id="{565E9CCB-7CAD-B711-65A9-116A9D530D0C}"/>
              </a:ext>
            </a:extLst>
          </p:cNvPr>
          <p:cNvSpPr txBox="1"/>
          <p:nvPr/>
        </p:nvSpPr>
        <p:spPr>
          <a:xfrm>
            <a:off x="5937378" y="6488668"/>
            <a:ext cx="6094520" cy="369332"/>
          </a:xfrm>
          <a:prstGeom prst="rect">
            <a:avLst/>
          </a:prstGeom>
          <a:noFill/>
        </p:spPr>
        <p:txBody>
          <a:bodyPr wrap="square">
            <a:spAutoFit/>
          </a:bodyPr>
          <a:lstStyle/>
          <a:p>
            <a:r>
              <a:rPr lang="en-CH"/>
              <a:t>https://docs.nextstrain.org/en/latest/learn/parts.html</a:t>
            </a:r>
            <a:endParaRPr lang="en-CH" dirty="0"/>
          </a:p>
        </p:txBody>
      </p:sp>
      <p:pic>
        <p:nvPicPr>
          <p:cNvPr id="8" name="Espace réservé du contenu 7">
            <a:extLst>
              <a:ext uri="{FF2B5EF4-FFF2-40B4-BE49-F238E27FC236}">
                <a16:creationId xmlns:a16="http://schemas.microsoft.com/office/drawing/2014/main" id="{BBB8EF6E-0057-84B6-452A-13CE9F16FE50}"/>
              </a:ext>
            </a:extLst>
          </p:cNvPr>
          <p:cNvPicPr>
            <a:picLocks noGrp="1" noChangeAspect="1"/>
          </p:cNvPicPr>
          <p:nvPr>
            <p:ph idx="1"/>
          </p:nvPr>
        </p:nvPicPr>
        <p:blipFill>
          <a:blip r:embed="rId3"/>
          <a:stretch>
            <a:fillRect/>
          </a:stretch>
        </p:blipFill>
        <p:spPr>
          <a:xfrm>
            <a:off x="838200" y="2152681"/>
            <a:ext cx="10515600" cy="3697226"/>
          </a:xfrm>
        </p:spPr>
      </p:pic>
    </p:spTree>
    <p:extLst>
      <p:ext uri="{BB962C8B-B14F-4D97-AF65-F5344CB8AC3E}">
        <p14:creationId xmlns:p14="http://schemas.microsoft.com/office/powerpoint/2010/main" val="36084890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674674" y="-153188"/>
            <a:ext cx="4896786" cy="1789158"/>
          </a:xfrm>
          <a:prstGeom prst="rect">
            <a:avLst/>
          </a:prstGeom>
        </p:spPr>
        <p:txBody>
          <a:bodyPr vert="horz" lIns="91440" tIns="45720" rIns="91440" bIns="45720" rtlCol="0" anchor="b">
            <a:normAutofit/>
          </a:bodyPr>
          <a:lstStyle/>
          <a:p>
            <a:pPr marL="16933"/>
            <a:r>
              <a:rPr lang="en-US" sz="3000" kern="1200" spc="-27" dirty="0">
                <a:solidFill>
                  <a:schemeClr val="tx1"/>
                </a:solidFill>
                <a:latin typeface="+mj-lt"/>
                <a:ea typeface="+mj-ea"/>
                <a:cs typeface="+mj-cs"/>
              </a:rPr>
              <a:t>Nextstrain</a:t>
            </a:r>
            <a:r>
              <a:rPr lang="en-US" sz="3000" kern="1200" spc="80" dirty="0">
                <a:solidFill>
                  <a:schemeClr val="tx1"/>
                </a:solidFill>
                <a:latin typeface="+mj-lt"/>
                <a:ea typeface="+mj-ea"/>
                <a:cs typeface="+mj-cs"/>
              </a:rPr>
              <a:t> </a:t>
            </a:r>
            <a:r>
              <a:rPr lang="en-US" sz="3000" kern="1200" spc="-13" dirty="0">
                <a:solidFill>
                  <a:schemeClr val="tx1"/>
                </a:solidFill>
                <a:latin typeface="+mj-lt"/>
                <a:ea typeface="+mj-ea"/>
                <a:cs typeface="+mj-cs"/>
              </a:rPr>
              <a:t>build easy to run when new sequence available</a:t>
            </a:r>
            <a:endParaRPr lang="en-US" sz="3000" kern="1200" spc="-7" dirty="0">
              <a:solidFill>
                <a:schemeClr val="tx1"/>
              </a:solidFill>
              <a:latin typeface="+mj-lt"/>
              <a:ea typeface="+mj-ea"/>
              <a:cs typeface="+mj-cs"/>
            </a:endParaRPr>
          </a:p>
        </p:txBody>
      </p:sp>
      <p:sp>
        <p:nvSpPr>
          <p:cNvPr id="3" name="object 3"/>
          <p:cNvSpPr txBox="1"/>
          <p:nvPr/>
        </p:nvSpPr>
        <p:spPr>
          <a:xfrm>
            <a:off x="350874" y="1635970"/>
            <a:ext cx="4752753" cy="4822254"/>
          </a:xfrm>
          <a:prstGeom prst="rect">
            <a:avLst/>
          </a:prstGeom>
        </p:spPr>
        <p:txBody>
          <a:bodyPr vert="horz" lIns="91440" tIns="45720" rIns="91440" bIns="45720" rtlCol="0" anchor="t">
            <a:noAutofit/>
          </a:bodyPr>
          <a:lstStyle/>
          <a:p>
            <a:pPr marL="358988" marR="6773" indent="-228600">
              <a:lnSpc>
                <a:spcPct val="90000"/>
              </a:lnSpc>
              <a:spcBef>
                <a:spcPts val="133"/>
              </a:spcBef>
              <a:buClr>
                <a:srgbClr val="006A71"/>
              </a:buClr>
              <a:buFont typeface="Arial" panose="020B0604020202020204" pitchFamily="34" charset="0"/>
              <a:buChar char="•"/>
              <a:tabLst>
                <a:tab pos="323419" algn="l"/>
                <a:tab pos="324264" algn="l"/>
              </a:tabLst>
            </a:pPr>
            <a:r>
              <a:rPr lang="en-US" sz="2000" b="1" i="1" spc="-13" dirty="0"/>
              <a:t>Set of commands, parameters and input files to perform bioinformatic  analyzes reproducibly and generate an output file for visualization</a:t>
            </a:r>
          </a:p>
          <a:p>
            <a:pPr marL="358988" marR="6773" indent="-228600">
              <a:lnSpc>
                <a:spcPct val="90000"/>
              </a:lnSpc>
              <a:spcBef>
                <a:spcPts val="133"/>
              </a:spcBef>
              <a:buClr>
                <a:srgbClr val="006A71"/>
              </a:buClr>
              <a:buFont typeface="Arial" panose="020B0604020202020204" pitchFamily="34" charset="0"/>
              <a:buChar char="•"/>
              <a:tabLst>
                <a:tab pos="323419" algn="l"/>
                <a:tab pos="324264" algn="l"/>
              </a:tabLst>
            </a:pPr>
            <a:endParaRPr lang="en-US" sz="2000" dirty="0"/>
          </a:p>
          <a:p>
            <a:pPr marL="358988" marR="943163" indent="-228600">
              <a:lnSpc>
                <a:spcPct val="90000"/>
              </a:lnSpc>
              <a:buClr>
                <a:srgbClr val="006A71"/>
              </a:buClr>
              <a:buFont typeface="Arial" panose="020B0604020202020204" pitchFamily="34" charset="0"/>
              <a:buChar char="•"/>
              <a:tabLst>
                <a:tab pos="323419" algn="l"/>
                <a:tab pos="324264" algn="l"/>
              </a:tabLst>
            </a:pPr>
            <a:r>
              <a:rPr lang="en-US" sz="2000" spc="-7" dirty="0"/>
              <a:t>Allows the user to frequently run different analysis workflows or data sets:</a:t>
            </a:r>
          </a:p>
          <a:p>
            <a:pPr marL="816188" marR="943163" lvl="1" indent="-228600">
              <a:lnSpc>
                <a:spcPct val="90000"/>
              </a:lnSpc>
              <a:buClr>
                <a:srgbClr val="006A71"/>
              </a:buClr>
              <a:buFont typeface="Arial" panose="020B0604020202020204" pitchFamily="34" charset="0"/>
              <a:buChar char="•"/>
              <a:tabLst>
                <a:tab pos="323419" algn="l"/>
                <a:tab pos="324264" algn="l"/>
              </a:tabLst>
            </a:pPr>
            <a:r>
              <a:rPr lang="en-US" sz="2000" spc="-7" dirty="0"/>
              <a:t>Only your lab’s data</a:t>
            </a:r>
          </a:p>
          <a:p>
            <a:pPr marL="816188" marR="943163" lvl="1" indent="-228600">
              <a:lnSpc>
                <a:spcPct val="90000"/>
              </a:lnSpc>
              <a:buClr>
                <a:srgbClr val="006A71"/>
              </a:buClr>
              <a:buFont typeface="Arial" panose="020B0604020202020204" pitchFamily="34" charset="0"/>
              <a:buChar char="•"/>
              <a:tabLst>
                <a:tab pos="323419" algn="l"/>
                <a:tab pos="324264" algn="l"/>
              </a:tabLst>
            </a:pPr>
            <a:r>
              <a:rPr lang="en-US" sz="2000" spc="-7" dirty="0"/>
              <a:t>Your data AND data from public repositories</a:t>
            </a:r>
          </a:p>
          <a:p>
            <a:pPr marL="358988" marR="943163" indent="-228600">
              <a:lnSpc>
                <a:spcPct val="90000"/>
              </a:lnSpc>
              <a:buClr>
                <a:srgbClr val="006A71"/>
              </a:buClr>
              <a:buFont typeface="Arial" panose="020B0604020202020204" pitchFamily="34" charset="0"/>
              <a:buChar char="•"/>
              <a:tabLst>
                <a:tab pos="323419" algn="l"/>
                <a:tab pos="324264" algn="l"/>
              </a:tabLst>
            </a:pPr>
            <a:endParaRPr lang="en-US" sz="2000" dirty="0"/>
          </a:p>
          <a:p>
            <a:pPr marL="358988" marR="33019" indent="-228600">
              <a:lnSpc>
                <a:spcPct val="90000"/>
              </a:lnSpc>
              <a:spcBef>
                <a:spcPts val="7"/>
              </a:spcBef>
              <a:buClr>
                <a:srgbClr val="006A71"/>
              </a:buClr>
              <a:buFont typeface="Arial" panose="020B0604020202020204" pitchFamily="34" charset="0"/>
              <a:buChar char="•"/>
              <a:tabLst>
                <a:tab pos="324264" algn="l"/>
              </a:tabLst>
            </a:pPr>
            <a:r>
              <a:rPr lang="en-US" sz="2000" spc="-27" dirty="0" err="1"/>
              <a:t>Nextstrain’s</a:t>
            </a:r>
            <a:r>
              <a:rPr lang="en-US" sz="2000" spc="-27" dirty="0"/>
              <a:t> </a:t>
            </a:r>
            <a:r>
              <a:rPr lang="en-US" sz="2000" spc="-13" dirty="0"/>
              <a:t>focus </a:t>
            </a:r>
            <a:r>
              <a:rPr lang="en-US" sz="2000" dirty="0"/>
              <a:t>on </a:t>
            </a:r>
            <a:r>
              <a:rPr lang="en-US" sz="2000" spc="-13" dirty="0"/>
              <a:t>providing </a:t>
            </a:r>
            <a:r>
              <a:rPr lang="en-US" sz="2000" dirty="0"/>
              <a:t>a </a:t>
            </a:r>
            <a:r>
              <a:rPr lang="en-US" sz="2000" i="1" spc="-7" dirty="0"/>
              <a:t>real-time </a:t>
            </a:r>
            <a:r>
              <a:rPr lang="en-US" sz="2000" spc="-7" dirty="0"/>
              <a:t>snapshot </a:t>
            </a:r>
            <a:r>
              <a:rPr lang="en-US" sz="2000" dirty="0"/>
              <a:t>of </a:t>
            </a:r>
            <a:r>
              <a:rPr lang="en-US" sz="2000" spc="-13" dirty="0"/>
              <a:t>evolving </a:t>
            </a:r>
            <a:r>
              <a:rPr lang="en-US" sz="2000" spc="-433" dirty="0"/>
              <a:t> </a:t>
            </a:r>
            <a:r>
              <a:rPr lang="en-US" sz="2000" spc="-7" dirty="0"/>
              <a:t>pathogen populations </a:t>
            </a:r>
            <a:r>
              <a:rPr lang="en-US" sz="2000" spc="-13" dirty="0"/>
              <a:t>necessitates </a:t>
            </a:r>
            <a:r>
              <a:rPr lang="en-US" sz="2000" dirty="0"/>
              <a:t>a </a:t>
            </a:r>
            <a:r>
              <a:rPr lang="en-US" sz="2000" spc="-7" dirty="0"/>
              <a:t>reproducible analysis that </a:t>
            </a:r>
            <a:r>
              <a:rPr lang="en-US" sz="2000" dirty="0"/>
              <a:t> </a:t>
            </a:r>
            <a:r>
              <a:rPr lang="en-US" sz="2000" spc="-7" dirty="0"/>
              <a:t>can</a:t>
            </a:r>
            <a:r>
              <a:rPr lang="en-US" sz="2000" spc="-20" dirty="0"/>
              <a:t> </a:t>
            </a:r>
            <a:r>
              <a:rPr lang="en-US" sz="2000" dirty="0"/>
              <a:t>be</a:t>
            </a:r>
            <a:r>
              <a:rPr lang="en-US" sz="2000" spc="-13" dirty="0"/>
              <a:t> </a:t>
            </a:r>
            <a:r>
              <a:rPr lang="en-US" sz="2000" spc="-7" dirty="0"/>
              <a:t>rerun</a:t>
            </a:r>
            <a:r>
              <a:rPr lang="en-US" sz="2000" dirty="0"/>
              <a:t> </a:t>
            </a:r>
            <a:r>
              <a:rPr lang="en-US" sz="2000" spc="-7" dirty="0"/>
              <a:t>when</a:t>
            </a:r>
            <a:r>
              <a:rPr lang="en-US" sz="2000" spc="13" dirty="0"/>
              <a:t> </a:t>
            </a:r>
            <a:r>
              <a:rPr lang="en-US" sz="2000" u="sng" spc="-13" dirty="0">
                <a:uFill>
                  <a:solidFill>
                    <a:srgbClr val="292929"/>
                  </a:solidFill>
                </a:uFill>
              </a:rPr>
              <a:t>new</a:t>
            </a:r>
            <a:r>
              <a:rPr lang="en-US" sz="2000" u="sng" dirty="0">
                <a:uFill>
                  <a:solidFill>
                    <a:srgbClr val="292929"/>
                  </a:solidFill>
                </a:uFill>
              </a:rPr>
              <a:t> </a:t>
            </a:r>
            <a:r>
              <a:rPr lang="en-US" sz="2000" u="sng" spc="-7" dirty="0">
                <a:uFill>
                  <a:solidFill>
                    <a:srgbClr val="292929"/>
                  </a:solidFill>
                </a:uFill>
              </a:rPr>
              <a:t>sequences</a:t>
            </a:r>
            <a:r>
              <a:rPr lang="en-US" sz="2000" u="sng" dirty="0">
                <a:uFill>
                  <a:solidFill>
                    <a:srgbClr val="292929"/>
                  </a:solidFill>
                </a:uFill>
              </a:rPr>
              <a:t> </a:t>
            </a:r>
            <a:r>
              <a:rPr lang="en-US" sz="2000" spc="-13" dirty="0"/>
              <a:t>are available</a:t>
            </a:r>
            <a:endParaRPr lang="en-US" sz="2000" dirty="0"/>
          </a:p>
        </p:txBody>
      </p:sp>
      <p:pic>
        <p:nvPicPr>
          <p:cNvPr id="4" name="object 4"/>
          <p:cNvPicPr/>
          <p:nvPr/>
        </p:nvPicPr>
        <p:blipFill>
          <a:blip r:embed="rId2" cstate="print"/>
          <a:stretch>
            <a:fillRect/>
          </a:stretch>
        </p:blipFill>
        <p:spPr>
          <a:xfrm>
            <a:off x="6091613" y="741391"/>
            <a:ext cx="4181463" cy="5384528"/>
          </a:xfrm>
          <a:prstGeom prst="rect">
            <a:avLst/>
          </a:prstGeom>
        </p:spPr>
      </p:pic>
      <p:grpSp>
        <p:nvGrpSpPr>
          <p:cNvPr id="10" name="Group 9">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1" name="Rectangle 10">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object 5"/>
          <p:cNvSpPr txBox="1"/>
          <p:nvPr/>
        </p:nvSpPr>
        <p:spPr>
          <a:xfrm>
            <a:off x="5425995" y="6458224"/>
            <a:ext cx="6051973" cy="201764"/>
          </a:xfrm>
          <a:prstGeom prst="rect">
            <a:avLst/>
          </a:prstGeom>
        </p:spPr>
        <p:txBody>
          <a:bodyPr vert="horz" wrap="square" lIns="0" tIns="16933" rIns="0" bIns="0" rtlCol="0">
            <a:spAutoFit/>
          </a:bodyPr>
          <a:lstStyle/>
          <a:p>
            <a:pPr marL="16933">
              <a:spcBef>
                <a:spcPts val="133"/>
              </a:spcBef>
            </a:pPr>
            <a:r>
              <a:rPr sz="1200" u="sng" spc="-7" dirty="0">
                <a:solidFill>
                  <a:srgbClr val="0F56DC"/>
                </a:solidFill>
                <a:uFill>
                  <a:solidFill>
                    <a:srgbClr val="0F56DC"/>
                  </a:solidFill>
                </a:uFill>
                <a:latin typeface="Arial MT"/>
                <a:cs typeface="Arial MT"/>
                <a:hlinkClick r:id="rId3"/>
              </a:rPr>
              <a:t>https://docs.nextstrain.org/en/latest/tutorials/SARS-CoV-2/steps/orientation-workflow.htm</a:t>
            </a:r>
            <a:r>
              <a:rPr sz="1200" spc="-7" dirty="0">
                <a:solidFill>
                  <a:srgbClr val="0F56DC"/>
                </a:solidFill>
                <a:latin typeface="Arial MT"/>
                <a:cs typeface="Arial MT"/>
                <a:hlinkClick r:id="rId3"/>
              </a:rPr>
              <a:t>l</a:t>
            </a:r>
            <a:endParaRPr sz="1200" dirty="0">
              <a:latin typeface="Arial MT"/>
              <a:cs typeface="Arial MT"/>
            </a:endParaRPr>
          </a:p>
        </p:txBody>
      </p:sp>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67039B-671C-D1E6-60A0-E8D8D7F5028E}"/>
              </a:ext>
            </a:extLst>
          </p:cNvPr>
          <p:cNvSpPr>
            <a:spLocks noGrp="1"/>
          </p:cNvSpPr>
          <p:nvPr>
            <p:ph type="title"/>
          </p:nvPr>
        </p:nvSpPr>
        <p:spPr/>
        <p:txBody>
          <a:bodyPr/>
          <a:lstStyle/>
          <a:p>
            <a:r>
              <a:rPr lang="en-US" dirty="0"/>
              <a:t>Workflow bundles one or more builds</a:t>
            </a:r>
            <a:endParaRPr lang="en-CH" dirty="0"/>
          </a:p>
        </p:txBody>
      </p:sp>
      <p:pic>
        <p:nvPicPr>
          <p:cNvPr id="5" name="Image 4">
            <a:extLst>
              <a:ext uri="{FF2B5EF4-FFF2-40B4-BE49-F238E27FC236}">
                <a16:creationId xmlns:a16="http://schemas.microsoft.com/office/drawing/2014/main" id="{53DD2A13-749D-9B5A-AACC-DBFFC38312CD}"/>
              </a:ext>
            </a:extLst>
          </p:cNvPr>
          <p:cNvPicPr>
            <a:picLocks noChangeAspect="1"/>
          </p:cNvPicPr>
          <p:nvPr/>
        </p:nvPicPr>
        <p:blipFill>
          <a:blip r:embed="rId2"/>
          <a:stretch>
            <a:fillRect/>
          </a:stretch>
        </p:blipFill>
        <p:spPr>
          <a:xfrm>
            <a:off x="1647848" y="2316097"/>
            <a:ext cx="7996895" cy="3406332"/>
          </a:xfrm>
          <a:prstGeom prst="rect">
            <a:avLst/>
          </a:prstGeom>
        </p:spPr>
      </p:pic>
    </p:spTree>
    <p:extLst>
      <p:ext uri="{BB962C8B-B14F-4D97-AF65-F5344CB8AC3E}">
        <p14:creationId xmlns:p14="http://schemas.microsoft.com/office/powerpoint/2010/main" val="22155766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518E5C-DF43-7D47-F332-2A19855CAA1F}"/>
              </a:ext>
            </a:extLst>
          </p:cNvPr>
          <p:cNvSpPr>
            <a:spLocks noGrp="1"/>
          </p:cNvSpPr>
          <p:nvPr>
            <p:ph type="title"/>
          </p:nvPr>
        </p:nvSpPr>
        <p:spPr/>
        <p:txBody>
          <a:bodyPr/>
          <a:lstStyle/>
          <a:p>
            <a:r>
              <a:rPr lang="en-US" dirty="0"/>
              <a:t>Main Nextstrain workflows:</a:t>
            </a:r>
            <a:endParaRPr lang="en-CH" dirty="0"/>
          </a:p>
        </p:txBody>
      </p:sp>
      <p:pic>
        <p:nvPicPr>
          <p:cNvPr id="8" name="Espace réservé du contenu 7">
            <a:extLst>
              <a:ext uri="{FF2B5EF4-FFF2-40B4-BE49-F238E27FC236}">
                <a16:creationId xmlns:a16="http://schemas.microsoft.com/office/drawing/2014/main" id="{0C0E482F-CD05-F440-9A48-73DACC164D72}"/>
              </a:ext>
            </a:extLst>
          </p:cNvPr>
          <p:cNvPicPr>
            <a:picLocks noGrp="1" noChangeAspect="1"/>
          </p:cNvPicPr>
          <p:nvPr>
            <p:ph idx="1"/>
          </p:nvPr>
        </p:nvPicPr>
        <p:blipFill>
          <a:blip r:embed="rId2"/>
          <a:stretch>
            <a:fillRect/>
          </a:stretch>
        </p:blipFill>
        <p:spPr>
          <a:xfrm>
            <a:off x="536401" y="2506662"/>
            <a:ext cx="6727263" cy="4351338"/>
          </a:xfrm>
        </p:spPr>
      </p:pic>
      <p:sp>
        <p:nvSpPr>
          <p:cNvPr id="9" name="ZoneTexte 8">
            <a:extLst>
              <a:ext uri="{FF2B5EF4-FFF2-40B4-BE49-F238E27FC236}">
                <a16:creationId xmlns:a16="http://schemas.microsoft.com/office/drawing/2014/main" id="{EE2AD284-0134-72F3-7D14-D95635B0EEB6}"/>
              </a:ext>
            </a:extLst>
          </p:cNvPr>
          <p:cNvSpPr txBox="1"/>
          <p:nvPr/>
        </p:nvSpPr>
        <p:spPr>
          <a:xfrm>
            <a:off x="2732567" y="2023605"/>
            <a:ext cx="1811458" cy="523220"/>
          </a:xfrm>
          <a:prstGeom prst="rect">
            <a:avLst/>
          </a:prstGeom>
          <a:noFill/>
        </p:spPr>
        <p:txBody>
          <a:bodyPr wrap="none" rtlCol="0">
            <a:spAutoFit/>
          </a:bodyPr>
          <a:lstStyle/>
          <a:p>
            <a:r>
              <a:rPr lang="en-US" sz="2800" dirty="0"/>
              <a:t>Pathogens</a:t>
            </a:r>
            <a:endParaRPr lang="en-CH" sz="2800" dirty="0"/>
          </a:p>
        </p:txBody>
      </p:sp>
      <p:pic>
        <p:nvPicPr>
          <p:cNvPr id="11" name="Image 10">
            <a:extLst>
              <a:ext uri="{FF2B5EF4-FFF2-40B4-BE49-F238E27FC236}">
                <a16:creationId xmlns:a16="http://schemas.microsoft.com/office/drawing/2014/main" id="{F4964D43-0F4E-0953-0CF3-A468D509385E}"/>
              </a:ext>
            </a:extLst>
          </p:cNvPr>
          <p:cNvPicPr>
            <a:picLocks noChangeAspect="1"/>
          </p:cNvPicPr>
          <p:nvPr/>
        </p:nvPicPr>
        <p:blipFill>
          <a:blip r:embed="rId3"/>
          <a:stretch>
            <a:fillRect/>
          </a:stretch>
        </p:blipFill>
        <p:spPr>
          <a:xfrm>
            <a:off x="6961864" y="572900"/>
            <a:ext cx="5115639" cy="2686425"/>
          </a:xfrm>
          <a:prstGeom prst="rect">
            <a:avLst/>
          </a:prstGeom>
        </p:spPr>
      </p:pic>
    </p:spTree>
    <p:extLst>
      <p:ext uri="{BB962C8B-B14F-4D97-AF65-F5344CB8AC3E}">
        <p14:creationId xmlns:p14="http://schemas.microsoft.com/office/powerpoint/2010/main" val="23882844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0B027-E261-E856-BA7B-2D642D8930A1}"/>
              </a:ext>
            </a:extLst>
          </p:cNvPr>
          <p:cNvSpPr>
            <a:spLocks noGrp="1"/>
          </p:cNvSpPr>
          <p:nvPr>
            <p:ph type="title"/>
          </p:nvPr>
        </p:nvSpPr>
        <p:spPr>
          <a:xfrm>
            <a:off x="108661" y="2204557"/>
            <a:ext cx="10515600" cy="1325563"/>
          </a:xfrm>
        </p:spPr>
        <p:txBody>
          <a:bodyPr/>
          <a:lstStyle/>
          <a:p>
            <a:r>
              <a:rPr lang="en-US" dirty="0"/>
              <a:t>Nextstrain community</a:t>
            </a:r>
            <a:endParaRPr lang="en-CH" dirty="0"/>
          </a:p>
        </p:txBody>
      </p:sp>
      <p:pic>
        <p:nvPicPr>
          <p:cNvPr id="7" name="Image 6">
            <a:extLst>
              <a:ext uri="{FF2B5EF4-FFF2-40B4-BE49-F238E27FC236}">
                <a16:creationId xmlns:a16="http://schemas.microsoft.com/office/drawing/2014/main" id="{9C7FAD7F-4F15-FD4E-9714-0DD9E17BD02D}"/>
              </a:ext>
            </a:extLst>
          </p:cNvPr>
          <p:cNvPicPr>
            <a:picLocks noChangeAspect="1"/>
          </p:cNvPicPr>
          <p:nvPr/>
        </p:nvPicPr>
        <p:blipFill>
          <a:blip r:embed="rId2"/>
          <a:stretch>
            <a:fillRect/>
          </a:stretch>
        </p:blipFill>
        <p:spPr>
          <a:xfrm>
            <a:off x="5212862" y="223284"/>
            <a:ext cx="7059706" cy="5943600"/>
          </a:xfrm>
          <a:prstGeom prst="rect">
            <a:avLst/>
          </a:prstGeom>
        </p:spPr>
      </p:pic>
    </p:spTree>
    <p:extLst>
      <p:ext uri="{BB962C8B-B14F-4D97-AF65-F5344CB8AC3E}">
        <p14:creationId xmlns:p14="http://schemas.microsoft.com/office/powerpoint/2010/main" val="108392422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6087" rIns="0" bIns="0" rtlCol="0" anchor="ctr">
            <a:spAutoFit/>
          </a:bodyPr>
          <a:lstStyle/>
          <a:p>
            <a:pPr marL="16933">
              <a:lnSpc>
                <a:spcPct val="100000"/>
              </a:lnSpc>
              <a:spcBef>
                <a:spcPts val="127"/>
              </a:spcBef>
            </a:pPr>
            <a:r>
              <a:rPr spc="-27" dirty="0"/>
              <a:t>Nextstrain</a:t>
            </a:r>
            <a:r>
              <a:rPr lang="en-US" spc="-27" dirty="0"/>
              <a:t> </a:t>
            </a:r>
            <a:r>
              <a:rPr spc="-13" dirty="0"/>
              <a:t>documentation</a:t>
            </a:r>
          </a:p>
        </p:txBody>
      </p:sp>
      <p:sp>
        <p:nvSpPr>
          <p:cNvPr id="3" name="object 3"/>
          <p:cNvSpPr txBox="1"/>
          <p:nvPr/>
        </p:nvSpPr>
        <p:spPr>
          <a:xfrm>
            <a:off x="374831" y="1567197"/>
            <a:ext cx="10717107" cy="2286694"/>
          </a:xfrm>
          <a:prstGeom prst="rect">
            <a:avLst/>
          </a:prstGeom>
        </p:spPr>
        <p:txBody>
          <a:bodyPr vert="horz" wrap="square" lIns="0" tIns="105833" rIns="0" bIns="0" rtlCol="0">
            <a:spAutoFit/>
          </a:bodyPr>
          <a:lstStyle/>
          <a:p>
            <a:pPr marL="473288" indent="-457200">
              <a:spcBef>
                <a:spcPts val="833"/>
              </a:spcBef>
              <a:buClr>
                <a:srgbClr val="006A71"/>
              </a:buClr>
              <a:buFont typeface="Arial" panose="020B0604020202020204" pitchFamily="34" charset="0"/>
              <a:buChar char="•"/>
              <a:tabLst>
                <a:tab pos="324264" algn="l"/>
              </a:tabLst>
            </a:pPr>
            <a:r>
              <a:rPr lang="en-US" sz="2667" b="1" dirty="0">
                <a:solidFill>
                  <a:srgbClr val="292929"/>
                </a:solidFill>
                <a:latin typeface="Calibri"/>
                <a:cs typeface="Calibri"/>
              </a:rPr>
              <a:t>A </a:t>
            </a:r>
            <a:r>
              <a:rPr lang="en-US" sz="2667" b="1" spc="-13" dirty="0">
                <a:solidFill>
                  <a:srgbClr val="292929"/>
                </a:solidFill>
                <a:latin typeface="Calibri"/>
                <a:cs typeface="Calibri"/>
              </a:rPr>
              <a:t>Getting</a:t>
            </a:r>
            <a:r>
              <a:rPr lang="en-US" sz="2667" b="1" spc="-33" dirty="0">
                <a:solidFill>
                  <a:srgbClr val="292929"/>
                </a:solidFill>
                <a:latin typeface="Calibri"/>
                <a:cs typeface="Calibri"/>
              </a:rPr>
              <a:t> </a:t>
            </a:r>
            <a:r>
              <a:rPr lang="en-US" sz="2667" b="1" spc="-13" dirty="0">
                <a:solidFill>
                  <a:srgbClr val="292929"/>
                </a:solidFill>
                <a:latin typeface="Calibri"/>
                <a:cs typeface="Calibri"/>
              </a:rPr>
              <a:t>Started</a:t>
            </a:r>
            <a:r>
              <a:rPr lang="en-US" sz="2667" b="1" spc="-7" dirty="0">
                <a:solidFill>
                  <a:srgbClr val="292929"/>
                </a:solidFill>
                <a:latin typeface="Calibri"/>
                <a:cs typeface="Calibri"/>
              </a:rPr>
              <a:t> </a:t>
            </a:r>
            <a:r>
              <a:rPr lang="en-US" sz="2667" b="1" dirty="0">
                <a:solidFill>
                  <a:srgbClr val="292929"/>
                </a:solidFill>
                <a:latin typeface="Calibri"/>
                <a:cs typeface="Calibri"/>
              </a:rPr>
              <a:t>Guide</a:t>
            </a:r>
            <a:r>
              <a:rPr lang="en-US" sz="2667" b="1" spc="-13" dirty="0">
                <a:solidFill>
                  <a:srgbClr val="292929"/>
                </a:solidFill>
                <a:latin typeface="Calibri"/>
                <a:cs typeface="Calibri"/>
              </a:rPr>
              <a:t> </a:t>
            </a:r>
            <a:r>
              <a:rPr lang="en-US" sz="2667" b="1" spc="-20" dirty="0">
                <a:solidFill>
                  <a:srgbClr val="292929"/>
                </a:solidFill>
                <a:latin typeface="Calibri"/>
                <a:cs typeface="Calibri"/>
              </a:rPr>
              <a:t>to </a:t>
            </a:r>
            <a:r>
              <a:rPr lang="en-US" sz="2667" b="1" dirty="0">
                <a:solidFill>
                  <a:srgbClr val="292929"/>
                </a:solidFill>
                <a:latin typeface="Calibri"/>
                <a:cs typeface="Calibri"/>
              </a:rPr>
              <a:t>the</a:t>
            </a:r>
            <a:r>
              <a:rPr lang="en-US" sz="2667" b="1" spc="-13" dirty="0">
                <a:solidFill>
                  <a:srgbClr val="292929"/>
                </a:solidFill>
                <a:latin typeface="Calibri"/>
                <a:cs typeface="Calibri"/>
              </a:rPr>
              <a:t> </a:t>
            </a:r>
            <a:r>
              <a:rPr lang="en-US" sz="2667" b="1" dirty="0">
                <a:solidFill>
                  <a:srgbClr val="292929"/>
                </a:solidFill>
                <a:latin typeface="Calibri"/>
                <a:cs typeface="Calibri"/>
              </a:rPr>
              <a:t>Genomic</a:t>
            </a:r>
            <a:r>
              <a:rPr lang="en-US" sz="2667" b="1" spc="-27" dirty="0">
                <a:solidFill>
                  <a:srgbClr val="292929"/>
                </a:solidFill>
                <a:latin typeface="Calibri"/>
                <a:cs typeface="Calibri"/>
              </a:rPr>
              <a:t> </a:t>
            </a:r>
            <a:r>
              <a:rPr lang="en-US" sz="2667" b="1" spc="-7" dirty="0">
                <a:solidFill>
                  <a:srgbClr val="292929"/>
                </a:solidFill>
                <a:latin typeface="Calibri"/>
                <a:cs typeface="Calibri"/>
              </a:rPr>
              <a:t>Epidemiology</a:t>
            </a:r>
            <a:r>
              <a:rPr lang="en-US" sz="2667" b="1" spc="-40" dirty="0">
                <a:solidFill>
                  <a:srgbClr val="292929"/>
                </a:solidFill>
                <a:latin typeface="Calibri"/>
                <a:cs typeface="Calibri"/>
              </a:rPr>
              <a:t> </a:t>
            </a:r>
            <a:r>
              <a:rPr lang="en-US" sz="2667" b="1" dirty="0">
                <a:solidFill>
                  <a:srgbClr val="292929"/>
                </a:solidFill>
                <a:latin typeface="Calibri"/>
                <a:cs typeface="Calibri"/>
              </a:rPr>
              <a:t>of</a:t>
            </a:r>
            <a:r>
              <a:rPr lang="en-US" sz="2667" b="1" spc="7" dirty="0">
                <a:solidFill>
                  <a:srgbClr val="292929"/>
                </a:solidFill>
                <a:latin typeface="Calibri"/>
                <a:cs typeface="Calibri"/>
              </a:rPr>
              <a:t> </a:t>
            </a:r>
            <a:r>
              <a:rPr lang="en-US" sz="2667" b="1" spc="-7" dirty="0">
                <a:solidFill>
                  <a:srgbClr val="292929"/>
                </a:solidFill>
                <a:latin typeface="Calibri"/>
                <a:cs typeface="Calibri"/>
              </a:rPr>
              <a:t>SARS-CoV-2</a:t>
            </a:r>
            <a:endParaRPr lang="en-US" sz="2667" dirty="0">
              <a:latin typeface="Calibri"/>
              <a:cs typeface="Calibri"/>
            </a:endParaRPr>
          </a:p>
          <a:p>
            <a:pPr marL="1008355" marR="6773" lvl="1" indent="-382684">
              <a:spcBef>
                <a:spcPts val="545"/>
              </a:spcBef>
              <a:buClr>
                <a:srgbClr val="006A71"/>
              </a:buClr>
              <a:buFont typeface="Arial" panose="020B0604020202020204" pitchFamily="34" charset="0"/>
              <a:buChar char="•"/>
              <a:tabLst>
                <a:tab pos="1008355" algn="l"/>
                <a:tab pos="1009201" algn="l"/>
              </a:tabLst>
            </a:pPr>
            <a:r>
              <a:rPr lang="en-US" sz="2133" spc="-33" dirty="0">
                <a:solidFill>
                  <a:srgbClr val="292929"/>
                </a:solidFill>
                <a:latin typeface="Calibri"/>
                <a:cs typeface="Calibri"/>
              </a:rPr>
              <a:t>Template</a:t>
            </a:r>
            <a:r>
              <a:rPr lang="en-US" sz="2133" spc="-20" dirty="0">
                <a:solidFill>
                  <a:srgbClr val="292929"/>
                </a:solidFill>
                <a:latin typeface="Calibri"/>
                <a:cs typeface="Calibri"/>
              </a:rPr>
              <a:t> </a:t>
            </a:r>
            <a:r>
              <a:rPr lang="en-US" sz="2133" spc="-7" dirty="0">
                <a:solidFill>
                  <a:srgbClr val="292929"/>
                </a:solidFill>
                <a:latin typeface="Calibri"/>
                <a:cs typeface="Calibri"/>
              </a:rPr>
              <a:t>and</a:t>
            </a:r>
            <a:r>
              <a:rPr lang="en-US" sz="2133" spc="7" dirty="0">
                <a:solidFill>
                  <a:srgbClr val="292929"/>
                </a:solidFill>
                <a:latin typeface="Calibri"/>
                <a:cs typeface="Calibri"/>
              </a:rPr>
              <a:t> </a:t>
            </a:r>
            <a:r>
              <a:rPr lang="en-US" sz="2133" spc="-7" dirty="0">
                <a:solidFill>
                  <a:srgbClr val="292929"/>
                </a:solidFill>
                <a:latin typeface="Calibri"/>
                <a:cs typeface="Calibri"/>
              </a:rPr>
              <a:t>tutorial</a:t>
            </a:r>
            <a:r>
              <a:rPr lang="en-US" sz="2133" dirty="0">
                <a:solidFill>
                  <a:srgbClr val="292929"/>
                </a:solidFill>
                <a:latin typeface="Calibri"/>
                <a:cs typeface="Calibri"/>
              </a:rPr>
              <a:t> </a:t>
            </a:r>
            <a:r>
              <a:rPr lang="en-US" sz="2133" spc="-13" dirty="0">
                <a:solidFill>
                  <a:srgbClr val="292929"/>
                </a:solidFill>
                <a:latin typeface="Calibri"/>
                <a:cs typeface="Calibri"/>
              </a:rPr>
              <a:t>walks through</a:t>
            </a:r>
            <a:r>
              <a:rPr lang="en-US" sz="2133" spc="7" dirty="0">
                <a:solidFill>
                  <a:srgbClr val="292929"/>
                </a:solidFill>
                <a:latin typeface="Calibri"/>
                <a:cs typeface="Calibri"/>
              </a:rPr>
              <a:t> </a:t>
            </a:r>
            <a:r>
              <a:rPr lang="en-US" sz="2133" spc="-7" dirty="0">
                <a:solidFill>
                  <a:srgbClr val="292929"/>
                </a:solidFill>
                <a:latin typeface="Calibri"/>
                <a:cs typeface="Calibri"/>
              </a:rPr>
              <a:t>the</a:t>
            </a:r>
            <a:r>
              <a:rPr lang="en-US" sz="2133" spc="20" dirty="0">
                <a:solidFill>
                  <a:srgbClr val="292929"/>
                </a:solidFill>
                <a:latin typeface="Calibri"/>
                <a:cs typeface="Calibri"/>
              </a:rPr>
              <a:t> </a:t>
            </a:r>
            <a:r>
              <a:rPr lang="en-US" sz="2133" spc="-13" dirty="0">
                <a:solidFill>
                  <a:srgbClr val="292929"/>
                </a:solidFill>
                <a:latin typeface="Calibri"/>
                <a:cs typeface="Calibri"/>
              </a:rPr>
              <a:t>process</a:t>
            </a:r>
            <a:r>
              <a:rPr lang="en-US" sz="2133" spc="53" dirty="0">
                <a:solidFill>
                  <a:srgbClr val="292929"/>
                </a:solidFill>
                <a:latin typeface="Calibri"/>
                <a:cs typeface="Calibri"/>
              </a:rPr>
              <a:t> </a:t>
            </a:r>
            <a:r>
              <a:rPr lang="en-US" sz="2133" spc="-7" dirty="0">
                <a:solidFill>
                  <a:srgbClr val="292929"/>
                </a:solidFill>
                <a:latin typeface="Calibri"/>
                <a:cs typeface="Calibri"/>
              </a:rPr>
              <a:t>of</a:t>
            </a:r>
            <a:r>
              <a:rPr lang="en-US" sz="2133" spc="7" dirty="0">
                <a:solidFill>
                  <a:srgbClr val="292929"/>
                </a:solidFill>
                <a:latin typeface="Calibri"/>
                <a:cs typeface="Calibri"/>
              </a:rPr>
              <a:t> </a:t>
            </a:r>
            <a:r>
              <a:rPr lang="en-US" sz="2133" spc="-7" dirty="0">
                <a:solidFill>
                  <a:srgbClr val="292929"/>
                </a:solidFill>
                <a:latin typeface="Calibri"/>
                <a:cs typeface="Calibri"/>
              </a:rPr>
              <a:t>running a</a:t>
            </a:r>
            <a:r>
              <a:rPr lang="en-US" sz="2133" spc="13" dirty="0">
                <a:solidFill>
                  <a:srgbClr val="292929"/>
                </a:solidFill>
                <a:latin typeface="Calibri"/>
                <a:cs typeface="Calibri"/>
              </a:rPr>
              <a:t> </a:t>
            </a:r>
            <a:r>
              <a:rPr lang="en-US" sz="2133" spc="-7" dirty="0">
                <a:solidFill>
                  <a:srgbClr val="292929"/>
                </a:solidFill>
                <a:latin typeface="Calibri"/>
                <a:cs typeface="Calibri"/>
              </a:rPr>
              <a:t>basic</a:t>
            </a:r>
            <a:r>
              <a:rPr lang="en-US" sz="2133" spc="-20" dirty="0">
                <a:solidFill>
                  <a:srgbClr val="292929"/>
                </a:solidFill>
                <a:latin typeface="Calibri"/>
                <a:cs typeface="Calibri"/>
              </a:rPr>
              <a:t> </a:t>
            </a:r>
            <a:r>
              <a:rPr lang="en-US" sz="2133" spc="-13" dirty="0">
                <a:solidFill>
                  <a:srgbClr val="292929"/>
                </a:solidFill>
                <a:latin typeface="Calibri"/>
                <a:cs typeface="Calibri"/>
              </a:rPr>
              <a:t>phylogenetic</a:t>
            </a:r>
            <a:r>
              <a:rPr lang="en-US" sz="2133" spc="7" dirty="0">
                <a:solidFill>
                  <a:srgbClr val="292929"/>
                </a:solidFill>
                <a:latin typeface="Calibri"/>
                <a:cs typeface="Calibri"/>
              </a:rPr>
              <a:t> </a:t>
            </a:r>
            <a:r>
              <a:rPr lang="en-US" sz="2133" spc="-7" dirty="0">
                <a:solidFill>
                  <a:srgbClr val="292929"/>
                </a:solidFill>
                <a:latin typeface="Calibri"/>
                <a:cs typeface="Calibri"/>
              </a:rPr>
              <a:t>analysis </a:t>
            </a:r>
            <a:r>
              <a:rPr lang="en-US" sz="2133" spc="-460" dirty="0">
                <a:solidFill>
                  <a:srgbClr val="292929"/>
                </a:solidFill>
                <a:latin typeface="Calibri"/>
                <a:cs typeface="Calibri"/>
              </a:rPr>
              <a:t> </a:t>
            </a:r>
            <a:r>
              <a:rPr lang="en-US" sz="2133" spc="-7" dirty="0">
                <a:solidFill>
                  <a:srgbClr val="292929"/>
                </a:solidFill>
                <a:latin typeface="Calibri"/>
                <a:cs typeface="Calibri"/>
              </a:rPr>
              <a:t>on</a:t>
            </a:r>
            <a:r>
              <a:rPr lang="en-US" sz="2133" spc="13" dirty="0">
                <a:solidFill>
                  <a:srgbClr val="292929"/>
                </a:solidFill>
                <a:latin typeface="Calibri"/>
                <a:cs typeface="Calibri"/>
              </a:rPr>
              <a:t> </a:t>
            </a:r>
            <a:r>
              <a:rPr lang="en-US" sz="2133" spc="-13" dirty="0">
                <a:solidFill>
                  <a:srgbClr val="292929"/>
                </a:solidFill>
                <a:latin typeface="Calibri"/>
                <a:cs typeface="Calibri"/>
              </a:rPr>
              <a:t>SARS-CoV-2</a:t>
            </a:r>
            <a:r>
              <a:rPr lang="en-US" sz="2133" spc="60" dirty="0">
                <a:solidFill>
                  <a:srgbClr val="292929"/>
                </a:solidFill>
                <a:latin typeface="Calibri"/>
                <a:cs typeface="Calibri"/>
              </a:rPr>
              <a:t> </a:t>
            </a:r>
            <a:r>
              <a:rPr lang="en-US" sz="2133" spc="-13" dirty="0">
                <a:solidFill>
                  <a:srgbClr val="292929"/>
                </a:solidFill>
                <a:latin typeface="Calibri"/>
                <a:cs typeface="Calibri"/>
              </a:rPr>
              <a:t>data,</a:t>
            </a:r>
            <a:r>
              <a:rPr lang="en-US" sz="2133" spc="-27" dirty="0">
                <a:solidFill>
                  <a:srgbClr val="292929"/>
                </a:solidFill>
                <a:latin typeface="Calibri"/>
                <a:cs typeface="Calibri"/>
              </a:rPr>
              <a:t> </a:t>
            </a:r>
            <a:r>
              <a:rPr lang="en-US" sz="2133" spc="-7" dirty="0">
                <a:solidFill>
                  <a:srgbClr val="292929"/>
                </a:solidFill>
                <a:latin typeface="Calibri"/>
                <a:cs typeface="Calibri"/>
              </a:rPr>
              <a:t>specifically</a:t>
            </a:r>
            <a:r>
              <a:rPr lang="en-US" sz="2133" spc="-33" dirty="0">
                <a:solidFill>
                  <a:srgbClr val="292929"/>
                </a:solidFill>
                <a:latin typeface="Calibri"/>
                <a:cs typeface="Calibri"/>
              </a:rPr>
              <a:t> </a:t>
            </a:r>
            <a:r>
              <a:rPr lang="en-US" sz="2133" spc="-13" dirty="0">
                <a:solidFill>
                  <a:srgbClr val="292929"/>
                </a:solidFill>
                <a:latin typeface="Calibri"/>
                <a:cs typeface="Calibri"/>
              </a:rPr>
              <a:t>to</a:t>
            </a:r>
            <a:r>
              <a:rPr lang="en-US" sz="2133" spc="-7" dirty="0">
                <a:solidFill>
                  <a:srgbClr val="292929"/>
                </a:solidFill>
                <a:latin typeface="Calibri"/>
                <a:cs typeface="Calibri"/>
              </a:rPr>
              <a:t> enable</a:t>
            </a:r>
            <a:r>
              <a:rPr lang="en-US" sz="2133" dirty="0">
                <a:solidFill>
                  <a:srgbClr val="292929"/>
                </a:solidFill>
                <a:latin typeface="Calibri"/>
                <a:cs typeface="Calibri"/>
              </a:rPr>
              <a:t> </a:t>
            </a:r>
            <a:r>
              <a:rPr lang="en-US" sz="2133" spc="-7" dirty="0">
                <a:solidFill>
                  <a:srgbClr val="292929"/>
                </a:solidFill>
                <a:latin typeface="Calibri"/>
                <a:cs typeface="Calibri"/>
              </a:rPr>
              <a:t>Departments</a:t>
            </a:r>
            <a:r>
              <a:rPr lang="en-US" sz="2133" spc="27" dirty="0">
                <a:solidFill>
                  <a:srgbClr val="292929"/>
                </a:solidFill>
                <a:latin typeface="Calibri"/>
                <a:cs typeface="Calibri"/>
              </a:rPr>
              <a:t> </a:t>
            </a:r>
            <a:r>
              <a:rPr lang="en-US" sz="2133" spc="-7" dirty="0">
                <a:solidFill>
                  <a:srgbClr val="292929"/>
                </a:solidFill>
                <a:latin typeface="Calibri"/>
                <a:cs typeface="Calibri"/>
              </a:rPr>
              <a:t>of</a:t>
            </a:r>
            <a:r>
              <a:rPr lang="en-US" sz="2133" spc="7" dirty="0">
                <a:solidFill>
                  <a:srgbClr val="292929"/>
                </a:solidFill>
                <a:latin typeface="Calibri"/>
                <a:cs typeface="Calibri"/>
              </a:rPr>
              <a:t> </a:t>
            </a:r>
            <a:r>
              <a:rPr lang="en-US" sz="2133" dirty="0">
                <a:solidFill>
                  <a:srgbClr val="292929"/>
                </a:solidFill>
                <a:latin typeface="Calibri"/>
                <a:cs typeface="Calibri"/>
              </a:rPr>
              <a:t>Public</a:t>
            </a:r>
            <a:r>
              <a:rPr lang="en-US" sz="2133" spc="-27" dirty="0">
                <a:solidFill>
                  <a:srgbClr val="292929"/>
                </a:solidFill>
                <a:latin typeface="Calibri"/>
                <a:cs typeface="Calibri"/>
              </a:rPr>
              <a:t> </a:t>
            </a:r>
            <a:r>
              <a:rPr lang="en-US" sz="2133" spc="-7" dirty="0">
                <a:solidFill>
                  <a:srgbClr val="292929"/>
                </a:solidFill>
                <a:latin typeface="Calibri"/>
                <a:cs typeface="Calibri"/>
              </a:rPr>
              <a:t>Health</a:t>
            </a:r>
            <a:r>
              <a:rPr lang="en-US" sz="2133" spc="-13" dirty="0">
                <a:solidFill>
                  <a:srgbClr val="292929"/>
                </a:solidFill>
                <a:latin typeface="Calibri"/>
                <a:cs typeface="Calibri"/>
              </a:rPr>
              <a:t> to</a:t>
            </a:r>
            <a:r>
              <a:rPr lang="en-US" sz="2133" spc="13" dirty="0">
                <a:solidFill>
                  <a:srgbClr val="292929"/>
                </a:solidFill>
                <a:latin typeface="Calibri"/>
                <a:cs typeface="Calibri"/>
              </a:rPr>
              <a:t> </a:t>
            </a:r>
            <a:r>
              <a:rPr lang="en-US" sz="2133" spc="-13" dirty="0">
                <a:solidFill>
                  <a:srgbClr val="292929"/>
                </a:solidFill>
                <a:latin typeface="Calibri"/>
                <a:cs typeface="Calibri"/>
              </a:rPr>
              <a:t>start</a:t>
            </a:r>
            <a:r>
              <a:rPr lang="en-US" sz="2133" dirty="0">
                <a:solidFill>
                  <a:srgbClr val="292929"/>
                </a:solidFill>
                <a:latin typeface="Calibri"/>
                <a:cs typeface="Calibri"/>
              </a:rPr>
              <a:t> </a:t>
            </a:r>
            <a:r>
              <a:rPr lang="en-US" sz="2133" spc="-7" dirty="0">
                <a:solidFill>
                  <a:srgbClr val="292929"/>
                </a:solidFill>
                <a:latin typeface="Calibri"/>
                <a:cs typeface="Calibri"/>
              </a:rPr>
              <a:t>using </a:t>
            </a:r>
            <a:r>
              <a:rPr lang="en-US" sz="2133" dirty="0">
                <a:solidFill>
                  <a:srgbClr val="292929"/>
                </a:solidFill>
                <a:latin typeface="Calibri"/>
                <a:cs typeface="Calibri"/>
              </a:rPr>
              <a:t> </a:t>
            </a:r>
            <a:r>
              <a:rPr lang="en-US" sz="2133" spc="-20" dirty="0">
                <a:solidFill>
                  <a:srgbClr val="292929"/>
                </a:solidFill>
                <a:latin typeface="Calibri"/>
                <a:cs typeface="Calibri"/>
              </a:rPr>
              <a:t>Nextstrain</a:t>
            </a:r>
            <a:r>
              <a:rPr lang="en-US" sz="2133" dirty="0">
                <a:solidFill>
                  <a:srgbClr val="292929"/>
                </a:solidFill>
                <a:latin typeface="Calibri"/>
                <a:cs typeface="Calibri"/>
              </a:rPr>
              <a:t> </a:t>
            </a:r>
            <a:r>
              <a:rPr lang="en-US" sz="2133" spc="-13" dirty="0">
                <a:solidFill>
                  <a:srgbClr val="292929"/>
                </a:solidFill>
                <a:latin typeface="Calibri"/>
                <a:cs typeface="Calibri"/>
              </a:rPr>
              <a:t>to</a:t>
            </a:r>
            <a:r>
              <a:rPr lang="en-US" sz="2133" spc="-7" dirty="0">
                <a:solidFill>
                  <a:srgbClr val="292929"/>
                </a:solidFill>
                <a:latin typeface="Calibri"/>
                <a:cs typeface="Calibri"/>
              </a:rPr>
              <a:t> </a:t>
            </a:r>
            <a:r>
              <a:rPr lang="en-US" sz="2133" spc="-13" dirty="0">
                <a:solidFill>
                  <a:srgbClr val="292929"/>
                </a:solidFill>
                <a:latin typeface="Calibri"/>
                <a:cs typeface="Calibri"/>
              </a:rPr>
              <a:t>understand</a:t>
            </a:r>
            <a:r>
              <a:rPr lang="en-US" sz="2133" spc="-7" dirty="0">
                <a:solidFill>
                  <a:srgbClr val="292929"/>
                </a:solidFill>
                <a:latin typeface="Calibri"/>
                <a:cs typeface="Calibri"/>
              </a:rPr>
              <a:t> their</a:t>
            </a:r>
            <a:r>
              <a:rPr lang="en-US" sz="2133" spc="7" dirty="0">
                <a:solidFill>
                  <a:srgbClr val="292929"/>
                </a:solidFill>
                <a:latin typeface="Calibri"/>
                <a:cs typeface="Calibri"/>
              </a:rPr>
              <a:t> </a:t>
            </a:r>
            <a:r>
              <a:rPr lang="en-US" sz="2133" spc="-13" dirty="0">
                <a:solidFill>
                  <a:srgbClr val="292929"/>
                </a:solidFill>
                <a:latin typeface="Calibri"/>
                <a:cs typeface="Calibri"/>
              </a:rPr>
              <a:t>SARS-CoV-2</a:t>
            </a:r>
            <a:r>
              <a:rPr lang="en-US" sz="2133" spc="53" dirty="0">
                <a:solidFill>
                  <a:srgbClr val="292929"/>
                </a:solidFill>
                <a:latin typeface="Calibri"/>
                <a:cs typeface="Calibri"/>
              </a:rPr>
              <a:t> </a:t>
            </a:r>
            <a:r>
              <a:rPr lang="en-US" sz="2133" spc="-7" dirty="0">
                <a:solidFill>
                  <a:srgbClr val="292929"/>
                </a:solidFill>
                <a:latin typeface="Calibri"/>
                <a:cs typeface="Calibri"/>
              </a:rPr>
              <a:t>genomic </a:t>
            </a:r>
            <a:r>
              <a:rPr lang="en-US" sz="2133" spc="-13" dirty="0">
                <a:solidFill>
                  <a:srgbClr val="292929"/>
                </a:solidFill>
                <a:latin typeface="Calibri"/>
                <a:cs typeface="Calibri"/>
              </a:rPr>
              <a:t>data</a:t>
            </a:r>
            <a:endParaRPr lang="en-US" sz="2133" dirty="0">
              <a:latin typeface="Calibri"/>
              <a:cs typeface="Calibri"/>
            </a:endParaRPr>
          </a:p>
          <a:p>
            <a:pPr marL="1008355" marR="93131" lvl="1" indent="-382684">
              <a:spcBef>
                <a:spcPts val="513"/>
              </a:spcBef>
              <a:buClr>
                <a:srgbClr val="006A71"/>
              </a:buClr>
              <a:buFont typeface="Arial" panose="020B0604020202020204" pitchFamily="34" charset="0"/>
              <a:buChar char="•"/>
              <a:tabLst>
                <a:tab pos="1008355" algn="l"/>
                <a:tab pos="1009201" algn="l"/>
              </a:tabLst>
            </a:pPr>
            <a:r>
              <a:rPr lang="en-US" sz="2133" u="heavy" spc="-13" dirty="0">
                <a:solidFill>
                  <a:srgbClr val="0F56DC"/>
                </a:solidFill>
                <a:uFill>
                  <a:solidFill>
                    <a:srgbClr val="0F56DC"/>
                  </a:solidFill>
                </a:uFill>
                <a:latin typeface="Calibri"/>
                <a:cs typeface="Calibri"/>
                <a:hlinkClick r:id="rId2"/>
              </a:rPr>
              <a:t>https://docs.nextstrain.org/en/latest/tutorials/SARS-CoV-2/steps/index.html#a-getting- </a:t>
            </a:r>
            <a:r>
              <a:rPr lang="en-US" sz="2133" spc="-7" dirty="0">
                <a:solidFill>
                  <a:srgbClr val="0F56DC"/>
                </a:solidFill>
                <a:latin typeface="Calibri"/>
                <a:cs typeface="Calibri"/>
                <a:hlinkClick r:id="rId2"/>
              </a:rPr>
              <a:t> </a:t>
            </a:r>
            <a:r>
              <a:rPr lang="en-US" sz="2133" u="heavy" spc="-13" dirty="0">
                <a:solidFill>
                  <a:srgbClr val="0F56DC"/>
                </a:solidFill>
                <a:uFill>
                  <a:solidFill>
                    <a:srgbClr val="0F56DC"/>
                  </a:solidFill>
                </a:uFill>
                <a:latin typeface="Calibri"/>
                <a:cs typeface="Calibri"/>
                <a:hlinkClick r:id="rId2"/>
              </a:rPr>
              <a:t>started-guide-to-the-genomic-epidemiology-of-sars-cov-2</a:t>
            </a:r>
            <a:endParaRPr lang="en-US" sz="2133" dirty="0">
              <a:latin typeface="Calibri"/>
              <a:cs typeface="Calibri"/>
            </a:endParaRPr>
          </a:p>
        </p:txBody>
      </p:sp>
      <p:sp>
        <p:nvSpPr>
          <p:cNvPr id="4" name="object 4"/>
          <p:cNvSpPr txBox="1"/>
          <p:nvPr/>
        </p:nvSpPr>
        <p:spPr>
          <a:xfrm>
            <a:off x="1324186" y="4147456"/>
            <a:ext cx="781473" cy="263320"/>
          </a:xfrm>
          <a:prstGeom prst="rect">
            <a:avLst/>
          </a:prstGeom>
        </p:spPr>
        <p:txBody>
          <a:bodyPr vert="horz" wrap="square" lIns="0" tIns="16933" rIns="0" bIns="0" rtlCol="0">
            <a:spAutoFit/>
          </a:bodyPr>
          <a:lstStyle/>
          <a:p>
            <a:pPr marL="16933">
              <a:spcBef>
                <a:spcPts val="133"/>
              </a:spcBef>
            </a:pPr>
            <a:r>
              <a:rPr sz="1600" b="1" spc="-7" dirty="0">
                <a:solidFill>
                  <a:srgbClr val="2D2C2C"/>
                </a:solidFill>
                <a:latin typeface="Calibri"/>
                <a:cs typeface="Calibri"/>
              </a:rPr>
              <a:t>Analysis:</a:t>
            </a:r>
            <a:endParaRPr sz="1600">
              <a:latin typeface="Calibri"/>
              <a:cs typeface="Calibri"/>
            </a:endParaRPr>
          </a:p>
        </p:txBody>
      </p:sp>
      <p:sp>
        <p:nvSpPr>
          <p:cNvPr id="5" name="object 5"/>
          <p:cNvSpPr txBox="1"/>
          <p:nvPr/>
        </p:nvSpPr>
        <p:spPr>
          <a:xfrm>
            <a:off x="1635081" y="4391296"/>
            <a:ext cx="3569547" cy="1740647"/>
          </a:xfrm>
          <a:prstGeom prst="rect">
            <a:avLst/>
          </a:prstGeom>
        </p:spPr>
        <p:txBody>
          <a:bodyPr vert="horz" wrap="square" lIns="0" tIns="16933" rIns="0" bIns="0" rtlCol="0">
            <a:spAutoFit/>
          </a:bodyPr>
          <a:lstStyle/>
          <a:p>
            <a:pPr marL="314952" indent="-298865">
              <a:spcBef>
                <a:spcPts val="133"/>
              </a:spcBef>
              <a:buAutoNum type="arabicPeriod"/>
              <a:tabLst>
                <a:tab pos="315797" algn="l"/>
              </a:tabLst>
            </a:pPr>
            <a:r>
              <a:rPr sz="1600" spc="-7" dirty="0">
                <a:solidFill>
                  <a:srgbClr val="2D2C2C"/>
                </a:solidFill>
                <a:latin typeface="Calibri"/>
                <a:cs typeface="Calibri"/>
              </a:rPr>
              <a:t>Setup</a:t>
            </a:r>
            <a:r>
              <a:rPr sz="1600" spc="-40" dirty="0">
                <a:solidFill>
                  <a:srgbClr val="2D2C2C"/>
                </a:solidFill>
                <a:latin typeface="Calibri"/>
                <a:cs typeface="Calibri"/>
              </a:rPr>
              <a:t> </a:t>
            </a:r>
            <a:r>
              <a:rPr sz="1600" dirty="0">
                <a:solidFill>
                  <a:srgbClr val="2D2C2C"/>
                </a:solidFill>
                <a:latin typeface="Calibri"/>
                <a:cs typeface="Calibri"/>
              </a:rPr>
              <a:t>and</a:t>
            </a:r>
            <a:r>
              <a:rPr sz="1600" spc="-40" dirty="0">
                <a:solidFill>
                  <a:srgbClr val="2D2C2C"/>
                </a:solidFill>
                <a:latin typeface="Calibri"/>
                <a:cs typeface="Calibri"/>
              </a:rPr>
              <a:t> </a:t>
            </a:r>
            <a:r>
              <a:rPr sz="1600" spc="-7" dirty="0">
                <a:solidFill>
                  <a:srgbClr val="2D2C2C"/>
                </a:solidFill>
                <a:latin typeface="Calibri"/>
                <a:cs typeface="Calibri"/>
              </a:rPr>
              <a:t>installation</a:t>
            </a:r>
            <a:endParaRPr sz="1600">
              <a:latin typeface="Calibri"/>
              <a:cs typeface="Calibri"/>
            </a:endParaRPr>
          </a:p>
          <a:p>
            <a:pPr marL="314952" indent="-298865">
              <a:buAutoNum type="arabicPeriod"/>
              <a:tabLst>
                <a:tab pos="315797" algn="l"/>
              </a:tabLst>
            </a:pPr>
            <a:r>
              <a:rPr sz="1600" spc="-7" dirty="0">
                <a:solidFill>
                  <a:srgbClr val="2D2C2C"/>
                </a:solidFill>
                <a:latin typeface="Calibri"/>
                <a:cs typeface="Calibri"/>
              </a:rPr>
              <a:t>Preparing</a:t>
            </a:r>
            <a:r>
              <a:rPr sz="1600" spc="-73" dirty="0">
                <a:solidFill>
                  <a:srgbClr val="2D2C2C"/>
                </a:solidFill>
                <a:latin typeface="Calibri"/>
                <a:cs typeface="Calibri"/>
              </a:rPr>
              <a:t> </a:t>
            </a:r>
            <a:r>
              <a:rPr sz="1600" spc="-7" dirty="0">
                <a:solidFill>
                  <a:srgbClr val="2D2C2C"/>
                </a:solidFill>
                <a:latin typeface="Calibri"/>
                <a:cs typeface="Calibri"/>
              </a:rPr>
              <a:t>your</a:t>
            </a:r>
            <a:r>
              <a:rPr sz="1600" spc="-53" dirty="0">
                <a:solidFill>
                  <a:srgbClr val="2D2C2C"/>
                </a:solidFill>
                <a:latin typeface="Calibri"/>
                <a:cs typeface="Calibri"/>
              </a:rPr>
              <a:t> </a:t>
            </a:r>
            <a:r>
              <a:rPr sz="1600" spc="-7" dirty="0">
                <a:solidFill>
                  <a:srgbClr val="2D2C2C"/>
                </a:solidFill>
                <a:latin typeface="Calibri"/>
                <a:cs typeface="Calibri"/>
              </a:rPr>
              <a:t>data</a:t>
            </a:r>
            <a:endParaRPr sz="1600">
              <a:latin typeface="Calibri"/>
              <a:cs typeface="Calibri"/>
            </a:endParaRPr>
          </a:p>
          <a:p>
            <a:pPr marL="314952" indent="-298865">
              <a:buAutoNum type="arabicPeriod"/>
              <a:tabLst>
                <a:tab pos="315797" algn="l"/>
              </a:tabLst>
            </a:pPr>
            <a:r>
              <a:rPr sz="1600" spc="-7" dirty="0">
                <a:solidFill>
                  <a:srgbClr val="2D2C2C"/>
                </a:solidFill>
                <a:latin typeface="Calibri"/>
                <a:cs typeface="Calibri"/>
              </a:rPr>
              <a:t>Orientation:</a:t>
            </a:r>
            <a:r>
              <a:rPr sz="1600" spc="-53" dirty="0">
                <a:solidFill>
                  <a:srgbClr val="2D2C2C"/>
                </a:solidFill>
                <a:latin typeface="Calibri"/>
                <a:cs typeface="Calibri"/>
              </a:rPr>
              <a:t> </a:t>
            </a:r>
            <a:r>
              <a:rPr sz="1600" spc="-7" dirty="0">
                <a:solidFill>
                  <a:srgbClr val="2D2C2C"/>
                </a:solidFill>
                <a:latin typeface="Calibri"/>
                <a:cs typeface="Calibri"/>
              </a:rPr>
              <a:t>analysis</a:t>
            </a:r>
            <a:r>
              <a:rPr sz="1600" spc="-27" dirty="0">
                <a:solidFill>
                  <a:srgbClr val="2D2C2C"/>
                </a:solidFill>
                <a:latin typeface="Calibri"/>
                <a:cs typeface="Calibri"/>
              </a:rPr>
              <a:t> </a:t>
            </a:r>
            <a:r>
              <a:rPr sz="1600" spc="-7" dirty="0">
                <a:solidFill>
                  <a:srgbClr val="2D2C2C"/>
                </a:solidFill>
                <a:latin typeface="Calibri"/>
                <a:cs typeface="Calibri"/>
              </a:rPr>
              <a:t>workflow</a:t>
            </a:r>
            <a:endParaRPr sz="1600">
              <a:latin typeface="Calibri"/>
              <a:cs typeface="Calibri"/>
            </a:endParaRPr>
          </a:p>
          <a:p>
            <a:pPr marL="314952" indent="-298865">
              <a:buAutoNum type="arabicPeriod"/>
              <a:tabLst>
                <a:tab pos="315797" algn="l"/>
              </a:tabLst>
            </a:pPr>
            <a:r>
              <a:rPr sz="1600" spc="-7" dirty="0">
                <a:solidFill>
                  <a:srgbClr val="2D2C2C"/>
                </a:solidFill>
                <a:latin typeface="Calibri"/>
                <a:cs typeface="Calibri"/>
              </a:rPr>
              <a:t>Orientation:</a:t>
            </a:r>
            <a:r>
              <a:rPr sz="1600" spc="-53" dirty="0">
                <a:solidFill>
                  <a:srgbClr val="2D2C2C"/>
                </a:solidFill>
                <a:latin typeface="Calibri"/>
                <a:cs typeface="Calibri"/>
              </a:rPr>
              <a:t> </a:t>
            </a:r>
            <a:r>
              <a:rPr sz="1600" spc="-7" dirty="0">
                <a:solidFill>
                  <a:srgbClr val="2D2C2C"/>
                </a:solidFill>
                <a:latin typeface="Calibri"/>
                <a:cs typeface="Calibri"/>
              </a:rPr>
              <a:t>which</a:t>
            </a:r>
            <a:r>
              <a:rPr sz="1600" spc="-20" dirty="0">
                <a:solidFill>
                  <a:srgbClr val="2D2C2C"/>
                </a:solidFill>
                <a:latin typeface="Calibri"/>
                <a:cs typeface="Calibri"/>
              </a:rPr>
              <a:t> </a:t>
            </a:r>
            <a:r>
              <a:rPr sz="1600" dirty="0">
                <a:solidFill>
                  <a:srgbClr val="2D2C2C"/>
                </a:solidFill>
                <a:latin typeface="Calibri"/>
                <a:cs typeface="Calibri"/>
              </a:rPr>
              <a:t>files</a:t>
            </a:r>
            <a:r>
              <a:rPr sz="1600" spc="-7" dirty="0">
                <a:solidFill>
                  <a:srgbClr val="2D2C2C"/>
                </a:solidFill>
                <a:latin typeface="Calibri"/>
                <a:cs typeface="Calibri"/>
              </a:rPr>
              <a:t> </a:t>
            </a:r>
            <a:r>
              <a:rPr sz="1600" dirty="0">
                <a:solidFill>
                  <a:srgbClr val="2D2C2C"/>
                </a:solidFill>
                <a:latin typeface="Calibri"/>
                <a:cs typeface="Calibri"/>
              </a:rPr>
              <a:t>should</a:t>
            </a:r>
            <a:r>
              <a:rPr sz="1600" spc="-33" dirty="0">
                <a:solidFill>
                  <a:srgbClr val="2D2C2C"/>
                </a:solidFill>
                <a:latin typeface="Calibri"/>
                <a:cs typeface="Calibri"/>
              </a:rPr>
              <a:t> </a:t>
            </a:r>
            <a:r>
              <a:rPr sz="1600" dirty="0">
                <a:solidFill>
                  <a:srgbClr val="2D2C2C"/>
                </a:solidFill>
                <a:latin typeface="Calibri"/>
                <a:cs typeface="Calibri"/>
              </a:rPr>
              <a:t>I</a:t>
            </a:r>
            <a:r>
              <a:rPr sz="1600" spc="-7" dirty="0">
                <a:solidFill>
                  <a:srgbClr val="2D2C2C"/>
                </a:solidFill>
                <a:latin typeface="Calibri"/>
                <a:cs typeface="Calibri"/>
              </a:rPr>
              <a:t> </a:t>
            </a:r>
            <a:r>
              <a:rPr sz="1600" dirty="0">
                <a:solidFill>
                  <a:srgbClr val="2D2C2C"/>
                </a:solidFill>
                <a:latin typeface="Calibri"/>
                <a:cs typeface="Calibri"/>
              </a:rPr>
              <a:t>touch?</a:t>
            </a:r>
            <a:endParaRPr sz="1600">
              <a:latin typeface="Calibri"/>
              <a:cs typeface="Calibri"/>
            </a:endParaRPr>
          </a:p>
          <a:p>
            <a:pPr marL="314952" indent="-298865">
              <a:buAutoNum type="arabicPeriod"/>
              <a:tabLst>
                <a:tab pos="315797" algn="l"/>
              </a:tabLst>
            </a:pPr>
            <a:r>
              <a:rPr sz="1600" dirty="0">
                <a:solidFill>
                  <a:srgbClr val="2D2C2C"/>
                </a:solidFill>
                <a:latin typeface="Calibri"/>
                <a:cs typeface="Calibri"/>
              </a:rPr>
              <a:t>Running</a:t>
            </a:r>
            <a:r>
              <a:rPr sz="1600" spc="-67" dirty="0">
                <a:solidFill>
                  <a:srgbClr val="2D2C2C"/>
                </a:solidFill>
                <a:latin typeface="Calibri"/>
                <a:cs typeface="Calibri"/>
              </a:rPr>
              <a:t> </a:t>
            </a:r>
            <a:r>
              <a:rPr sz="1600" dirty="0">
                <a:solidFill>
                  <a:srgbClr val="2D2C2C"/>
                </a:solidFill>
                <a:latin typeface="Calibri"/>
                <a:cs typeface="Calibri"/>
              </a:rPr>
              <a:t>&amp;</a:t>
            </a:r>
            <a:r>
              <a:rPr sz="1600" spc="-27" dirty="0">
                <a:solidFill>
                  <a:srgbClr val="2D2C2C"/>
                </a:solidFill>
                <a:latin typeface="Calibri"/>
                <a:cs typeface="Calibri"/>
              </a:rPr>
              <a:t> </a:t>
            </a:r>
            <a:r>
              <a:rPr sz="1600" spc="-7" dirty="0">
                <a:solidFill>
                  <a:srgbClr val="2D2C2C"/>
                </a:solidFill>
                <a:latin typeface="Calibri"/>
                <a:cs typeface="Calibri"/>
              </a:rPr>
              <a:t>troubleshooting</a:t>
            </a:r>
            <a:endParaRPr sz="1600">
              <a:latin typeface="Calibri"/>
              <a:cs typeface="Calibri"/>
            </a:endParaRPr>
          </a:p>
          <a:p>
            <a:pPr marL="314952" indent="-298865">
              <a:buAutoNum type="arabicPeriod"/>
              <a:tabLst>
                <a:tab pos="315797" algn="l"/>
              </a:tabLst>
            </a:pPr>
            <a:r>
              <a:rPr sz="1600" spc="-7" dirty="0">
                <a:solidFill>
                  <a:srgbClr val="2D2C2C"/>
                </a:solidFill>
                <a:latin typeface="Calibri"/>
                <a:cs typeface="Calibri"/>
              </a:rPr>
              <a:t>Customizing</a:t>
            </a:r>
            <a:r>
              <a:rPr sz="1600" spc="-47" dirty="0">
                <a:solidFill>
                  <a:srgbClr val="2D2C2C"/>
                </a:solidFill>
                <a:latin typeface="Calibri"/>
                <a:cs typeface="Calibri"/>
              </a:rPr>
              <a:t> </a:t>
            </a:r>
            <a:r>
              <a:rPr sz="1600" spc="-7" dirty="0">
                <a:solidFill>
                  <a:srgbClr val="2D2C2C"/>
                </a:solidFill>
                <a:latin typeface="Calibri"/>
                <a:cs typeface="Calibri"/>
              </a:rPr>
              <a:t>your</a:t>
            </a:r>
            <a:r>
              <a:rPr sz="1600" spc="-40" dirty="0">
                <a:solidFill>
                  <a:srgbClr val="2D2C2C"/>
                </a:solidFill>
                <a:latin typeface="Calibri"/>
                <a:cs typeface="Calibri"/>
              </a:rPr>
              <a:t> </a:t>
            </a:r>
            <a:r>
              <a:rPr sz="1600" spc="-7" dirty="0">
                <a:solidFill>
                  <a:srgbClr val="2D2C2C"/>
                </a:solidFill>
                <a:latin typeface="Calibri"/>
                <a:cs typeface="Calibri"/>
              </a:rPr>
              <a:t>analysis</a:t>
            </a:r>
            <a:endParaRPr sz="1600">
              <a:latin typeface="Calibri"/>
              <a:cs typeface="Calibri"/>
            </a:endParaRPr>
          </a:p>
          <a:p>
            <a:pPr marL="314952" indent="-298865">
              <a:buAutoNum type="arabicPeriod"/>
              <a:tabLst>
                <a:tab pos="315797" algn="l"/>
              </a:tabLst>
            </a:pPr>
            <a:r>
              <a:rPr sz="1600" spc="-7" dirty="0">
                <a:solidFill>
                  <a:srgbClr val="2D2C2C"/>
                </a:solidFill>
                <a:latin typeface="Calibri"/>
                <a:cs typeface="Calibri"/>
              </a:rPr>
              <a:t>Customizing</a:t>
            </a:r>
            <a:r>
              <a:rPr sz="1600" spc="-47" dirty="0">
                <a:solidFill>
                  <a:srgbClr val="2D2C2C"/>
                </a:solidFill>
                <a:latin typeface="Calibri"/>
                <a:cs typeface="Calibri"/>
              </a:rPr>
              <a:t> </a:t>
            </a:r>
            <a:r>
              <a:rPr sz="1600" spc="-7" dirty="0">
                <a:solidFill>
                  <a:srgbClr val="2D2C2C"/>
                </a:solidFill>
                <a:latin typeface="Calibri"/>
                <a:cs typeface="Calibri"/>
              </a:rPr>
              <a:t>your</a:t>
            </a:r>
            <a:r>
              <a:rPr sz="1600" spc="-33" dirty="0">
                <a:solidFill>
                  <a:srgbClr val="2D2C2C"/>
                </a:solidFill>
                <a:latin typeface="Calibri"/>
                <a:cs typeface="Calibri"/>
              </a:rPr>
              <a:t> </a:t>
            </a:r>
            <a:r>
              <a:rPr sz="1600" spc="-7" dirty="0">
                <a:solidFill>
                  <a:srgbClr val="2D2C2C"/>
                </a:solidFill>
                <a:latin typeface="Calibri"/>
                <a:cs typeface="Calibri"/>
              </a:rPr>
              <a:t>visualization</a:t>
            </a:r>
            <a:endParaRPr sz="1600">
              <a:latin typeface="Calibri"/>
              <a:cs typeface="Calibri"/>
            </a:endParaRPr>
          </a:p>
        </p:txBody>
      </p:sp>
      <p:sp>
        <p:nvSpPr>
          <p:cNvPr id="6" name="object 6"/>
          <p:cNvSpPr txBox="1"/>
          <p:nvPr/>
        </p:nvSpPr>
        <p:spPr>
          <a:xfrm>
            <a:off x="6200987" y="4147456"/>
            <a:ext cx="2773680" cy="263320"/>
          </a:xfrm>
          <a:prstGeom prst="rect">
            <a:avLst/>
          </a:prstGeom>
        </p:spPr>
        <p:txBody>
          <a:bodyPr vert="horz" wrap="square" lIns="0" tIns="16933" rIns="0" bIns="0" rtlCol="0">
            <a:spAutoFit/>
          </a:bodyPr>
          <a:lstStyle/>
          <a:p>
            <a:pPr marL="16933">
              <a:spcBef>
                <a:spcPts val="133"/>
              </a:spcBef>
            </a:pPr>
            <a:r>
              <a:rPr sz="1600" b="1" spc="-7" dirty="0">
                <a:solidFill>
                  <a:srgbClr val="2D2C2C"/>
                </a:solidFill>
                <a:latin typeface="Calibri"/>
                <a:cs typeface="Calibri"/>
              </a:rPr>
              <a:t>Visualization</a:t>
            </a:r>
            <a:r>
              <a:rPr sz="1600" b="1" spc="-27" dirty="0">
                <a:solidFill>
                  <a:srgbClr val="2D2C2C"/>
                </a:solidFill>
                <a:latin typeface="Calibri"/>
                <a:cs typeface="Calibri"/>
              </a:rPr>
              <a:t> </a:t>
            </a:r>
            <a:r>
              <a:rPr sz="1600" b="1" spc="-7" dirty="0">
                <a:solidFill>
                  <a:srgbClr val="2D2C2C"/>
                </a:solidFill>
                <a:latin typeface="Calibri"/>
                <a:cs typeface="Calibri"/>
              </a:rPr>
              <a:t>and</a:t>
            </a:r>
            <a:r>
              <a:rPr sz="1600" b="1" spc="-20" dirty="0">
                <a:solidFill>
                  <a:srgbClr val="2D2C2C"/>
                </a:solidFill>
                <a:latin typeface="Calibri"/>
                <a:cs typeface="Calibri"/>
              </a:rPr>
              <a:t> </a:t>
            </a:r>
            <a:r>
              <a:rPr sz="1600" b="1" spc="-7" dirty="0">
                <a:solidFill>
                  <a:srgbClr val="2D2C2C"/>
                </a:solidFill>
                <a:latin typeface="Calibri"/>
                <a:cs typeface="Calibri"/>
              </a:rPr>
              <a:t>interpretation:</a:t>
            </a:r>
            <a:endParaRPr sz="1600">
              <a:latin typeface="Calibri"/>
              <a:cs typeface="Calibri"/>
            </a:endParaRPr>
          </a:p>
        </p:txBody>
      </p:sp>
      <p:sp>
        <p:nvSpPr>
          <p:cNvPr id="7" name="object 7"/>
          <p:cNvSpPr txBox="1"/>
          <p:nvPr/>
        </p:nvSpPr>
        <p:spPr>
          <a:xfrm>
            <a:off x="6511882" y="4391295"/>
            <a:ext cx="3872653" cy="755762"/>
          </a:xfrm>
          <a:prstGeom prst="rect">
            <a:avLst/>
          </a:prstGeom>
        </p:spPr>
        <p:txBody>
          <a:bodyPr vert="horz" wrap="square" lIns="0" tIns="16933" rIns="0" bIns="0" rtlCol="0">
            <a:spAutoFit/>
          </a:bodyPr>
          <a:lstStyle/>
          <a:p>
            <a:pPr marL="314952" indent="-298865">
              <a:spcBef>
                <a:spcPts val="133"/>
              </a:spcBef>
              <a:buAutoNum type="arabicPeriod"/>
              <a:tabLst>
                <a:tab pos="315797" algn="l"/>
              </a:tabLst>
            </a:pPr>
            <a:r>
              <a:rPr sz="1600" dirty="0">
                <a:solidFill>
                  <a:srgbClr val="2D2C2C"/>
                </a:solidFill>
                <a:latin typeface="Calibri"/>
                <a:cs typeface="Calibri"/>
              </a:rPr>
              <a:t>Options</a:t>
            </a:r>
            <a:r>
              <a:rPr sz="1600" spc="-47" dirty="0">
                <a:solidFill>
                  <a:srgbClr val="2D2C2C"/>
                </a:solidFill>
                <a:latin typeface="Calibri"/>
                <a:cs typeface="Calibri"/>
              </a:rPr>
              <a:t> </a:t>
            </a:r>
            <a:r>
              <a:rPr sz="1600" spc="-13" dirty="0">
                <a:solidFill>
                  <a:srgbClr val="2D2C2C"/>
                </a:solidFill>
                <a:latin typeface="Calibri"/>
                <a:cs typeface="Calibri"/>
              </a:rPr>
              <a:t>for</a:t>
            </a:r>
            <a:r>
              <a:rPr sz="1600" spc="-20" dirty="0">
                <a:solidFill>
                  <a:srgbClr val="2D2C2C"/>
                </a:solidFill>
                <a:latin typeface="Calibri"/>
                <a:cs typeface="Calibri"/>
              </a:rPr>
              <a:t> </a:t>
            </a:r>
            <a:r>
              <a:rPr sz="1600" dirty="0">
                <a:solidFill>
                  <a:srgbClr val="2D2C2C"/>
                </a:solidFill>
                <a:latin typeface="Calibri"/>
                <a:cs typeface="Calibri"/>
              </a:rPr>
              <a:t>visualizing</a:t>
            </a:r>
            <a:r>
              <a:rPr sz="1600" spc="-53" dirty="0">
                <a:solidFill>
                  <a:srgbClr val="2D2C2C"/>
                </a:solidFill>
                <a:latin typeface="Calibri"/>
                <a:cs typeface="Calibri"/>
              </a:rPr>
              <a:t> </a:t>
            </a:r>
            <a:r>
              <a:rPr sz="1600" dirty="0">
                <a:solidFill>
                  <a:srgbClr val="2D2C2C"/>
                </a:solidFill>
                <a:latin typeface="Calibri"/>
                <a:cs typeface="Calibri"/>
              </a:rPr>
              <a:t>and</a:t>
            </a:r>
            <a:r>
              <a:rPr sz="1600" spc="-27" dirty="0">
                <a:solidFill>
                  <a:srgbClr val="2D2C2C"/>
                </a:solidFill>
                <a:latin typeface="Calibri"/>
                <a:cs typeface="Calibri"/>
              </a:rPr>
              <a:t> </a:t>
            </a:r>
            <a:r>
              <a:rPr sz="1600" dirty="0">
                <a:solidFill>
                  <a:srgbClr val="2D2C2C"/>
                </a:solidFill>
                <a:latin typeface="Calibri"/>
                <a:cs typeface="Calibri"/>
              </a:rPr>
              <a:t>sharing</a:t>
            </a:r>
            <a:r>
              <a:rPr sz="1600" spc="-40" dirty="0">
                <a:solidFill>
                  <a:srgbClr val="2D2C2C"/>
                </a:solidFill>
                <a:latin typeface="Calibri"/>
                <a:cs typeface="Calibri"/>
              </a:rPr>
              <a:t> </a:t>
            </a:r>
            <a:r>
              <a:rPr sz="1600" spc="-7" dirty="0">
                <a:solidFill>
                  <a:srgbClr val="2D2C2C"/>
                </a:solidFill>
                <a:latin typeface="Calibri"/>
                <a:cs typeface="Calibri"/>
              </a:rPr>
              <a:t>results</a:t>
            </a:r>
            <a:endParaRPr sz="1600">
              <a:latin typeface="Calibri"/>
              <a:cs typeface="Calibri"/>
            </a:endParaRPr>
          </a:p>
          <a:p>
            <a:pPr marL="314952" indent="-298865">
              <a:buAutoNum type="arabicPeriod"/>
              <a:tabLst>
                <a:tab pos="315797" algn="l"/>
              </a:tabLst>
            </a:pPr>
            <a:r>
              <a:rPr sz="1600" spc="-7" dirty="0">
                <a:solidFill>
                  <a:srgbClr val="2D2C2C"/>
                </a:solidFill>
                <a:latin typeface="Calibri"/>
                <a:cs typeface="Calibri"/>
              </a:rPr>
              <a:t>Interpreting</a:t>
            </a:r>
            <a:r>
              <a:rPr sz="1600" spc="-87" dirty="0">
                <a:solidFill>
                  <a:srgbClr val="2D2C2C"/>
                </a:solidFill>
                <a:latin typeface="Calibri"/>
                <a:cs typeface="Calibri"/>
              </a:rPr>
              <a:t> </a:t>
            </a:r>
            <a:r>
              <a:rPr sz="1600" spc="-7" dirty="0">
                <a:solidFill>
                  <a:srgbClr val="2D2C2C"/>
                </a:solidFill>
                <a:latin typeface="Calibri"/>
                <a:cs typeface="Calibri"/>
              </a:rPr>
              <a:t>your</a:t>
            </a:r>
            <a:r>
              <a:rPr sz="1600" spc="-40" dirty="0">
                <a:solidFill>
                  <a:srgbClr val="2D2C2C"/>
                </a:solidFill>
                <a:latin typeface="Calibri"/>
                <a:cs typeface="Calibri"/>
              </a:rPr>
              <a:t> </a:t>
            </a:r>
            <a:r>
              <a:rPr sz="1600" spc="-7" dirty="0">
                <a:solidFill>
                  <a:srgbClr val="2D2C2C"/>
                </a:solidFill>
                <a:latin typeface="Calibri"/>
                <a:cs typeface="Calibri"/>
              </a:rPr>
              <a:t>results</a:t>
            </a:r>
            <a:endParaRPr sz="1600">
              <a:latin typeface="Calibri"/>
              <a:cs typeface="Calibri"/>
            </a:endParaRPr>
          </a:p>
          <a:p>
            <a:pPr marL="314952" indent="-298865">
              <a:buAutoNum type="arabicPeriod"/>
              <a:tabLst>
                <a:tab pos="315797" algn="l"/>
              </a:tabLst>
            </a:pPr>
            <a:r>
              <a:rPr sz="1600" spc="-7" dirty="0">
                <a:solidFill>
                  <a:srgbClr val="2D2C2C"/>
                </a:solidFill>
                <a:latin typeface="Calibri"/>
                <a:cs typeface="Calibri"/>
              </a:rPr>
              <a:t>Writing</a:t>
            </a:r>
            <a:r>
              <a:rPr sz="1600" spc="-60" dirty="0">
                <a:solidFill>
                  <a:srgbClr val="2D2C2C"/>
                </a:solidFill>
                <a:latin typeface="Calibri"/>
                <a:cs typeface="Calibri"/>
              </a:rPr>
              <a:t> </a:t>
            </a:r>
            <a:r>
              <a:rPr sz="1600" dirty="0">
                <a:solidFill>
                  <a:srgbClr val="2D2C2C"/>
                </a:solidFill>
                <a:latin typeface="Calibri"/>
                <a:cs typeface="Calibri"/>
              </a:rPr>
              <a:t>a</a:t>
            </a:r>
            <a:r>
              <a:rPr sz="1600" spc="-7" dirty="0">
                <a:solidFill>
                  <a:srgbClr val="2D2C2C"/>
                </a:solidFill>
                <a:latin typeface="Calibri"/>
                <a:cs typeface="Calibri"/>
              </a:rPr>
              <a:t> narrative</a:t>
            </a:r>
            <a:r>
              <a:rPr sz="1600" spc="-47" dirty="0">
                <a:solidFill>
                  <a:srgbClr val="2D2C2C"/>
                </a:solidFill>
                <a:latin typeface="Calibri"/>
                <a:cs typeface="Calibri"/>
              </a:rPr>
              <a:t> </a:t>
            </a:r>
            <a:r>
              <a:rPr sz="1600" spc="-7" dirty="0">
                <a:solidFill>
                  <a:srgbClr val="2D2C2C"/>
                </a:solidFill>
                <a:latin typeface="Calibri"/>
                <a:cs typeface="Calibri"/>
              </a:rPr>
              <a:t>to</a:t>
            </a:r>
            <a:r>
              <a:rPr sz="1600" spc="-20" dirty="0">
                <a:solidFill>
                  <a:srgbClr val="2D2C2C"/>
                </a:solidFill>
                <a:latin typeface="Calibri"/>
                <a:cs typeface="Calibri"/>
              </a:rPr>
              <a:t> </a:t>
            </a:r>
            <a:r>
              <a:rPr sz="1600" spc="-7" dirty="0">
                <a:solidFill>
                  <a:srgbClr val="2D2C2C"/>
                </a:solidFill>
                <a:latin typeface="Calibri"/>
                <a:cs typeface="Calibri"/>
              </a:rPr>
              <a:t>highlight</a:t>
            </a:r>
            <a:r>
              <a:rPr sz="1600" spc="-67" dirty="0">
                <a:solidFill>
                  <a:srgbClr val="2D2C2C"/>
                </a:solidFill>
                <a:latin typeface="Calibri"/>
                <a:cs typeface="Calibri"/>
              </a:rPr>
              <a:t> </a:t>
            </a:r>
            <a:r>
              <a:rPr sz="1600" spc="-27" dirty="0">
                <a:solidFill>
                  <a:srgbClr val="2D2C2C"/>
                </a:solidFill>
                <a:latin typeface="Calibri"/>
                <a:cs typeface="Calibri"/>
              </a:rPr>
              <a:t>key</a:t>
            </a:r>
            <a:r>
              <a:rPr sz="1600" spc="7" dirty="0">
                <a:solidFill>
                  <a:srgbClr val="2D2C2C"/>
                </a:solidFill>
                <a:latin typeface="Calibri"/>
                <a:cs typeface="Calibri"/>
              </a:rPr>
              <a:t> </a:t>
            </a:r>
            <a:r>
              <a:rPr sz="1600" dirty="0">
                <a:solidFill>
                  <a:srgbClr val="2D2C2C"/>
                </a:solidFill>
                <a:latin typeface="Calibri"/>
                <a:cs typeface="Calibri"/>
              </a:rPr>
              <a:t>findings</a:t>
            </a:r>
            <a:endParaRPr sz="1600">
              <a:latin typeface="Calibri"/>
              <a:cs typeface="Calibri"/>
            </a:endParaRPr>
          </a:p>
        </p:txBody>
      </p:sp>
    </p:spTree>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761803" y="350196"/>
            <a:ext cx="4646904" cy="1624520"/>
          </a:xfrm>
          <a:prstGeom prst="rect">
            <a:avLst/>
          </a:prstGeom>
        </p:spPr>
        <p:txBody>
          <a:bodyPr vert="horz" lIns="0" tIns="16087" rIns="0" bIns="0" rtlCol="0" anchor="ctr">
            <a:normAutofit/>
          </a:bodyPr>
          <a:lstStyle/>
          <a:p>
            <a:pPr marL="16933">
              <a:spcBef>
                <a:spcPts val="127"/>
              </a:spcBef>
            </a:pPr>
            <a:r>
              <a:rPr lang="en-US" sz="4000" spc="-7"/>
              <a:t>Summary</a:t>
            </a:r>
          </a:p>
        </p:txBody>
      </p:sp>
      <p:sp>
        <p:nvSpPr>
          <p:cNvPr id="4" name="Espace réservé du contenu 3">
            <a:extLst>
              <a:ext uri="{FF2B5EF4-FFF2-40B4-BE49-F238E27FC236}">
                <a16:creationId xmlns:a16="http://schemas.microsoft.com/office/drawing/2014/main" id="{C88CA0F9-E26D-FDD5-3FE8-B529D92EFFF1}"/>
              </a:ext>
            </a:extLst>
          </p:cNvPr>
          <p:cNvSpPr>
            <a:spLocks noGrp="1"/>
          </p:cNvSpPr>
          <p:nvPr>
            <p:ph idx="1"/>
          </p:nvPr>
        </p:nvSpPr>
        <p:spPr>
          <a:xfrm>
            <a:off x="761802" y="2743200"/>
            <a:ext cx="4646905" cy="3613149"/>
          </a:xfrm>
        </p:spPr>
        <p:txBody>
          <a:bodyPr anchor="ctr">
            <a:normAutofit/>
          </a:bodyPr>
          <a:lstStyle/>
          <a:p>
            <a:r>
              <a:rPr lang="en-US" sz="1400"/>
              <a:t>Nextstrain is a powerful tool for analyzing genomic data of pathogens and  better understanding epidemiology</a:t>
            </a:r>
          </a:p>
          <a:p>
            <a:endParaRPr lang="en-US" sz="1400"/>
          </a:p>
          <a:p>
            <a:r>
              <a:rPr lang="en-US" sz="1400"/>
              <a:t>Design focus on real-time snapshots of evolving pathogen populations  through reproducible analysis (augur)</a:t>
            </a:r>
          </a:p>
          <a:p>
            <a:endParaRPr lang="en-US" sz="1400"/>
          </a:p>
          <a:p>
            <a:r>
              <a:rPr lang="en-US" sz="1400"/>
              <a:t>Features interactive web application for visualization (auspice)</a:t>
            </a:r>
          </a:p>
          <a:p>
            <a:endParaRPr lang="en-US" sz="1400"/>
          </a:p>
          <a:p>
            <a:r>
              <a:rPr lang="en-US" sz="1400"/>
              <a:t>TONS of documentation and tutorials at https://nextstrain.org</a:t>
            </a:r>
          </a:p>
          <a:p>
            <a:endParaRPr lang="en-CH" sz="1400"/>
          </a:p>
        </p:txBody>
      </p:sp>
      <p:pic>
        <p:nvPicPr>
          <p:cNvPr id="6" name="Picture 5" descr="Magnifying glass showing decling performance">
            <a:extLst>
              <a:ext uri="{FF2B5EF4-FFF2-40B4-BE49-F238E27FC236}">
                <a16:creationId xmlns:a16="http://schemas.microsoft.com/office/drawing/2014/main" id="{DD984440-7F6A-7544-31B9-C0A7BCD40AE2}"/>
              </a:ext>
            </a:extLst>
          </p:cNvPr>
          <p:cNvPicPr>
            <a:picLocks noChangeAspect="1"/>
          </p:cNvPicPr>
          <p:nvPr/>
        </p:nvPicPr>
        <p:blipFill rotWithShape="1">
          <a:blip r:embed="rId2"/>
          <a:srcRect l="5018" r="35581" b="-2"/>
          <a:stretch/>
        </p:blipFill>
        <p:spPr>
          <a:xfrm>
            <a:off x="6096000" y="1"/>
            <a:ext cx="6102825" cy="6858000"/>
          </a:xfrm>
          <a:prstGeom prst="rect">
            <a:avLst/>
          </a:prstGeom>
        </p:spPr>
      </p:pic>
      <p:sp>
        <p:nvSpPr>
          <p:cNvPr id="3" name="object 3"/>
          <p:cNvSpPr txBox="1"/>
          <p:nvPr/>
        </p:nvSpPr>
        <p:spPr>
          <a:xfrm>
            <a:off x="714587" y="1502672"/>
            <a:ext cx="10104967" cy="428387"/>
          </a:xfrm>
          <a:prstGeom prst="rect">
            <a:avLst/>
          </a:prstGeom>
        </p:spPr>
        <p:txBody>
          <a:bodyPr vert="horz" wrap="square" lIns="0" tIns="17780" rIns="0" bIns="0" rtlCol="0">
            <a:spAutoFit/>
          </a:bodyPr>
          <a:lstStyle/>
          <a:p>
            <a:pPr marL="323419" marR="6773" indent="-307331">
              <a:spcBef>
                <a:spcPts val="140"/>
              </a:spcBef>
              <a:buClr>
                <a:srgbClr val="006A71"/>
              </a:buClr>
              <a:buFont typeface="Wingdings"/>
              <a:buChar char=""/>
              <a:tabLst>
                <a:tab pos="324264" algn="l"/>
              </a:tabLst>
            </a:pPr>
            <a:endParaRPr sz="2667" dirty="0">
              <a:latin typeface="Calibri"/>
              <a:cs typeface="Calibri"/>
            </a:endParaRPr>
          </a:p>
        </p:txBody>
      </p:sp>
    </p:spTree>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9DDC0BB-5328-B582-03AB-27DB57E05711}"/>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kern="1200">
                <a:solidFill>
                  <a:schemeClr val="tx1"/>
                </a:solidFill>
                <a:latin typeface="+mj-lt"/>
                <a:ea typeface="+mj-ea"/>
                <a:cs typeface="+mj-cs"/>
              </a:rPr>
              <a:t>Nextclade</a:t>
            </a:r>
            <a:br>
              <a:rPr lang="en-US" kern="1200">
                <a:solidFill>
                  <a:schemeClr val="tx1"/>
                </a:solidFill>
                <a:latin typeface="+mj-lt"/>
                <a:ea typeface="+mj-ea"/>
                <a:cs typeface="+mj-cs"/>
              </a:rPr>
            </a:br>
            <a:endParaRPr lang="en-US" kern="1200">
              <a:solidFill>
                <a:schemeClr val="tx1"/>
              </a:solidFill>
              <a:latin typeface="+mj-lt"/>
              <a:ea typeface="+mj-ea"/>
              <a:cs typeface="+mj-cs"/>
            </a:endParaRPr>
          </a:p>
        </p:txBody>
      </p:sp>
      <p:sp>
        <p:nvSpPr>
          <p:cNvPr id="17" name="Espace réservé du texte 16">
            <a:extLst>
              <a:ext uri="{FF2B5EF4-FFF2-40B4-BE49-F238E27FC236}">
                <a16:creationId xmlns:a16="http://schemas.microsoft.com/office/drawing/2014/main" id="{75BB6506-8988-6516-25A4-FDC383BA01A5}"/>
              </a:ext>
            </a:extLst>
          </p:cNvPr>
          <p:cNvSpPr>
            <a:spLocks noGrp="1"/>
          </p:cNvSpPr>
          <p:nvPr>
            <p:ph type="body" sz="half" idx="2"/>
          </p:nvPr>
        </p:nvSpPr>
        <p:spPr>
          <a:xfrm>
            <a:off x="876693" y="2533476"/>
            <a:ext cx="3455821" cy="3447832"/>
          </a:xfrm>
        </p:spPr>
        <p:txBody>
          <a:bodyPr vert="horz" lIns="91440" tIns="45720" rIns="91440" bIns="45720" rtlCol="0" anchor="t">
            <a:normAutofit/>
          </a:bodyPr>
          <a:lstStyle/>
          <a:p>
            <a:pPr indent="-228600">
              <a:buFont typeface="Arial" panose="020B0604020202020204" pitchFamily="34" charset="0"/>
              <a:buChar char="•"/>
            </a:pPr>
            <a:r>
              <a:rPr lang="en-US" sz="2000" dirty="0" err="1"/>
              <a:t>Nextclade</a:t>
            </a:r>
            <a:r>
              <a:rPr lang="en-US" sz="2000" dirty="0"/>
              <a:t> is an open-source project for viral genome alignment, mutation calling, clade assignment, quality checks and phylogenetic placement.</a:t>
            </a:r>
          </a:p>
          <a:p>
            <a:pPr indent="-228600">
              <a:buFont typeface="Arial" panose="020B0604020202020204" pitchFamily="34" charset="0"/>
              <a:buChar char="•"/>
            </a:pPr>
            <a:endParaRPr lang="en-US" sz="2000" dirty="0"/>
          </a:p>
        </p:txBody>
      </p:sp>
      <p:pic>
        <p:nvPicPr>
          <p:cNvPr id="15" name="Espace réservé du contenu 14">
            <a:extLst>
              <a:ext uri="{FF2B5EF4-FFF2-40B4-BE49-F238E27FC236}">
                <a16:creationId xmlns:a16="http://schemas.microsoft.com/office/drawing/2014/main" id="{DCFE9686-C460-5291-24CF-45155D06AE65}"/>
              </a:ext>
            </a:extLst>
          </p:cNvPr>
          <p:cNvPicPr>
            <a:picLocks noGrp="1" noChangeAspect="1"/>
          </p:cNvPicPr>
          <p:nvPr>
            <p:ph idx="1"/>
          </p:nvPr>
        </p:nvPicPr>
        <p:blipFill>
          <a:blip r:embed="rId2"/>
          <a:stretch>
            <a:fillRect/>
          </a:stretch>
        </p:blipFill>
        <p:spPr>
          <a:xfrm>
            <a:off x="4987672" y="1836318"/>
            <a:ext cx="6389346" cy="3194673"/>
          </a:xfrm>
          <a:prstGeom prst="rect">
            <a:avLst/>
          </a:prstGeom>
        </p:spPr>
      </p:pic>
      <p:grpSp>
        <p:nvGrpSpPr>
          <p:cNvPr id="22" name="Group 2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3" name="Rectangle 22">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150280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799A7A9-F005-4712-1869-38CA6834EC3C}"/>
              </a:ext>
            </a:extLst>
          </p:cNvPr>
          <p:cNvSpPr>
            <a:spLocks noGrp="1"/>
          </p:cNvSpPr>
          <p:nvPr>
            <p:ph type="title"/>
          </p:nvPr>
        </p:nvSpPr>
        <p:spPr/>
        <p:txBody>
          <a:bodyPr/>
          <a:lstStyle/>
          <a:p>
            <a:r>
              <a:rPr lang="en-US" dirty="0" err="1"/>
              <a:t>Nextclade</a:t>
            </a:r>
            <a:r>
              <a:rPr lang="en-US" dirty="0"/>
              <a:t> input page</a:t>
            </a:r>
            <a:endParaRPr lang="en-CH" dirty="0"/>
          </a:p>
        </p:txBody>
      </p:sp>
      <p:pic>
        <p:nvPicPr>
          <p:cNvPr id="6" name="Espace réservé du contenu 5">
            <a:extLst>
              <a:ext uri="{FF2B5EF4-FFF2-40B4-BE49-F238E27FC236}">
                <a16:creationId xmlns:a16="http://schemas.microsoft.com/office/drawing/2014/main" id="{8275C674-3FC7-1522-B6C0-052852E81112}"/>
              </a:ext>
            </a:extLst>
          </p:cNvPr>
          <p:cNvPicPr>
            <a:picLocks noGrp="1" noChangeAspect="1"/>
          </p:cNvPicPr>
          <p:nvPr>
            <p:ph idx="1"/>
          </p:nvPr>
        </p:nvPicPr>
        <p:blipFill>
          <a:blip r:embed="rId2"/>
          <a:stretch>
            <a:fillRect/>
          </a:stretch>
        </p:blipFill>
        <p:spPr>
          <a:xfrm>
            <a:off x="1400927" y="1690688"/>
            <a:ext cx="9618746" cy="4351338"/>
          </a:xfrm>
        </p:spPr>
      </p:pic>
    </p:spTree>
    <p:extLst>
      <p:ext uri="{BB962C8B-B14F-4D97-AF65-F5344CB8AC3E}">
        <p14:creationId xmlns:p14="http://schemas.microsoft.com/office/powerpoint/2010/main" val="21933206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C20870-ED09-3B26-FDF3-FCEDE78270EE}"/>
              </a:ext>
            </a:extLst>
          </p:cNvPr>
          <p:cNvSpPr>
            <a:spLocks noGrp="1"/>
          </p:cNvSpPr>
          <p:nvPr>
            <p:ph type="title"/>
          </p:nvPr>
        </p:nvSpPr>
        <p:spPr/>
        <p:txBody>
          <a:bodyPr/>
          <a:lstStyle/>
          <a:p>
            <a:r>
              <a:rPr lang="en-US" dirty="0"/>
              <a:t>Results with clade assignment</a:t>
            </a:r>
            <a:endParaRPr lang="en-CH" dirty="0"/>
          </a:p>
        </p:txBody>
      </p:sp>
      <p:pic>
        <p:nvPicPr>
          <p:cNvPr id="5" name="Espace réservé du contenu 4">
            <a:extLst>
              <a:ext uri="{FF2B5EF4-FFF2-40B4-BE49-F238E27FC236}">
                <a16:creationId xmlns:a16="http://schemas.microsoft.com/office/drawing/2014/main" id="{E3F0242F-94AA-E67A-337E-7D0AAB59282B}"/>
              </a:ext>
            </a:extLst>
          </p:cNvPr>
          <p:cNvPicPr>
            <a:picLocks noGrp="1" noChangeAspect="1"/>
          </p:cNvPicPr>
          <p:nvPr>
            <p:ph idx="1"/>
          </p:nvPr>
        </p:nvPicPr>
        <p:blipFill>
          <a:blip r:embed="rId2"/>
          <a:stretch>
            <a:fillRect/>
          </a:stretch>
        </p:blipFill>
        <p:spPr>
          <a:xfrm>
            <a:off x="765464" y="1561335"/>
            <a:ext cx="10515600" cy="4318807"/>
          </a:xfrm>
        </p:spPr>
      </p:pic>
      <p:sp>
        <p:nvSpPr>
          <p:cNvPr id="6" name="ZoneTexte 5">
            <a:extLst>
              <a:ext uri="{FF2B5EF4-FFF2-40B4-BE49-F238E27FC236}">
                <a16:creationId xmlns:a16="http://schemas.microsoft.com/office/drawing/2014/main" id="{EA6FA4D4-C5D9-C89C-C650-7E9790C3CC21}"/>
              </a:ext>
            </a:extLst>
          </p:cNvPr>
          <p:cNvSpPr txBox="1"/>
          <p:nvPr/>
        </p:nvSpPr>
        <p:spPr>
          <a:xfrm>
            <a:off x="3293918" y="6348845"/>
            <a:ext cx="7542386" cy="369332"/>
          </a:xfrm>
          <a:prstGeom prst="rect">
            <a:avLst/>
          </a:prstGeom>
          <a:noFill/>
        </p:spPr>
        <p:txBody>
          <a:bodyPr wrap="none" rtlCol="0">
            <a:spAutoFit/>
          </a:bodyPr>
          <a:lstStyle/>
          <a:p>
            <a:r>
              <a:rPr lang="en-US" dirty="0"/>
              <a:t>The result can be explored interactively and exported in tabular file format</a:t>
            </a:r>
            <a:endParaRPr lang="en-CH" dirty="0"/>
          </a:p>
        </p:txBody>
      </p:sp>
    </p:spTree>
    <p:extLst>
      <p:ext uri="{BB962C8B-B14F-4D97-AF65-F5344CB8AC3E}">
        <p14:creationId xmlns:p14="http://schemas.microsoft.com/office/powerpoint/2010/main" val="358580253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EA960D-1845-46CF-CF60-E1C97DF37AF9}"/>
              </a:ext>
            </a:extLst>
          </p:cNvPr>
          <p:cNvSpPr>
            <a:spLocks noGrp="1"/>
          </p:cNvSpPr>
          <p:nvPr>
            <p:ph type="title"/>
          </p:nvPr>
        </p:nvSpPr>
        <p:spPr/>
        <p:txBody>
          <a:bodyPr/>
          <a:lstStyle/>
          <a:p>
            <a:r>
              <a:rPr lang="en-US" dirty="0"/>
              <a:t>Results: mutations</a:t>
            </a:r>
            <a:endParaRPr lang="en-CH" dirty="0"/>
          </a:p>
        </p:txBody>
      </p:sp>
      <p:pic>
        <p:nvPicPr>
          <p:cNvPr id="5" name="Espace réservé du contenu 4">
            <a:extLst>
              <a:ext uri="{FF2B5EF4-FFF2-40B4-BE49-F238E27FC236}">
                <a16:creationId xmlns:a16="http://schemas.microsoft.com/office/drawing/2014/main" id="{E909DDBF-0198-2223-33B9-B41DA37F20FC}"/>
              </a:ext>
            </a:extLst>
          </p:cNvPr>
          <p:cNvPicPr>
            <a:picLocks noGrp="1" noChangeAspect="1"/>
          </p:cNvPicPr>
          <p:nvPr>
            <p:ph idx="1"/>
          </p:nvPr>
        </p:nvPicPr>
        <p:blipFill>
          <a:blip r:embed="rId2"/>
          <a:stretch>
            <a:fillRect/>
          </a:stretch>
        </p:blipFill>
        <p:spPr>
          <a:xfrm>
            <a:off x="3138921" y="1763424"/>
            <a:ext cx="6181900" cy="4351338"/>
          </a:xfrm>
        </p:spPr>
      </p:pic>
      <p:sp>
        <p:nvSpPr>
          <p:cNvPr id="6" name="ZoneTexte 5">
            <a:extLst>
              <a:ext uri="{FF2B5EF4-FFF2-40B4-BE49-F238E27FC236}">
                <a16:creationId xmlns:a16="http://schemas.microsoft.com/office/drawing/2014/main" id="{6A8C8CF5-D76A-B49E-FB46-3CF9B7B27A80}"/>
              </a:ext>
            </a:extLst>
          </p:cNvPr>
          <p:cNvSpPr txBox="1"/>
          <p:nvPr/>
        </p:nvSpPr>
        <p:spPr>
          <a:xfrm>
            <a:off x="3647210" y="6308209"/>
            <a:ext cx="5361981" cy="369332"/>
          </a:xfrm>
          <a:prstGeom prst="rect">
            <a:avLst/>
          </a:prstGeom>
          <a:noFill/>
        </p:spPr>
        <p:txBody>
          <a:bodyPr wrap="none" rtlCol="0">
            <a:spAutoFit/>
          </a:bodyPr>
          <a:lstStyle/>
          <a:p>
            <a:r>
              <a:rPr lang="en-US" dirty="0"/>
              <a:t>Mutations in each gene can be explored interactively</a:t>
            </a:r>
            <a:endParaRPr lang="en-CH" dirty="0"/>
          </a:p>
        </p:txBody>
      </p:sp>
      <p:sp>
        <p:nvSpPr>
          <p:cNvPr id="7" name="ZoneTexte 6">
            <a:hlinkClick r:id="rId3"/>
            <a:extLst>
              <a:ext uri="{FF2B5EF4-FFF2-40B4-BE49-F238E27FC236}">
                <a16:creationId xmlns:a16="http://schemas.microsoft.com/office/drawing/2014/main" id="{20C9E6CD-CB3D-A33A-BFEB-AFF7783C92A8}"/>
              </a:ext>
            </a:extLst>
          </p:cNvPr>
          <p:cNvSpPr txBox="1"/>
          <p:nvPr/>
        </p:nvSpPr>
        <p:spPr>
          <a:xfrm>
            <a:off x="5584054" y="144638"/>
            <a:ext cx="6472397" cy="369332"/>
          </a:xfrm>
          <a:prstGeom prst="rect">
            <a:avLst/>
          </a:prstGeom>
          <a:noFill/>
        </p:spPr>
        <p:txBody>
          <a:bodyPr wrap="square">
            <a:spAutoFit/>
          </a:bodyPr>
          <a:lstStyle/>
          <a:p>
            <a:r>
              <a:rPr lang="en-CH" dirty="0"/>
              <a:t>https://viralzone.expasy.org/resources/</a:t>
            </a:r>
            <a:r>
              <a:rPr lang="en-US" dirty="0"/>
              <a:t>FMV</a:t>
            </a:r>
            <a:r>
              <a:rPr lang="en-CH" dirty="0"/>
              <a:t>/</a:t>
            </a:r>
            <a:r>
              <a:rPr lang="en-US" dirty="0" err="1"/>
              <a:t>genometest.fasta</a:t>
            </a:r>
            <a:endParaRPr lang="en-CH" dirty="0"/>
          </a:p>
        </p:txBody>
      </p:sp>
    </p:spTree>
    <p:extLst>
      <p:ext uri="{BB962C8B-B14F-4D97-AF65-F5344CB8AC3E}">
        <p14:creationId xmlns:p14="http://schemas.microsoft.com/office/powerpoint/2010/main" val="7143807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8407D003-668A-3474-6B8C-378FB5CAA418}"/>
              </a:ext>
            </a:extLst>
          </p:cNvPr>
          <p:cNvSpPr>
            <a:spLocks noGrp="1"/>
          </p:cNvSpPr>
          <p:nvPr>
            <p:ph type="title"/>
          </p:nvPr>
        </p:nvSpPr>
        <p:spPr>
          <a:xfrm>
            <a:off x="4654296" y="640080"/>
            <a:ext cx="6894576" cy="3566160"/>
          </a:xfrm>
        </p:spPr>
        <p:txBody>
          <a:bodyPr vert="horz" lIns="91440" tIns="45720" rIns="91440" bIns="45720" rtlCol="0" anchor="b">
            <a:normAutofit fontScale="90000"/>
          </a:bodyPr>
          <a:lstStyle/>
          <a:p>
            <a:r>
              <a:rPr lang="en-US" sz="6100" dirty="0"/>
              <a:t>Viral genomics case study:  </a:t>
            </a:r>
            <a:br>
              <a:rPr lang="en-US" sz="6100" dirty="0"/>
            </a:br>
            <a:r>
              <a:rPr lang="en-US" sz="6100" dirty="0"/>
              <a:t>Removing retroviral particles from CHO cells</a:t>
            </a:r>
          </a:p>
        </p:txBody>
      </p:sp>
      <p:pic>
        <p:nvPicPr>
          <p:cNvPr id="6" name="Picture 5" descr="Green chloroplasts in a plant cell">
            <a:extLst>
              <a:ext uri="{FF2B5EF4-FFF2-40B4-BE49-F238E27FC236}">
                <a16:creationId xmlns:a16="http://schemas.microsoft.com/office/drawing/2014/main" id="{2C4CE7B9-99ED-8461-12C9-1645C142584E}"/>
              </a:ext>
            </a:extLst>
          </p:cNvPr>
          <p:cNvPicPr>
            <a:picLocks noChangeAspect="1"/>
          </p:cNvPicPr>
          <p:nvPr/>
        </p:nvPicPr>
        <p:blipFill rotWithShape="1">
          <a:blip r:embed="rId2"/>
          <a:srcRect l="26645" r="29066"/>
          <a:stretch/>
        </p:blipFill>
        <p:spPr>
          <a:xfrm>
            <a:off x="20" y="10"/>
            <a:ext cx="4049786" cy="68579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p:spPr>
      </p:pic>
      <p:sp>
        <p:nvSpPr>
          <p:cNvPr id="12"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4409267"/>
            <a:ext cx="4242816" cy="18288"/>
          </a:xfrm>
          <a:custGeom>
            <a:avLst/>
            <a:gdLst>
              <a:gd name="connsiteX0" fmla="*/ 0 w 4242816"/>
              <a:gd name="connsiteY0" fmla="*/ 0 h 18288"/>
              <a:gd name="connsiteX1" fmla="*/ 690973 w 4242816"/>
              <a:gd name="connsiteY1" fmla="*/ 0 h 18288"/>
              <a:gd name="connsiteX2" fmla="*/ 1212233 w 4242816"/>
              <a:gd name="connsiteY2" fmla="*/ 0 h 18288"/>
              <a:gd name="connsiteX3" fmla="*/ 1860778 w 4242816"/>
              <a:gd name="connsiteY3" fmla="*/ 0 h 18288"/>
              <a:gd name="connsiteX4" fmla="*/ 2424466 w 4242816"/>
              <a:gd name="connsiteY4" fmla="*/ 0 h 18288"/>
              <a:gd name="connsiteX5" fmla="*/ 3115439 w 4242816"/>
              <a:gd name="connsiteY5" fmla="*/ 0 h 18288"/>
              <a:gd name="connsiteX6" fmla="*/ 3636699 w 4242816"/>
              <a:gd name="connsiteY6" fmla="*/ 0 h 18288"/>
              <a:gd name="connsiteX7" fmla="*/ 4242816 w 4242816"/>
              <a:gd name="connsiteY7" fmla="*/ 0 h 18288"/>
              <a:gd name="connsiteX8" fmla="*/ 4242816 w 4242816"/>
              <a:gd name="connsiteY8" fmla="*/ 18288 h 18288"/>
              <a:gd name="connsiteX9" fmla="*/ 3636699 w 4242816"/>
              <a:gd name="connsiteY9" fmla="*/ 18288 h 18288"/>
              <a:gd name="connsiteX10" fmla="*/ 3030583 w 4242816"/>
              <a:gd name="connsiteY10" fmla="*/ 18288 h 18288"/>
              <a:gd name="connsiteX11" fmla="*/ 2466894 w 4242816"/>
              <a:gd name="connsiteY11" fmla="*/ 18288 h 18288"/>
              <a:gd name="connsiteX12" fmla="*/ 1988062 w 4242816"/>
              <a:gd name="connsiteY12" fmla="*/ 18288 h 18288"/>
              <a:gd name="connsiteX13" fmla="*/ 1466802 w 4242816"/>
              <a:gd name="connsiteY13" fmla="*/ 18288 h 18288"/>
              <a:gd name="connsiteX14" fmla="*/ 860686 w 4242816"/>
              <a:gd name="connsiteY14" fmla="*/ 18288 h 18288"/>
              <a:gd name="connsiteX15" fmla="*/ 0 w 4242816"/>
              <a:gd name="connsiteY15" fmla="*/ 18288 h 18288"/>
              <a:gd name="connsiteX16" fmla="*/ 0 w 4242816"/>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2816" h="18288" fill="none" extrusionOk="0">
                <a:moveTo>
                  <a:pt x="0" y="0"/>
                </a:moveTo>
                <a:cubicBezTo>
                  <a:pt x="249934" y="1471"/>
                  <a:pt x="379877" y="-29444"/>
                  <a:pt x="690973" y="0"/>
                </a:cubicBezTo>
                <a:cubicBezTo>
                  <a:pt x="1002069" y="29444"/>
                  <a:pt x="1021583" y="17501"/>
                  <a:pt x="1212233" y="0"/>
                </a:cubicBezTo>
                <a:cubicBezTo>
                  <a:pt x="1402883" y="-17501"/>
                  <a:pt x="1678760" y="5386"/>
                  <a:pt x="1860778" y="0"/>
                </a:cubicBezTo>
                <a:cubicBezTo>
                  <a:pt x="2042796" y="-5386"/>
                  <a:pt x="2245608" y="-22401"/>
                  <a:pt x="2424466" y="0"/>
                </a:cubicBezTo>
                <a:cubicBezTo>
                  <a:pt x="2603324" y="22401"/>
                  <a:pt x="2890020" y="33806"/>
                  <a:pt x="3115439" y="0"/>
                </a:cubicBezTo>
                <a:cubicBezTo>
                  <a:pt x="3340858" y="-33806"/>
                  <a:pt x="3428300" y="18628"/>
                  <a:pt x="3636699" y="0"/>
                </a:cubicBezTo>
                <a:cubicBezTo>
                  <a:pt x="3845098" y="-18628"/>
                  <a:pt x="4108824" y="5541"/>
                  <a:pt x="4242816" y="0"/>
                </a:cubicBezTo>
                <a:cubicBezTo>
                  <a:pt x="4242066" y="4160"/>
                  <a:pt x="4243125" y="10356"/>
                  <a:pt x="4242816" y="18288"/>
                </a:cubicBezTo>
                <a:cubicBezTo>
                  <a:pt x="4113424" y="32735"/>
                  <a:pt x="3768327" y="47567"/>
                  <a:pt x="3636699" y="18288"/>
                </a:cubicBezTo>
                <a:cubicBezTo>
                  <a:pt x="3505071" y="-10991"/>
                  <a:pt x="3294208" y="-4990"/>
                  <a:pt x="3030583" y="18288"/>
                </a:cubicBezTo>
                <a:cubicBezTo>
                  <a:pt x="2766958" y="41566"/>
                  <a:pt x="2649277" y="20974"/>
                  <a:pt x="2466894" y="18288"/>
                </a:cubicBezTo>
                <a:cubicBezTo>
                  <a:pt x="2284511" y="15602"/>
                  <a:pt x="2151277" y="1154"/>
                  <a:pt x="1988062" y="18288"/>
                </a:cubicBezTo>
                <a:cubicBezTo>
                  <a:pt x="1824847" y="35422"/>
                  <a:pt x="1691359" y="9265"/>
                  <a:pt x="1466802" y="18288"/>
                </a:cubicBezTo>
                <a:cubicBezTo>
                  <a:pt x="1242245" y="27311"/>
                  <a:pt x="1006161" y="36605"/>
                  <a:pt x="860686" y="18288"/>
                </a:cubicBezTo>
                <a:cubicBezTo>
                  <a:pt x="715211" y="-29"/>
                  <a:pt x="242774" y="46538"/>
                  <a:pt x="0" y="18288"/>
                </a:cubicBezTo>
                <a:cubicBezTo>
                  <a:pt x="-146" y="11482"/>
                  <a:pt x="-422" y="5192"/>
                  <a:pt x="0" y="0"/>
                </a:cubicBezTo>
                <a:close/>
              </a:path>
              <a:path w="4242816" h="18288" stroke="0" extrusionOk="0">
                <a:moveTo>
                  <a:pt x="0" y="0"/>
                </a:moveTo>
                <a:cubicBezTo>
                  <a:pt x="259751" y="-14018"/>
                  <a:pt x="356632" y="-15007"/>
                  <a:pt x="521260" y="0"/>
                </a:cubicBezTo>
                <a:cubicBezTo>
                  <a:pt x="685888" y="15007"/>
                  <a:pt x="885786" y="5167"/>
                  <a:pt x="1212233" y="0"/>
                </a:cubicBezTo>
                <a:cubicBezTo>
                  <a:pt x="1538680" y="-5167"/>
                  <a:pt x="1458849" y="7951"/>
                  <a:pt x="1691065" y="0"/>
                </a:cubicBezTo>
                <a:cubicBezTo>
                  <a:pt x="1923281" y="-7951"/>
                  <a:pt x="1985780" y="-16303"/>
                  <a:pt x="2169897" y="0"/>
                </a:cubicBezTo>
                <a:cubicBezTo>
                  <a:pt x="2354014" y="16303"/>
                  <a:pt x="2633054" y="-2739"/>
                  <a:pt x="2776014" y="0"/>
                </a:cubicBezTo>
                <a:cubicBezTo>
                  <a:pt x="2918974" y="2739"/>
                  <a:pt x="3112688" y="-15682"/>
                  <a:pt x="3339702" y="0"/>
                </a:cubicBezTo>
                <a:cubicBezTo>
                  <a:pt x="3566716" y="15682"/>
                  <a:pt x="4015278" y="-28467"/>
                  <a:pt x="4242816" y="0"/>
                </a:cubicBezTo>
                <a:cubicBezTo>
                  <a:pt x="4243501" y="7633"/>
                  <a:pt x="4242294" y="10002"/>
                  <a:pt x="4242816" y="18288"/>
                </a:cubicBezTo>
                <a:cubicBezTo>
                  <a:pt x="3924964" y="16283"/>
                  <a:pt x="3746362" y="-1805"/>
                  <a:pt x="3551843" y="18288"/>
                </a:cubicBezTo>
                <a:cubicBezTo>
                  <a:pt x="3357324" y="38381"/>
                  <a:pt x="3126422" y="47156"/>
                  <a:pt x="2860870" y="18288"/>
                </a:cubicBezTo>
                <a:cubicBezTo>
                  <a:pt x="2595318" y="-10580"/>
                  <a:pt x="2572437" y="11441"/>
                  <a:pt x="2297182" y="18288"/>
                </a:cubicBezTo>
                <a:cubicBezTo>
                  <a:pt x="2021927" y="25135"/>
                  <a:pt x="1916908" y="33601"/>
                  <a:pt x="1733493" y="18288"/>
                </a:cubicBezTo>
                <a:cubicBezTo>
                  <a:pt x="1550078" y="2975"/>
                  <a:pt x="1412440" y="27896"/>
                  <a:pt x="1212233" y="18288"/>
                </a:cubicBezTo>
                <a:cubicBezTo>
                  <a:pt x="1012026" y="8680"/>
                  <a:pt x="914386" y="13859"/>
                  <a:pt x="648545" y="18288"/>
                </a:cubicBezTo>
                <a:cubicBezTo>
                  <a:pt x="382704" y="22717"/>
                  <a:pt x="233522" y="39342"/>
                  <a:pt x="0" y="18288"/>
                </a:cubicBezTo>
                <a:cubicBezTo>
                  <a:pt x="-772" y="13661"/>
                  <a:pt x="-839" y="84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575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37BE6D-AACE-82BD-99C1-C0A965B42B52}"/>
              </a:ext>
            </a:extLst>
          </p:cNvPr>
          <p:cNvSpPr>
            <a:spLocks noGrp="1"/>
          </p:cNvSpPr>
          <p:nvPr>
            <p:ph type="title"/>
          </p:nvPr>
        </p:nvSpPr>
        <p:spPr/>
        <p:txBody>
          <a:bodyPr/>
          <a:lstStyle/>
          <a:p>
            <a:r>
              <a:rPr lang="en-US" dirty="0"/>
              <a:t>Example:  removing retroviral particles from CHO cells</a:t>
            </a:r>
            <a:endParaRPr lang="en-CH" dirty="0"/>
          </a:p>
        </p:txBody>
      </p:sp>
      <p:sp>
        <p:nvSpPr>
          <p:cNvPr id="7" name="Espace réservé du texte 6">
            <a:extLst>
              <a:ext uri="{FF2B5EF4-FFF2-40B4-BE49-F238E27FC236}">
                <a16:creationId xmlns:a16="http://schemas.microsoft.com/office/drawing/2014/main" id="{9CCD4497-4819-1ADC-64A8-288B440BF716}"/>
              </a:ext>
            </a:extLst>
          </p:cNvPr>
          <p:cNvSpPr>
            <a:spLocks noGrp="1"/>
          </p:cNvSpPr>
          <p:nvPr>
            <p:ph type="body" sz="quarter" idx="11"/>
          </p:nvPr>
        </p:nvSpPr>
        <p:spPr>
          <a:xfrm>
            <a:off x="983257" y="1868280"/>
            <a:ext cx="10515600" cy="4351338"/>
          </a:xfrm>
        </p:spPr>
        <p:txBody>
          <a:bodyPr/>
          <a:lstStyle/>
          <a:p>
            <a:r>
              <a:rPr lang="en-US" dirty="0"/>
              <a:t>Problem: </a:t>
            </a:r>
          </a:p>
          <a:p>
            <a:r>
              <a:rPr lang="en-US" dirty="0"/>
              <a:t>CHO cells used to produce e biopharmaceutical proteins are infected with type C-retrovirus. </a:t>
            </a:r>
          </a:p>
          <a:p>
            <a:r>
              <a:rPr lang="en-US" dirty="0"/>
              <a:t>It was important to get rid of these particles.</a:t>
            </a:r>
          </a:p>
          <a:p>
            <a:endParaRPr lang="en-CH" dirty="0"/>
          </a:p>
        </p:txBody>
      </p:sp>
      <p:pic>
        <p:nvPicPr>
          <p:cNvPr id="1028" name="Picture 4" descr="Biotechnology &amp; Bioengineering | Biotechnology Journal | Wiley Online  Library">
            <a:extLst>
              <a:ext uri="{FF2B5EF4-FFF2-40B4-BE49-F238E27FC236}">
                <a16:creationId xmlns:a16="http://schemas.microsoft.com/office/drawing/2014/main" id="{FC74E3CF-248A-4614-C061-F9E0064895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244" b="51258"/>
          <a:stretch/>
        </p:blipFill>
        <p:spPr bwMode="auto">
          <a:xfrm>
            <a:off x="2877657" y="4218709"/>
            <a:ext cx="5715000" cy="234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999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A9457B5-8DFC-FD9E-533E-70AEC27F2E0F}"/>
              </a:ext>
            </a:extLst>
          </p:cNvPr>
          <p:cNvSpPr>
            <a:spLocks noGrp="1"/>
          </p:cNvSpPr>
          <p:nvPr>
            <p:ph sz="quarter" idx="12"/>
          </p:nvPr>
        </p:nvSpPr>
        <p:spPr>
          <a:xfrm>
            <a:off x="646290" y="1849967"/>
            <a:ext cx="5181600" cy="4351338"/>
          </a:xfrm>
        </p:spPr>
        <p:txBody>
          <a:bodyPr/>
          <a:lstStyle/>
          <a:p>
            <a:r>
              <a:rPr lang="en-US" dirty="0"/>
              <a:t>Sequencing of viruses: ERV display sequence similarity and high copy number. </a:t>
            </a:r>
          </a:p>
          <a:p>
            <a:endParaRPr lang="en-US" dirty="0"/>
          </a:p>
          <a:p>
            <a:endParaRPr lang="en-US" dirty="0"/>
          </a:p>
          <a:p>
            <a:r>
              <a:rPr lang="en-US" dirty="0"/>
              <a:t>Thus, we relied on single‐molecule long‐read PacBio sequencing.</a:t>
            </a:r>
            <a:endParaRPr lang="en-CH" dirty="0"/>
          </a:p>
        </p:txBody>
      </p:sp>
      <p:sp>
        <p:nvSpPr>
          <p:cNvPr id="4" name="Titre 3">
            <a:extLst>
              <a:ext uri="{FF2B5EF4-FFF2-40B4-BE49-F238E27FC236}">
                <a16:creationId xmlns:a16="http://schemas.microsoft.com/office/drawing/2014/main" id="{2E8779A5-5580-3202-7112-DA942DD273D2}"/>
              </a:ext>
            </a:extLst>
          </p:cNvPr>
          <p:cNvSpPr>
            <a:spLocks noGrp="1"/>
          </p:cNvSpPr>
          <p:nvPr>
            <p:ph type="title"/>
          </p:nvPr>
        </p:nvSpPr>
        <p:spPr/>
        <p:txBody>
          <a:bodyPr/>
          <a:lstStyle/>
          <a:p>
            <a:r>
              <a:rPr lang="en-US" dirty="0"/>
              <a:t>Step1: identifications of endogenous retrovirus (ERV)</a:t>
            </a:r>
            <a:endParaRPr lang="en-CH" dirty="0"/>
          </a:p>
        </p:txBody>
      </p:sp>
      <p:pic>
        <p:nvPicPr>
          <p:cNvPr id="3074" name="Picture 2" descr="Details are in the caption following the image">
            <a:extLst>
              <a:ext uri="{FF2B5EF4-FFF2-40B4-BE49-F238E27FC236}">
                <a16:creationId xmlns:a16="http://schemas.microsoft.com/office/drawing/2014/main" id="{9D993E9E-9AB3-C760-437A-D816D4546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4576" y="1391405"/>
            <a:ext cx="6142640" cy="4557839"/>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2A7B21D5-C07F-B400-0730-B565DD6E05C2}"/>
              </a:ext>
            </a:extLst>
          </p:cNvPr>
          <p:cNvSpPr txBox="1"/>
          <p:nvPr/>
        </p:nvSpPr>
        <p:spPr>
          <a:xfrm>
            <a:off x="7010400" y="6107288"/>
            <a:ext cx="2207656" cy="369332"/>
          </a:xfrm>
          <a:prstGeom prst="rect">
            <a:avLst/>
          </a:prstGeom>
          <a:noFill/>
        </p:spPr>
        <p:txBody>
          <a:bodyPr wrap="none" rtlCol="0">
            <a:spAutoFit/>
          </a:bodyPr>
          <a:lstStyle/>
          <a:p>
            <a:r>
              <a:rPr lang="en-US" dirty="0"/>
              <a:t>260 viruses identified</a:t>
            </a:r>
            <a:endParaRPr lang="en-CH" dirty="0"/>
          </a:p>
        </p:txBody>
      </p:sp>
    </p:spTree>
    <p:extLst>
      <p:ext uri="{BB962C8B-B14F-4D97-AF65-F5344CB8AC3E}">
        <p14:creationId xmlns:p14="http://schemas.microsoft.com/office/powerpoint/2010/main" val="409972472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71E472E-BB3A-8309-BCD4-04A523C7A3B9}"/>
              </a:ext>
            </a:extLst>
          </p:cNvPr>
          <p:cNvSpPr>
            <a:spLocks noGrp="1"/>
          </p:cNvSpPr>
          <p:nvPr>
            <p:ph sz="quarter" idx="12"/>
          </p:nvPr>
        </p:nvSpPr>
        <p:spPr/>
        <p:txBody>
          <a:bodyPr/>
          <a:lstStyle/>
          <a:p>
            <a:r>
              <a:rPr lang="en-US" dirty="0">
                <a:solidFill>
                  <a:srgbClr val="000000"/>
                </a:solidFill>
                <a:latin typeface="Open Sans" panose="020B0606030504020204" pitchFamily="34" charset="0"/>
              </a:rPr>
              <a:t>T</a:t>
            </a:r>
            <a:r>
              <a:rPr lang="en-US" b="0" i="0" dirty="0">
                <a:solidFill>
                  <a:srgbClr val="000000"/>
                </a:solidFill>
                <a:effectLst/>
                <a:latin typeface="Open Sans" panose="020B0606030504020204" pitchFamily="34" charset="0"/>
              </a:rPr>
              <a:t>he total cellular polyadenylated mRNA was sequenced using Illumina sequencing technology. </a:t>
            </a:r>
          </a:p>
          <a:p>
            <a:endParaRPr lang="en-US" dirty="0">
              <a:solidFill>
                <a:srgbClr val="000000"/>
              </a:solidFill>
              <a:latin typeface="Open Sans" panose="020B0606030504020204" pitchFamily="34" charset="0"/>
            </a:endParaRPr>
          </a:p>
          <a:p>
            <a:endParaRPr lang="en-US" dirty="0">
              <a:solidFill>
                <a:srgbClr val="000000"/>
              </a:solidFill>
              <a:latin typeface="Open Sans" panose="020B0606030504020204" pitchFamily="34" charset="0"/>
            </a:endParaRPr>
          </a:p>
          <a:p>
            <a:endParaRPr lang="en-US" dirty="0">
              <a:solidFill>
                <a:srgbClr val="000000"/>
              </a:solidFill>
              <a:latin typeface="Open Sans" panose="020B0606030504020204" pitchFamily="34" charset="0"/>
            </a:endParaRPr>
          </a:p>
          <a:p>
            <a:r>
              <a:rPr lang="en-US" dirty="0">
                <a:solidFill>
                  <a:srgbClr val="000000"/>
                </a:solidFill>
                <a:latin typeface="Open Sans" panose="020B0606030504020204" pitchFamily="34" charset="0"/>
              </a:rPr>
              <a:t>-&gt;Type C ERV group 1 is overexpressed</a:t>
            </a:r>
            <a:endParaRPr lang="en-CH" dirty="0"/>
          </a:p>
        </p:txBody>
      </p:sp>
      <p:pic>
        <p:nvPicPr>
          <p:cNvPr id="4098" name="Picture 2" descr="Details are in the caption following the image">
            <a:extLst>
              <a:ext uri="{FF2B5EF4-FFF2-40B4-BE49-F238E27FC236}">
                <a16:creationId xmlns:a16="http://schemas.microsoft.com/office/drawing/2014/main" id="{9E0FD80B-D5FE-1990-BF4B-4A92A1D9B1CD}"/>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095999" y="1386720"/>
            <a:ext cx="5751531" cy="4780717"/>
          </a:xfrm>
          <a:prstGeom prst="rect">
            <a:avLst/>
          </a:prstGeom>
          <a:noFill/>
          <a:extLst>
            <a:ext uri="{909E8E84-426E-40DD-AFC4-6F175D3DCCD1}">
              <a14:hiddenFill xmlns:a14="http://schemas.microsoft.com/office/drawing/2010/main">
                <a:solidFill>
                  <a:srgbClr val="FFFFFF"/>
                </a:solidFill>
              </a14:hiddenFill>
            </a:ext>
          </a:extLst>
        </p:spPr>
      </p:pic>
      <p:sp>
        <p:nvSpPr>
          <p:cNvPr id="4" name="Titre 3">
            <a:extLst>
              <a:ext uri="{FF2B5EF4-FFF2-40B4-BE49-F238E27FC236}">
                <a16:creationId xmlns:a16="http://schemas.microsoft.com/office/drawing/2014/main" id="{97F774E1-8DA0-8168-CD7F-37F48B5F9B36}"/>
              </a:ext>
            </a:extLst>
          </p:cNvPr>
          <p:cNvSpPr>
            <a:spLocks noGrp="1"/>
          </p:cNvSpPr>
          <p:nvPr>
            <p:ph type="title"/>
          </p:nvPr>
        </p:nvSpPr>
        <p:spPr/>
        <p:txBody>
          <a:bodyPr/>
          <a:lstStyle/>
          <a:p>
            <a:r>
              <a:rPr lang="en-US"/>
              <a:t>What viruses are actually expressed?</a:t>
            </a:r>
            <a:endParaRPr lang="en-CH" dirty="0"/>
          </a:p>
        </p:txBody>
      </p:sp>
    </p:spTree>
    <p:extLst>
      <p:ext uri="{BB962C8B-B14F-4D97-AF65-F5344CB8AC3E}">
        <p14:creationId xmlns:p14="http://schemas.microsoft.com/office/powerpoint/2010/main" val="24957151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372DC2FF-885A-3B13-2AAA-29C5F543A94A}"/>
              </a:ext>
            </a:extLst>
          </p:cNvPr>
          <p:cNvPicPr>
            <a:picLocks noGrp="1" noChangeAspect="1"/>
          </p:cNvPicPr>
          <p:nvPr>
            <p:ph sz="quarter" idx="12"/>
          </p:nvPr>
        </p:nvPicPr>
        <p:blipFill>
          <a:blip r:embed="rId2"/>
          <a:stretch>
            <a:fillRect/>
          </a:stretch>
        </p:blipFill>
        <p:spPr>
          <a:xfrm>
            <a:off x="838200" y="2391011"/>
            <a:ext cx="5181600" cy="3201515"/>
          </a:xfrm>
        </p:spPr>
      </p:pic>
      <p:sp>
        <p:nvSpPr>
          <p:cNvPr id="4" name="Titre 3">
            <a:extLst>
              <a:ext uri="{FF2B5EF4-FFF2-40B4-BE49-F238E27FC236}">
                <a16:creationId xmlns:a16="http://schemas.microsoft.com/office/drawing/2014/main" id="{B7E62BB7-C94D-D5AD-CC37-9BEE4D3B5906}"/>
              </a:ext>
            </a:extLst>
          </p:cNvPr>
          <p:cNvSpPr>
            <a:spLocks noGrp="1"/>
          </p:cNvSpPr>
          <p:nvPr>
            <p:ph type="title"/>
          </p:nvPr>
        </p:nvSpPr>
        <p:spPr/>
        <p:txBody>
          <a:bodyPr/>
          <a:lstStyle/>
          <a:p>
            <a:r>
              <a:rPr lang="en-US" dirty="0"/>
              <a:t>How to stop the virus from producing particles?</a:t>
            </a:r>
            <a:endParaRPr lang="en-CH" dirty="0"/>
          </a:p>
        </p:txBody>
      </p:sp>
      <p:sp>
        <p:nvSpPr>
          <p:cNvPr id="7" name="ZoneTexte 6">
            <a:extLst>
              <a:ext uri="{FF2B5EF4-FFF2-40B4-BE49-F238E27FC236}">
                <a16:creationId xmlns:a16="http://schemas.microsoft.com/office/drawing/2014/main" id="{570C5848-448F-BFD1-E03A-D50BA0F7DE44}"/>
              </a:ext>
            </a:extLst>
          </p:cNvPr>
          <p:cNvSpPr txBox="1"/>
          <p:nvPr/>
        </p:nvSpPr>
        <p:spPr>
          <a:xfrm>
            <a:off x="1461501" y="1609300"/>
            <a:ext cx="9116598" cy="369332"/>
          </a:xfrm>
          <a:prstGeom prst="rect">
            <a:avLst/>
          </a:prstGeom>
          <a:noFill/>
        </p:spPr>
        <p:txBody>
          <a:bodyPr wrap="none" rtlCol="0">
            <a:spAutoFit/>
          </a:bodyPr>
          <a:lstStyle/>
          <a:p>
            <a:r>
              <a:rPr lang="en-US" dirty="0"/>
              <a:t>Knowledge: retrovirus uses ESCRT cellular function to bud out of the cell at plasma membrane</a:t>
            </a:r>
            <a:endParaRPr lang="en-CH" dirty="0"/>
          </a:p>
        </p:txBody>
      </p:sp>
      <p:sp>
        <p:nvSpPr>
          <p:cNvPr id="11" name="ZoneTexte 10">
            <a:hlinkClick r:id="rId3"/>
            <a:extLst>
              <a:ext uri="{FF2B5EF4-FFF2-40B4-BE49-F238E27FC236}">
                <a16:creationId xmlns:a16="http://schemas.microsoft.com/office/drawing/2014/main" id="{E832F696-A2DB-3260-7D51-AC7DF7AB4106}"/>
              </a:ext>
            </a:extLst>
          </p:cNvPr>
          <p:cNvSpPr txBox="1"/>
          <p:nvPr/>
        </p:nvSpPr>
        <p:spPr>
          <a:xfrm>
            <a:off x="5741811" y="6492547"/>
            <a:ext cx="6094476" cy="369332"/>
          </a:xfrm>
          <a:prstGeom prst="rect">
            <a:avLst/>
          </a:prstGeom>
          <a:noFill/>
        </p:spPr>
        <p:txBody>
          <a:bodyPr wrap="square">
            <a:spAutoFit/>
          </a:bodyPr>
          <a:lstStyle/>
          <a:p>
            <a:r>
              <a:rPr lang="en-CH" dirty="0">
                <a:solidFill>
                  <a:srgbClr val="0070C0"/>
                </a:solidFill>
              </a:rPr>
              <a:t>https://viralzone.expasy.org/1536?outline=all_by_species</a:t>
            </a:r>
          </a:p>
        </p:txBody>
      </p:sp>
    </p:spTree>
    <p:extLst>
      <p:ext uri="{BB962C8B-B14F-4D97-AF65-F5344CB8AC3E}">
        <p14:creationId xmlns:p14="http://schemas.microsoft.com/office/powerpoint/2010/main" val="385087400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2A85A4A8-C5F8-5C16-E26D-AD47FFD26C1D}"/>
              </a:ext>
            </a:extLst>
          </p:cNvPr>
          <p:cNvPicPr>
            <a:picLocks noGrp="1" noChangeAspect="1"/>
          </p:cNvPicPr>
          <p:nvPr>
            <p:ph sz="quarter" idx="12"/>
          </p:nvPr>
        </p:nvPicPr>
        <p:blipFill>
          <a:blip r:embed="rId2"/>
          <a:stretch>
            <a:fillRect/>
          </a:stretch>
        </p:blipFill>
        <p:spPr>
          <a:xfrm>
            <a:off x="1140040" y="4253192"/>
            <a:ext cx="5181600" cy="2433934"/>
          </a:xfrm>
        </p:spPr>
      </p:pic>
      <p:sp>
        <p:nvSpPr>
          <p:cNvPr id="4" name="Titre 3">
            <a:extLst>
              <a:ext uri="{FF2B5EF4-FFF2-40B4-BE49-F238E27FC236}">
                <a16:creationId xmlns:a16="http://schemas.microsoft.com/office/drawing/2014/main" id="{7246BB92-7D2A-923F-59F0-6CBB2CCB227E}"/>
              </a:ext>
            </a:extLst>
          </p:cNvPr>
          <p:cNvSpPr>
            <a:spLocks noGrp="1"/>
          </p:cNvSpPr>
          <p:nvPr>
            <p:ph type="title"/>
          </p:nvPr>
        </p:nvSpPr>
        <p:spPr/>
        <p:txBody>
          <a:bodyPr/>
          <a:lstStyle/>
          <a:p>
            <a:r>
              <a:rPr lang="en-US" dirty="0"/>
              <a:t>A motif in P12 gag is essential for the budding</a:t>
            </a:r>
            <a:endParaRPr lang="en-CH" dirty="0"/>
          </a:p>
        </p:txBody>
      </p:sp>
      <p:pic>
        <p:nvPicPr>
          <p:cNvPr id="8" name="Image 7">
            <a:extLst>
              <a:ext uri="{FF2B5EF4-FFF2-40B4-BE49-F238E27FC236}">
                <a16:creationId xmlns:a16="http://schemas.microsoft.com/office/drawing/2014/main" id="{E5B4EA8C-A743-9121-FE64-C814D3425EFD}"/>
              </a:ext>
            </a:extLst>
          </p:cNvPr>
          <p:cNvPicPr>
            <a:picLocks noChangeAspect="1"/>
          </p:cNvPicPr>
          <p:nvPr/>
        </p:nvPicPr>
        <p:blipFill>
          <a:blip r:embed="rId3"/>
          <a:stretch>
            <a:fillRect/>
          </a:stretch>
        </p:blipFill>
        <p:spPr>
          <a:xfrm>
            <a:off x="2080652" y="1436298"/>
            <a:ext cx="8030696" cy="2962688"/>
          </a:xfrm>
          <a:prstGeom prst="rect">
            <a:avLst/>
          </a:prstGeom>
        </p:spPr>
      </p:pic>
    </p:spTree>
    <p:extLst>
      <p:ext uri="{BB962C8B-B14F-4D97-AF65-F5344CB8AC3E}">
        <p14:creationId xmlns:p14="http://schemas.microsoft.com/office/powerpoint/2010/main" val="10418610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F2FA740E-5338-05CC-5D66-BCB2869DEA36}"/>
              </a:ext>
            </a:extLst>
          </p:cNvPr>
          <p:cNvSpPr>
            <a:spLocks noGrp="1"/>
          </p:cNvSpPr>
          <p:nvPr>
            <p:ph type="title"/>
          </p:nvPr>
        </p:nvSpPr>
        <p:spPr/>
        <p:txBody>
          <a:bodyPr/>
          <a:lstStyle/>
          <a:p>
            <a:r>
              <a:rPr lang="en-US" dirty="0"/>
              <a:t>GAG protein </a:t>
            </a:r>
            <a:r>
              <a:rPr lang="en-US" dirty="0" err="1"/>
              <a:t>myristoylation</a:t>
            </a:r>
            <a:r>
              <a:rPr lang="en-US" dirty="0"/>
              <a:t> is essential for budding</a:t>
            </a:r>
            <a:endParaRPr lang="en-CH" dirty="0"/>
          </a:p>
        </p:txBody>
      </p:sp>
      <p:pic>
        <p:nvPicPr>
          <p:cNvPr id="6" name="Espace réservé du contenu 5">
            <a:extLst>
              <a:ext uri="{FF2B5EF4-FFF2-40B4-BE49-F238E27FC236}">
                <a16:creationId xmlns:a16="http://schemas.microsoft.com/office/drawing/2014/main" id="{6454F379-5AA7-96FE-928D-74DE502FA55E}"/>
              </a:ext>
            </a:extLst>
          </p:cNvPr>
          <p:cNvPicPr>
            <a:picLocks noGrp="1" noChangeAspect="1"/>
          </p:cNvPicPr>
          <p:nvPr>
            <p:ph idx="1"/>
          </p:nvPr>
        </p:nvPicPr>
        <p:blipFill>
          <a:blip r:embed="rId2"/>
          <a:stretch>
            <a:fillRect/>
          </a:stretch>
        </p:blipFill>
        <p:spPr>
          <a:xfrm>
            <a:off x="3886859" y="1825625"/>
            <a:ext cx="4418281" cy="4351338"/>
          </a:xfrm>
        </p:spPr>
      </p:pic>
    </p:spTree>
    <p:extLst>
      <p:ext uri="{BB962C8B-B14F-4D97-AF65-F5344CB8AC3E}">
        <p14:creationId xmlns:p14="http://schemas.microsoft.com/office/powerpoint/2010/main" val="37534998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37BE6D-AACE-82BD-99C1-C0A965B42B52}"/>
              </a:ext>
            </a:extLst>
          </p:cNvPr>
          <p:cNvSpPr>
            <a:spLocks noGrp="1"/>
          </p:cNvSpPr>
          <p:nvPr>
            <p:ph type="title"/>
          </p:nvPr>
        </p:nvSpPr>
        <p:spPr/>
        <p:txBody>
          <a:bodyPr/>
          <a:lstStyle/>
          <a:p>
            <a:r>
              <a:rPr lang="en-US" dirty="0"/>
              <a:t>CRISPR removal of  Myr and PPYP  region</a:t>
            </a:r>
            <a:endParaRPr lang="en-CH" dirty="0"/>
          </a:p>
        </p:txBody>
      </p:sp>
      <p:pic>
        <p:nvPicPr>
          <p:cNvPr id="2050" name="Picture 2" descr="Biotechnology &amp; Bioengineering | Biotechnology Journal | Wiley Online  Library">
            <a:extLst>
              <a:ext uri="{FF2B5EF4-FFF2-40B4-BE49-F238E27FC236}">
                <a16:creationId xmlns:a16="http://schemas.microsoft.com/office/drawing/2014/main" id="{57241869-F6F5-BB3B-A5F9-80E7501DDF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42152"/>
            <a:ext cx="5715000" cy="527685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7A830FF1-F9DF-6DC9-77E6-E41C7D85113C}"/>
              </a:ext>
            </a:extLst>
          </p:cNvPr>
          <p:cNvPicPr>
            <a:picLocks noChangeAspect="1"/>
          </p:cNvPicPr>
          <p:nvPr/>
        </p:nvPicPr>
        <p:blipFill>
          <a:blip r:embed="rId3"/>
          <a:stretch>
            <a:fillRect/>
          </a:stretch>
        </p:blipFill>
        <p:spPr>
          <a:xfrm>
            <a:off x="5810071" y="1359098"/>
            <a:ext cx="6146679" cy="2621479"/>
          </a:xfrm>
          <a:prstGeom prst="rect">
            <a:avLst/>
          </a:prstGeom>
        </p:spPr>
      </p:pic>
      <p:sp>
        <p:nvSpPr>
          <p:cNvPr id="9" name="ZoneTexte 8">
            <a:extLst>
              <a:ext uri="{FF2B5EF4-FFF2-40B4-BE49-F238E27FC236}">
                <a16:creationId xmlns:a16="http://schemas.microsoft.com/office/drawing/2014/main" id="{675D343A-2DEA-A24E-FB20-320005FBE879}"/>
              </a:ext>
            </a:extLst>
          </p:cNvPr>
          <p:cNvSpPr txBox="1"/>
          <p:nvPr/>
        </p:nvSpPr>
        <p:spPr>
          <a:xfrm>
            <a:off x="6160008" y="4880537"/>
            <a:ext cx="6096000" cy="1603131"/>
          </a:xfrm>
          <a:prstGeom prst="rect">
            <a:avLst/>
          </a:prstGeom>
          <a:noFill/>
        </p:spPr>
        <p:txBody>
          <a:bodyPr wrap="square">
            <a:spAutoFit/>
          </a:bodyPr>
          <a:lstStyle/>
          <a:p>
            <a:pPr>
              <a:lnSpc>
                <a:spcPct val="107000"/>
              </a:lnSpc>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PATENTS:</a:t>
            </a:r>
          </a:p>
          <a:p>
            <a:pPr>
              <a:lnSpc>
                <a:spcPct val="107000"/>
              </a:lnSpc>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-PCT/EP2016/082567 - IMPROVED EUKARYOTIC CELLS FOR PROTEIN MANUFACTURING AND METHODS OF MAKING THEM</a:t>
            </a:r>
            <a:endParaRPr lang="en-CH"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-US PPA 62784566 - CHARACTERIZATION AND INACTIVATION OF ENDOGENOUS RETROVIRUSES IN CHINESE HAMSTER OVARY CELLS</a:t>
            </a:r>
            <a:endParaRPr lang="en-CH"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228385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3153B-F8BD-B69E-665E-B0D017E8B4CB}"/>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lnSpc>
                <a:spcPct val="90000"/>
              </a:lnSpc>
            </a:pPr>
            <a:r>
              <a:rPr lang="en-US" sz="4200" kern="1200" dirty="0">
                <a:solidFill>
                  <a:schemeClr val="tx1"/>
                </a:solidFill>
                <a:latin typeface="+mj-lt"/>
                <a:ea typeface="+mj-ea"/>
                <a:cs typeface="+mj-cs"/>
              </a:rPr>
              <a:t>Introduction to Viral Bioinformatics</a:t>
            </a:r>
          </a:p>
        </p:txBody>
      </p:sp>
      <p:pic>
        <p:nvPicPr>
          <p:cNvPr id="7" name="Image 6">
            <a:extLst>
              <a:ext uri="{FF2B5EF4-FFF2-40B4-BE49-F238E27FC236}">
                <a16:creationId xmlns:a16="http://schemas.microsoft.com/office/drawing/2014/main" id="{1D38E454-52FC-18B2-0C25-99650AF4BB9C}"/>
              </a:ext>
            </a:extLst>
          </p:cNvPr>
          <p:cNvPicPr>
            <a:picLocks noChangeAspect="1"/>
          </p:cNvPicPr>
          <p:nvPr/>
        </p:nvPicPr>
        <p:blipFill>
          <a:blip r:embed="rId2"/>
          <a:stretch>
            <a:fillRect/>
          </a:stretch>
        </p:blipFill>
        <p:spPr>
          <a:xfrm>
            <a:off x="156938" y="403155"/>
            <a:ext cx="949337" cy="949337"/>
          </a:xfrm>
          <a:prstGeom prst="rect">
            <a:avLst/>
          </a:prstGeom>
        </p:spPr>
      </p:pic>
      <p:graphicFrame>
        <p:nvGraphicFramePr>
          <p:cNvPr id="9" name="Espace réservé du texte 2">
            <a:extLst>
              <a:ext uri="{FF2B5EF4-FFF2-40B4-BE49-F238E27FC236}">
                <a16:creationId xmlns:a16="http://schemas.microsoft.com/office/drawing/2014/main" id="{9B76DA5B-579F-8777-1727-4EB95A157F53}"/>
              </a:ext>
            </a:extLst>
          </p:cNvPr>
          <p:cNvGraphicFramePr/>
          <p:nvPr>
            <p:extLst>
              <p:ext uri="{D42A27DB-BD31-4B8C-83A1-F6EECF244321}">
                <p14:modId xmlns:p14="http://schemas.microsoft.com/office/powerpoint/2010/main" val="2698859655"/>
              </p:ext>
            </p:extLst>
          </p:nvPr>
        </p:nvGraphicFramePr>
        <p:xfrm>
          <a:off x="5126418" y="552091"/>
          <a:ext cx="6224335" cy="5431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250750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64DBFE-7B17-D4A4-6AD4-579A815B93CB}"/>
              </a:ext>
            </a:extLst>
          </p:cNvPr>
          <p:cNvSpPr>
            <a:spLocks noGrp="1"/>
          </p:cNvSpPr>
          <p:nvPr>
            <p:ph type="title"/>
          </p:nvPr>
        </p:nvSpPr>
        <p:spPr/>
        <p:txBody>
          <a:bodyPr/>
          <a:lstStyle/>
          <a:p>
            <a:r>
              <a:rPr lang="en-US" sz="3600" b="0" i="0" dirty="0">
                <a:solidFill>
                  <a:srgbClr val="2F5496"/>
                </a:solidFill>
                <a:effectLst/>
                <a:latin typeface="Calibri Light" panose="020F0302020204030204" pitchFamily="34" charset="0"/>
              </a:rPr>
              <a:t>Viral metagenomics </a:t>
            </a:r>
            <a:br>
              <a:rPr lang="en-US" b="0" i="0" dirty="0">
                <a:solidFill>
                  <a:srgbClr val="2F5496"/>
                </a:solidFill>
                <a:effectLst/>
                <a:latin typeface="Segoe UI" panose="020B0502040204020203" pitchFamily="34" charset="0"/>
              </a:rPr>
            </a:br>
            <a:endParaRPr lang="en-CH" dirty="0"/>
          </a:p>
        </p:txBody>
      </p:sp>
      <p:sp>
        <p:nvSpPr>
          <p:cNvPr id="4" name="Espace réservé du texte 3">
            <a:extLst>
              <a:ext uri="{FF2B5EF4-FFF2-40B4-BE49-F238E27FC236}">
                <a16:creationId xmlns:a16="http://schemas.microsoft.com/office/drawing/2014/main" id="{804FA93F-5CB0-B0E4-D925-4B5ABFE9CABA}"/>
              </a:ext>
            </a:extLst>
          </p:cNvPr>
          <p:cNvSpPr>
            <a:spLocks noGrp="1"/>
          </p:cNvSpPr>
          <p:nvPr>
            <p:ph type="body" sz="quarter" idx="11"/>
          </p:nvPr>
        </p:nvSpPr>
        <p:spPr/>
        <p:txBody>
          <a:bodyPr/>
          <a:lstStyle/>
          <a:p>
            <a:pPr marL="342900" indent="-342900" algn="l" rtl="0" fontAlgn="base">
              <a:buFont typeface="Arial" panose="020B0604020202020204" pitchFamily="34" charset="0"/>
              <a:buChar char="•"/>
            </a:pPr>
            <a:r>
              <a:rPr lang="en-US" sz="2400" b="1" i="0" dirty="0">
                <a:solidFill>
                  <a:srgbClr val="000000"/>
                </a:solidFill>
                <a:effectLst/>
              </a:rPr>
              <a:t>Principle </a:t>
            </a:r>
            <a:endParaRPr lang="en-US" b="1" i="0" dirty="0">
              <a:solidFill>
                <a:srgbClr val="000000"/>
              </a:solidFill>
              <a:effectLst/>
            </a:endParaRPr>
          </a:p>
          <a:p>
            <a:pPr marL="342900" indent="-342900" algn="l" rtl="0" fontAlgn="base">
              <a:buFont typeface="Arial" panose="020B0604020202020204" pitchFamily="34" charset="0"/>
              <a:buChar char="•"/>
            </a:pPr>
            <a:r>
              <a:rPr lang="en-US" sz="2400" b="1" i="0" dirty="0">
                <a:solidFill>
                  <a:srgbClr val="000000"/>
                </a:solidFill>
                <a:effectLst/>
              </a:rPr>
              <a:t>Reference sequences </a:t>
            </a:r>
            <a:endParaRPr lang="en-US" b="1" i="0" dirty="0">
              <a:solidFill>
                <a:srgbClr val="000000"/>
              </a:solidFill>
              <a:effectLst/>
            </a:endParaRPr>
          </a:p>
          <a:p>
            <a:pPr marL="342900" indent="-342900" algn="l" rtl="0" fontAlgn="base">
              <a:buFont typeface="Arial" panose="020B0604020202020204" pitchFamily="34" charset="0"/>
              <a:buChar char="•"/>
            </a:pPr>
            <a:r>
              <a:rPr lang="en-US" sz="2400" b="1" i="0" dirty="0">
                <a:solidFill>
                  <a:srgbClr val="000000"/>
                </a:solidFill>
                <a:effectLst/>
              </a:rPr>
              <a:t>Virus discovery </a:t>
            </a:r>
            <a:endParaRPr lang="en-US" b="1" i="0" dirty="0">
              <a:solidFill>
                <a:srgbClr val="000000"/>
              </a:solidFill>
              <a:effectLst/>
            </a:endParaRPr>
          </a:p>
          <a:p>
            <a:pPr marL="342900" indent="-342900" algn="l" rtl="0" fontAlgn="base">
              <a:buFont typeface="Arial" panose="020B0604020202020204" pitchFamily="34" charset="0"/>
              <a:buChar char="•"/>
            </a:pPr>
            <a:r>
              <a:rPr lang="en-US" sz="2400" b="1" i="0" dirty="0">
                <a:solidFill>
                  <a:srgbClr val="000000"/>
                </a:solidFill>
                <a:effectLst/>
              </a:rPr>
              <a:t>Clinical metagenomics </a:t>
            </a:r>
            <a:endParaRPr lang="en-US" b="1" i="0" dirty="0">
              <a:solidFill>
                <a:srgbClr val="000000"/>
              </a:solidFill>
              <a:effectLst/>
            </a:endParaRPr>
          </a:p>
          <a:p>
            <a:pPr marL="342900" indent="-342900">
              <a:buFont typeface="Arial" panose="020B0604020202020204" pitchFamily="34" charset="0"/>
              <a:buChar char="•"/>
            </a:pPr>
            <a:endParaRPr lang="en-CH" b="1" dirty="0"/>
          </a:p>
        </p:txBody>
      </p:sp>
      <p:pic>
        <p:nvPicPr>
          <p:cNvPr id="3" name="Picture 5" descr="Bacteria in a capsule">
            <a:extLst>
              <a:ext uri="{FF2B5EF4-FFF2-40B4-BE49-F238E27FC236}">
                <a16:creationId xmlns:a16="http://schemas.microsoft.com/office/drawing/2014/main" id="{0173E293-0CA1-CE78-B165-4D88904B18D3}"/>
              </a:ext>
            </a:extLst>
          </p:cNvPr>
          <p:cNvPicPr>
            <a:picLocks noChangeAspect="1"/>
          </p:cNvPicPr>
          <p:nvPr/>
        </p:nvPicPr>
        <p:blipFill rotWithShape="1">
          <a:blip r:embed="rId3"/>
          <a:srcRect l="23608" r="14242" b="1"/>
          <a:stretch/>
        </p:blipFill>
        <p:spPr>
          <a:xfrm>
            <a:off x="6103027" y="10"/>
            <a:ext cx="6088971" cy="6857990"/>
          </a:xfrm>
          <a:prstGeom prst="rect">
            <a:avLst/>
          </a:prstGeom>
        </p:spPr>
      </p:pic>
    </p:spTree>
    <p:extLst>
      <p:ext uri="{BB962C8B-B14F-4D97-AF65-F5344CB8AC3E}">
        <p14:creationId xmlns:p14="http://schemas.microsoft.com/office/powerpoint/2010/main" val="203268098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E579B-0A1B-9697-29FD-E974F08EA009}"/>
              </a:ext>
            </a:extLst>
          </p:cNvPr>
          <p:cNvSpPr>
            <a:spLocks noGrp="1"/>
          </p:cNvSpPr>
          <p:nvPr>
            <p:ph type="title"/>
          </p:nvPr>
        </p:nvSpPr>
        <p:spPr>
          <a:xfrm>
            <a:off x="838200" y="260594"/>
            <a:ext cx="10515600" cy="1325563"/>
          </a:xfrm>
        </p:spPr>
        <p:txBody>
          <a:bodyPr/>
          <a:lstStyle/>
          <a:p>
            <a:r>
              <a:rPr lang="en-US" dirty="0"/>
              <a:t>Principles</a:t>
            </a:r>
            <a:endParaRPr lang="en-CH" dirty="0"/>
          </a:p>
        </p:txBody>
      </p:sp>
      <p:pic>
        <p:nvPicPr>
          <p:cNvPr id="5122" name="Picture 2" descr="Fig. 1">
            <a:extLst>
              <a:ext uri="{FF2B5EF4-FFF2-40B4-BE49-F238E27FC236}">
                <a16:creationId xmlns:a16="http://schemas.microsoft.com/office/drawing/2014/main" id="{085EEB78-00A3-2CD9-5E48-4538144B6A6E}"/>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2758336" y="1219759"/>
            <a:ext cx="4281055" cy="563824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2B78DFAA-CE7F-9269-0604-4081BA8FE611}"/>
              </a:ext>
            </a:extLst>
          </p:cNvPr>
          <p:cNvSpPr txBox="1"/>
          <p:nvPr/>
        </p:nvSpPr>
        <p:spPr>
          <a:xfrm>
            <a:off x="7191022" y="5951075"/>
            <a:ext cx="3057568" cy="646331"/>
          </a:xfrm>
          <a:prstGeom prst="rect">
            <a:avLst/>
          </a:prstGeom>
          <a:noFill/>
        </p:spPr>
        <p:txBody>
          <a:bodyPr wrap="none" rtlCol="0">
            <a:spAutoFit/>
          </a:bodyPr>
          <a:lstStyle/>
          <a:p>
            <a:r>
              <a:rPr lang="en-US" dirty="0"/>
              <a:t>Requires reference sequences </a:t>
            </a:r>
          </a:p>
          <a:p>
            <a:r>
              <a:rPr lang="en-US" dirty="0"/>
              <a:t>and  classification tools </a:t>
            </a:r>
            <a:endParaRPr lang="en-CH" dirty="0"/>
          </a:p>
        </p:txBody>
      </p:sp>
      <p:sp>
        <p:nvSpPr>
          <p:cNvPr id="5" name="ZoneTexte 4">
            <a:extLst>
              <a:ext uri="{FF2B5EF4-FFF2-40B4-BE49-F238E27FC236}">
                <a16:creationId xmlns:a16="http://schemas.microsoft.com/office/drawing/2014/main" id="{1B44A1B5-51AC-EBB3-0043-D9303FD36C97}"/>
              </a:ext>
            </a:extLst>
          </p:cNvPr>
          <p:cNvSpPr txBox="1"/>
          <p:nvPr/>
        </p:nvSpPr>
        <p:spPr>
          <a:xfrm>
            <a:off x="7191022" y="4731434"/>
            <a:ext cx="4612160" cy="646331"/>
          </a:xfrm>
          <a:prstGeom prst="rect">
            <a:avLst/>
          </a:prstGeom>
          <a:noFill/>
        </p:spPr>
        <p:txBody>
          <a:bodyPr wrap="none" rtlCol="0">
            <a:spAutoFit/>
          </a:bodyPr>
          <a:lstStyle/>
          <a:p>
            <a:r>
              <a:rPr lang="en-US" dirty="0"/>
              <a:t>Assembly may be problematic for</a:t>
            </a:r>
          </a:p>
          <a:p>
            <a:r>
              <a:rPr lang="en-US" dirty="0"/>
              <a:t> redundant sequences: Long read technologies</a:t>
            </a:r>
            <a:endParaRPr lang="en-CH" dirty="0"/>
          </a:p>
        </p:txBody>
      </p:sp>
    </p:spTree>
    <p:extLst>
      <p:ext uri="{BB962C8B-B14F-4D97-AF65-F5344CB8AC3E}">
        <p14:creationId xmlns:p14="http://schemas.microsoft.com/office/powerpoint/2010/main" val="13266888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1138036"/>
            <a:ext cx="4085665" cy="1402470"/>
          </a:xfrm>
        </p:spPr>
        <p:txBody>
          <a:bodyPr anchor="t">
            <a:normAutofit/>
          </a:bodyPr>
          <a:lstStyle/>
          <a:p>
            <a:r>
              <a:rPr lang="fr-CH" sz="3200" dirty="0"/>
              <a:t>Reference </a:t>
            </a:r>
            <a:r>
              <a:rPr lang="fr-CH" sz="3200" dirty="0" err="1"/>
              <a:t>sequences</a:t>
            </a:r>
            <a:r>
              <a:rPr lang="fr-CH" sz="3200" dirty="0"/>
              <a:t> for </a:t>
            </a:r>
            <a:r>
              <a:rPr lang="fr-CH" sz="3200" dirty="0" err="1"/>
              <a:t>metagenomics</a:t>
            </a:r>
            <a:endParaRPr lang="en-US" sz="3200" dirty="0"/>
          </a:p>
        </p:txBody>
      </p:sp>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649619" y="2521891"/>
            <a:ext cx="4599709" cy="3591207"/>
          </a:xfrm>
        </p:spPr>
        <p:txBody>
          <a:bodyPr>
            <a:normAutofit/>
          </a:bodyPr>
          <a:lstStyle/>
          <a:p>
            <a:endParaRPr lang="fr-CH" sz="2000" b="0" dirty="0">
              <a:effectLst/>
            </a:endParaRPr>
          </a:p>
          <a:p>
            <a:r>
              <a:rPr lang="fr-CH" sz="2000" b="0" dirty="0">
                <a:effectLst/>
              </a:rPr>
              <a:t>There are </a:t>
            </a:r>
            <a:r>
              <a:rPr lang="fr-CH" sz="2000" b="0" dirty="0" err="1">
                <a:effectLst/>
              </a:rPr>
              <a:t>two</a:t>
            </a:r>
            <a:r>
              <a:rPr lang="fr-CH" sz="2000" b="0" dirty="0">
                <a:effectLst/>
              </a:rPr>
              <a:t> </a:t>
            </a:r>
            <a:r>
              <a:rPr lang="fr-CH" sz="2000" b="0" dirty="0" err="1">
                <a:effectLst/>
              </a:rPr>
              <a:t>kinds</a:t>
            </a:r>
            <a:r>
              <a:rPr lang="fr-CH" sz="2000" b="0" dirty="0">
                <a:effectLst/>
              </a:rPr>
              <a:t> of </a:t>
            </a:r>
            <a:r>
              <a:rPr lang="fr-CH" sz="2000" b="0" dirty="0" err="1">
                <a:effectLst/>
              </a:rPr>
              <a:t>references</a:t>
            </a:r>
            <a:endParaRPr lang="fr-CH" sz="2000" b="0" dirty="0">
              <a:effectLst/>
            </a:endParaRPr>
          </a:p>
          <a:p>
            <a:pPr lvl="2"/>
            <a:r>
              <a:rPr lang="fr-CH" b="0" dirty="0">
                <a:effectLst/>
              </a:rPr>
              <a:t>-&gt; for annotation</a:t>
            </a:r>
          </a:p>
          <a:p>
            <a:endParaRPr lang="fr-CH" sz="2000" b="0" dirty="0">
              <a:effectLst/>
            </a:endParaRPr>
          </a:p>
          <a:p>
            <a:pPr lvl="2">
              <a:buFont typeface="Arial" panose="020B0604020202020204" pitchFamily="34" charset="0"/>
              <a:buChar char="•"/>
            </a:pPr>
            <a:r>
              <a:rPr lang="fr-CH" b="0" dirty="0">
                <a:effectLst/>
              </a:rPr>
              <a:t>-&gt; for </a:t>
            </a:r>
            <a:r>
              <a:rPr lang="fr-CH" b="0" dirty="0" err="1">
                <a:effectLst/>
              </a:rPr>
              <a:t>genetic</a:t>
            </a:r>
            <a:r>
              <a:rPr lang="fr-CH" b="0" dirty="0">
                <a:effectLst/>
              </a:rPr>
              <a:t> </a:t>
            </a:r>
            <a:r>
              <a:rPr lang="fr-CH" b="0" dirty="0" err="1">
                <a:effectLst/>
              </a:rPr>
              <a:t>diversity</a:t>
            </a:r>
            <a:endParaRPr lang="en-US" b="0" dirty="0">
              <a:effectLst/>
            </a:endParaRPr>
          </a:p>
        </p:txBody>
      </p:sp>
      <p:pic>
        <p:nvPicPr>
          <p:cNvPr id="6" name="Picture 5" descr="Molecular model and digital tablet on counter in lab">
            <a:extLst>
              <a:ext uri="{FF2B5EF4-FFF2-40B4-BE49-F238E27FC236}">
                <a16:creationId xmlns:a16="http://schemas.microsoft.com/office/drawing/2014/main" id="{9D92BD85-F14A-1675-4BB2-B2249022AFB8}"/>
              </a:ext>
            </a:extLst>
          </p:cNvPr>
          <p:cNvPicPr>
            <a:picLocks noChangeAspect="1"/>
          </p:cNvPicPr>
          <p:nvPr/>
        </p:nvPicPr>
        <p:blipFill rotWithShape="1">
          <a:blip r:embed="rId2"/>
          <a:srcRect l="15182" r="21152" b="-1"/>
          <a:stretch/>
        </p:blipFill>
        <p:spPr>
          <a:xfrm>
            <a:off x="5650992" y="10"/>
            <a:ext cx="6541008" cy="6857990"/>
          </a:xfrm>
          <a:prstGeom prst="rect">
            <a:avLst/>
          </a:prstGeom>
        </p:spPr>
      </p:pic>
    </p:spTree>
    <p:extLst>
      <p:ext uri="{BB962C8B-B14F-4D97-AF65-F5344CB8AC3E}">
        <p14:creationId xmlns:p14="http://schemas.microsoft.com/office/powerpoint/2010/main" val="58274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0918" y="478314"/>
            <a:ext cx="10515600" cy="1325563"/>
          </a:xfrm>
        </p:spPr>
        <p:txBody>
          <a:bodyPr/>
          <a:lstStyle/>
          <a:p>
            <a:r>
              <a:rPr lang="fr-CH" dirty="0"/>
              <a:t>Reference for annotation:</a:t>
            </a:r>
            <a:endParaRPr lang="en-US" dirty="0"/>
          </a:p>
        </p:txBody>
      </p:sp>
      <p:pic>
        <p:nvPicPr>
          <p:cNvPr id="2050"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685799" y="478314"/>
            <a:ext cx="5058519" cy="6136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le 4"/>
          <p:cNvSpPr/>
          <p:nvPr/>
        </p:nvSpPr>
        <p:spPr>
          <a:xfrm>
            <a:off x="3173883" y="2892137"/>
            <a:ext cx="576064" cy="172717"/>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Arrow Connector 7"/>
          <p:cNvCxnSpPr>
            <a:cxnSpLocks/>
            <a:stCxn id="5" idx="3"/>
          </p:cNvCxnSpPr>
          <p:nvPr/>
        </p:nvCxnSpPr>
        <p:spPr>
          <a:xfrm flipV="1">
            <a:off x="3749947" y="2978495"/>
            <a:ext cx="1872208"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650868" y="2779788"/>
            <a:ext cx="1728358" cy="1200329"/>
          </a:xfrm>
          <a:prstGeom prst="rect">
            <a:avLst/>
          </a:prstGeom>
          <a:noFill/>
        </p:spPr>
        <p:txBody>
          <a:bodyPr wrap="none" rtlCol="0">
            <a:spAutoFit/>
          </a:bodyPr>
          <a:lstStyle/>
          <a:p>
            <a:r>
              <a:rPr lang="fr-CH" dirty="0"/>
              <a:t>Reference</a:t>
            </a:r>
          </a:p>
          <a:p>
            <a:r>
              <a:rPr lang="fr-CH" dirty="0" err="1"/>
              <a:t>Puerto</a:t>
            </a:r>
            <a:r>
              <a:rPr lang="fr-CH" dirty="0"/>
              <a:t> </a:t>
            </a:r>
            <a:r>
              <a:rPr lang="fr-CH" dirty="0" err="1"/>
              <a:t>rico</a:t>
            </a:r>
            <a:r>
              <a:rPr lang="fr-CH" dirty="0"/>
              <a:t> 1934</a:t>
            </a:r>
          </a:p>
          <a:p>
            <a:endParaRPr lang="fr-CH" dirty="0"/>
          </a:p>
          <a:p>
            <a:r>
              <a:rPr lang="fr-CH" dirty="0"/>
              <a:t>One for all</a:t>
            </a:r>
            <a:endParaRPr lang="en-US" dirty="0"/>
          </a:p>
        </p:txBody>
      </p:sp>
    </p:spTree>
    <p:extLst>
      <p:ext uri="{BB962C8B-B14F-4D97-AF65-F5344CB8AC3E}">
        <p14:creationId xmlns:p14="http://schemas.microsoft.com/office/powerpoint/2010/main" val="408540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References</a:t>
            </a:r>
            <a:r>
              <a:rPr lang="fr-CH" dirty="0"/>
              <a:t> for annotation</a:t>
            </a:r>
            <a:endParaRPr lang="en-US" dirty="0"/>
          </a:p>
        </p:txBody>
      </p:sp>
      <p:sp>
        <p:nvSpPr>
          <p:cNvPr id="5" name="Rectangle 4"/>
          <p:cNvSpPr/>
          <p:nvPr/>
        </p:nvSpPr>
        <p:spPr>
          <a:xfrm>
            <a:off x="2493349" y="1406365"/>
            <a:ext cx="7488832" cy="3477875"/>
          </a:xfrm>
          <a:prstGeom prst="rect">
            <a:avLst/>
          </a:prstGeom>
        </p:spPr>
        <p:txBody>
          <a:bodyPr wrap="square">
            <a:spAutoFit/>
          </a:bodyPr>
          <a:lstStyle/>
          <a:p>
            <a:endParaRPr lang="en-US" sz="2000" dirty="0"/>
          </a:p>
          <a:p>
            <a:r>
              <a:rPr lang="en-US" sz="2000" dirty="0"/>
              <a:t>Nucleic acid references:</a:t>
            </a:r>
            <a:br>
              <a:rPr lang="en-US" sz="2000" dirty="0"/>
            </a:br>
            <a:r>
              <a:rPr lang="en-US" sz="2000" dirty="0">
                <a:hlinkClick r:id="rId2"/>
              </a:rPr>
              <a:t>NCBI </a:t>
            </a:r>
            <a:r>
              <a:rPr lang="en-US" sz="2000" dirty="0" err="1">
                <a:hlinkClick r:id="rId2"/>
              </a:rPr>
              <a:t>RefSeq</a:t>
            </a:r>
            <a:r>
              <a:rPr lang="en-US" sz="2000" dirty="0"/>
              <a:t> :11679 complete genomes in 01/24</a:t>
            </a:r>
            <a:br>
              <a:rPr lang="en-US" sz="2000" dirty="0"/>
            </a:br>
            <a:br>
              <a:rPr lang="en-US" sz="2000" dirty="0"/>
            </a:br>
            <a:endParaRPr lang="en-US" sz="2000" dirty="0"/>
          </a:p>
          <a:p>
            <a:r>
              <a:rPr lang="en-US" sz="2000" dirty="0"/>
              <a:t>Proteomic references</a:t>
            </a:r>
            <a:br>
              <a:rPr lang="en-US" sz="2000" dirty="0"/>
            </a:br>
            <a:r>
              <a:rPr lang="en-US" sz="2000" dirty="0">
                <a:hlinkClick r:id="rId3"/>
              </a:rPr>
              <a:t>UniProt reference proteomes, all viruses </a:t>
            </a:r>
            <a:endParaRPr lang="en-US" sz="2000" dirty="0"/>
          </a:p>
          <a:p>
            <a:endParaRPr lang="en-US" sz="2000" dirty="0"/>
          </a:p>
          <a:p>
            <a:endParaRPr lang="en-US" sz="2000" dirty="0">
              <a:hlinkClick r:id="rId4"/>
            </a:endParaRPr>
          </a:p>
          <a:p>
            <a:endParaRPr lang="fr-CH" sz="2000" dirty="0">
              <a:hlinkClick r:id="rId4"/>
            </a:endParaRPr>
          </a:p>
          <a:p>
            <a:endParaRPr lang="en-US" sz="2000" dirty="0">
              <a:hlinkClick r:id="rId4"/>
            </a:endParaRPr>
          </a:p>
        </p:txBody>
      </p:sp>
      <p:pic>
        <p:nvPicPr>
          <p:cNvPr id="7" name="Image 6">
            <a:extLst>
              <a:ext uri="{FF2B5EF4-FFF2-40B4-BE49-F238E27FC236}">
                <a16:creationId xmlns:a16="http://schemas.microsoft.com/office/drawing/2014/main" id="{E7693972-FB4A-E9F7-32D8-4635D18EFC3B}"/>
              </a:ext>
            </a:extLst>
          </p:cNvPr>
          <p:cNvPicPr>
            <a:picLocks noChangeAspect="1"/>
          </p:cNvPicPr>
          <p:nvPr/>
        </p:nvPicPr>
        <p:blipFill>
          <a:blip r:embed="rId5"/>
          <a:stretch>
            <a:fillRect/>
          </a:stretch>
        </p:blipFill>
        <p:spPr>
          <a:xfrm>
            <a:off x="897094" y="3675356"/>
            <a:ext cx="10681342" cy="4740916"/>
          </a:xfrm>
          <a:prstGeom prst="rect">
            <a:avLst/>
          </a:prstGeom>
        </p:spPr>
      </p:pic>
    </p:spTree>
    <p:extLst>
      <p:ext uri="{BB962C8B-B14F-4D97-AF65-F5344CB8AC3E}">
        <p14:creationId xmlns:p14="http://schemas.microsoft.com/office/powerpoint/2010/main" val="120826162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dirty="0"/>
              <a:t>Reference for </a:t>
            </a:r>
            <a:r>
              <a:rPr lang="fr-CH" dirty="0" err="1"/>
              <a:t>sequence</a:t>
            </a:r>
            <a:r>
              <a:rPr lang="fr-CH" dirty="0"/>
              <a:t> </a:t>
            </a:r>
            <a:r>
              <a:rPr lang="fr-CH" dirty="0" err="1"/>
              <a:t>diversity</a:t>
            </a:r>
            <a:endParaRPr lang="en-US" dirty="0"/>
          </a:p>
        </p:txBody>
      </p:sp>
      <p:pic>
        <p:nvPicPr>
          <p:cNvPr id="2050"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3222575" y="1590968"/>
            <a:ext cx="3730625" cy="4525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le 4"/>
          <p:cNvSpPr/>
          <p:nvPr/>
        </p:nvSpPr>
        <p:spPr>
          <a:xfrm>
            <a:off x="4986618" y="3373513"/>
            <a:ext cx="576064" cy="172717"/>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663952" y="2636913"/>
            <a:ext cx="576064" cy="172717"/>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p:cNvSpPr/>
          <p:nvPr/>
        </p:nvSpPr>
        <p:spPr>
          <a:xfrm>
            <a:off x="5087888" y="3933057"/>
            <a:ext cx="576064" cy="172717"/>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4799856" y="4221089"/>
            <a:ext cx="576064" cy="172717"/>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6168008" y="4581129"/>
            <a:ext cx="576064" cy="172717"/>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5951984" y="5301209"/>
            <a:ext cx="576064" cy="172717"/>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6096000" y="5661249"/>
            <a:ext cx="576064" cy="172717"/>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4"/>
          <p:cNvSpPr/>
          <p:nvPr/>
        </p:nvSpPr>
        <p:spPr>
          <a:xfrm>
            <a:off x="5871757" y="4941169"/>
            <a:ext cx="576064" cy="172717"/>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7392144" y="3278552"/>
            <a:ext cx="2606804" cy="646331"/>
          </a:xfrm>
          <a:prstGeom prst="rect">
            <a:avLst/>
          </a:prstGeom>
          <a:noFill/>
        </p:spPr>
        <p:txBody>
          <a:bodyPr wrap="none" rtlCol="0">
            <a:spAutoFit/>
          </a:bodyPr>
          <a:lstStyle/>
          <a:p>
            <a:r>
              <a:rPr lang="fr-CH" dirty="0"/>
              <a:t>At least  9 </a:t>
            </a:r>
            <a:r>
              <a:rPr lang="fr-CH" dirty="0" err="1"/>
              <a:t>representative</a:t>
            </a:r>
            <a:r>
              <a:rPr lang="fr-CH" dirty="0"/>
              <a:t> </a:t>
            </a:r>
          </a:p>
          <a:p>
            <a:r>
              <a:rPr lang="fr-CH" dirty="0" err="1"/>
              <a:t>Sequences</a:t>
            </a:r>
            <a:r>
              <a:rPr lang="fr-CH" dirty="0"/>
              <a:t> (</a:t>
            </a:r>
            <a:r>
              <a:rPr lang="fr-CH" dirty="0" err="1"/>
              <a:t>cutoff</a:t>
            </a:r>
            <a:r>
              <a:rPr lang="fr-CH" dirty="0"/>
              <a:t> 90%)</a:t>
            </a:r>
            <a:endParaRPr lang="en-US" dirty="0"/>
          </a:p>
        </p:txBody>
      </p:sp>
    </p:spTree>
    <p:extLst>
      <p:ext uri="{BB962C8B-B14F-4D97-AF65-F5344CB8AC3E}">
        <p14:creationId xmlns:p14="http://schemas.microsoft.com/office/powerpoint/2010/main" val="212900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P spid="11" grpId="0" animBg="1"/>
      <p:bldP spid="12" grpId="0" animBg="1"/>
      <p:bldP spid="13" grpId="0" animBg="1"/>
      <p:bldP spid="14" grpId="0" animBg="1"/>
      <p:bldP spid="15"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dirty="0" err="1"/>
              <a:t>References</a:t>
            </a:r>
            <a:r>
              <a:rPr lang="fr-CH" dirty="0"/>
              <a:t> for </a:t>
            </a:r>
            <a:r>
              <a:rPr lang="fr-CH" dirty="0" err="1"/>
              <a:t>sequence</a:t>
            </a:r>
            <a:r>
              <a:rPr lang="fr-CH" dirty="0"/>
              <a:t> </a:t>
            </a:r>
            <a:r>
              <a:rPr lang="fr-CH" dirty="0" err="1"/>
              <a:t>diversity</a:t>
            </a:r>
            <a:endParaRPr lang="en-US" dirty="0"/>
          </a:p>
        </p:txBody>
      </p:sp>
      <p:sp>
        <p:nvSpPr>
          <p:cNvPr id="4" name="Content Placeholder 2"/>
          <p:cNvSpPr>
            <a:spLocks noGrp="1"/>
          </p:cNvSpPr>
          <p:nvPr>
            <p:ph type="body" sz="quarter" idx="11"/>
          </p:nvPr>
        </p:nvSpPr>
        <p:spPr/>
        <p:txBody>
          <a:bodyPr>
            <a:normAutofit/>
          </a:bodyPr>
          <a:lstStyle/>
          <a:p>
            <a:endParaRPr lang="en-US" b="0" dirty="0">
              <a:effectLst/>
              <a:latin typeface="Arial" panose="020B0604020202020204" pitchFamily="34" charset="0"/>
              <a:cs typeface="Arial" panose="020B0604020202020204" pitchFamily="34" charset="0"/>
            </a:endParaRPr>
          </a:p>
          <a:p>
            <a:r>
              <a:rPr lang="en-US" b="0" dirty="0">
                <a:effectLst/>
                <a:latin typeface="Arial" panose="020B0604020202020204" pitchFamily="34" charset="0"/>
                <a:cs typeface="Arial" panose="020B0604020202020204" pitchFamily="34" charset="0"/>
              </a:rPr>
              <a:t>Representative sequences are standards of sequence diversity</a:t>
            </a:r>
          </a:p>
          <a:p>
            <a:endParaRPr lang="en-US" b="0" dirty="0">
              <a:effectLst/>
              <a:latin typeface="Arial" panose="020B0604020202020204" pitchFamily="34" charset="0"/>
              <a:cs typeface="Arial" panose="020B0604020202020204" pitchFamily="34" charset="0"/>
            </a:endParaRPr>
          </a:p>
          <a:p>
            <a:r>
              <a:rPr lang="en-US" b="0" dirty="0">
                <a:effectLst/>
                <a:latin typeface="Arial" panose="020B0604020202020204" pitchFamily="34" charset="0"/>
                <a:cs typeface="Arial" panose="020B0604020202020204" pitchFamily="34" charset="0"/>
              </a:rPr>
              <a:t>Example: </a:t>
            </a:r>
            <a:r>
              <a:rPr lang="en-US" b="0" dirty="0" err="1">
                <a:effectLst/>
                <a:latin typeface="Arial" panose="020B0604020202020204" pitchFamily="34" charset="0"/>
                <a:cs typeface="Arial" panose="020B0604020202020204" pitchFamily="34" charset="0"/>
              </a:rPr>
              <a:t>UniRef</a:t>
            </a:r>
            <a:r>
              <a:rPr lang="en-US" b="0" dirty="0">
                <a:effectLst/>
                <a:latin typeface="Arial" panose="020B0604020202020204" pitchFamily="34" charset="0"/>
                <a:cs typeface="Arial" panose="020B0604020202020204" pitchFamily="34" charset="0"/>
              </a:rPr>
              <a:t>:</a:t>
            </a:r>
          </a:p>
        </p:txBody>
      </p:sp>
      <p:pic>
        <p:nvPicPr>
          <p:cNvPr id="10" name="Image 9">
            <a:extLst>
              <a:ext uri="{FF2B5EF4-FFF2-40B4-BE49-F238E27FC236}">
                <a16:creationId xmlns:a16="http://schemas.microsoft.com/office/drawing/2014/main" id="{147B0899-5579-A5FB-8481-8868372CEA64}"/>
              </a:ext>
            </a:extLst>
          </p:cNvPr>
          <p:cNvPicPr>
            <a:picLocks noChangeAspect="1"/>
          </p:cNvPicPr>
          <p:nvPr/>
        </p:nvPicPr>
        <p:blipFill>
          <a:blip r:embed="rId2"/>
          <a:stretch>
            <a:fillRect/>
          </a:stretch>
        </p:blipFill>
        <p:spPr>
          <a:xfrm>
            <a:off x="1260627" y="3994944"/>
            <a:ext cx="9215021" cy="4086832"/>
          </a:xfrm>
          <a:prstGeom prst="rect">
            <a:avLst/>
          </a:prstGeom>
        </p:spPr>
      </p:pic>
    </p:spTree>
    <p:extLst>
      <p:ext uri="{BB962C8B-B14F-4D97-AF65-F5344CB8AC3E}">
        <p14:creationId xmlns:p14="http://schemas.microsoft.com/office/powerpoint/2010/main" val="129696709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dirty="0" err="1"/>
              <a:t>Sequence</a:t>
            </a:r>
            <a:r>
              <a:rPr lang="fr-CH" dirty="0"/>
              <a:t> </a:t>
            </a:r>
            <a:r>
              <a:rPr lang="fr-CH" dirty="0" err="1"/>
              <a:t>clustering</a:t>
            </a:r>
            <a:r>
              <a:rPr lang="fr-CH" dirty="0"/>
              <a:t> to </a:t>
            </a:r>
            <a:r>
              <a:rPr lang="fr-CH" dirty="0" err="1"/>
              <a:t>reduce</a:t>
            </a:r>
            <a:r>
              <a:rPr lang="fr-CH" dirty="0"/>
              <a:t> </a:t>
            </a:r>
            <a:r>
              <a:rPr lang="fr-CH" dirty="0" err="1"/>
              <a:t>redundency</a:t>
            </a:r>
            <a:endParaRPr lang="en-US" dirty="0"/>
          </a:p>
        </p:txBody>
      </p:sp>
      <p:sp>
        <p:nvSpPr>
          <p:cNvPr id="3" name="AutoShape 2" descr="Image result for sequence clustering cd-hit"/>
          <p:cNvSpPr>
            <a:spLocks noChangeAspect="1" noChangeArrowheads="1"/>
          </p:cNvSpPr>
          <p:nvPr/>
        </p:nvSpPr>
        <p:spPr bwMode="auto">
          <a:xfrm>
            <a:off x="1679576" y="-1195388"/>
            <a:ext cx="6943725" cy="24955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sequence clustering cd-hit"/>
          <p:cNvSpPr>
            <a:spLocks noChangeAspect="1" noChangeArrowheads="1"/>
          </p:cNvSpPr>
          <p:nvPr/>
        </p:nvSpPr>
        <p:spPr bwMode="auto">
          <a:xfrm>
            <a:off x="1831976" y="-1042988"/>
            <a:ext cx="6943725" cy="24955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4" name="Picture 6" descr="http://weizhong-lab.ucsd.edu/cd-hit/wiki/lib/exe/fetch.php?media=figure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8197" y="2649550"/>
            <a:ext cx="6943725" cy="249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68845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dirty="0" err="1"/>
              <a:t>Trimming</a:t>
            </a:r>
            <a:r>
              <a:rPr lang="fr-CH" dirty="0"/>
              <a:t> the branches</a:t>
            </a:r>
            <a:endParaRPr lang="en-US" dirty="0"/>
          </a:p>
        </p:txBody>
      </p:sp>
      <p:pic>
        <p:nvPicPr>
          <p:cNvPr id="3"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9687" y="2056498"/>
            <a:ext cx="3240360" cy="452596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5895" y="2056498"/>
            <a:ext cx="4283052" cy="4438715"/>
          </a:xfrm>
          <a:prstGeom prst="rect">
            <a:avLst/>
          </a:prstGeom>
        </p:spPr>
      </p:pic>
      <p:sp>
        <p:nvSpPr>
          <p:cNvPr id="5" name="TextBox 4"/>
          <p:cNvSpPr txBox="1"/>
          <p:nvPr/>
        </p:nvSpPr>
        <p:spPr>
          <a:xfrm>
            <a:off x="2773098" y="1670678"/>
            <a:ext cx="2685094" cy="369332"/>
          </a:xfrm>
          <a:prstGeom prst="rect">
            <a:avLst/>
          </a:prstGeom>
          <a:noFill/>
        </p:spPr>
        <p:txBody>
          <a:bodyPr wrap="none" rtlCol="0">
            <a:spAutoFit/>
          </a:bodyPr>
          <a:lstStyle/>
          <a:p>
            <a:r>
              <a:rPr lang="fr-CH" dirty="0"/>
              <a:t>223 </a:t>
            </a:r>
            <a:r>
              <a:rPr lang="fr-CH" dirty="0" err="1"/>
              <a:t>sequences</a:t>
            </a:r>
            <a:r>
              <a:rPr lang="fr-CH" dirty="0"/>
              <a:t> in </a:t>
            </a:r>
            <a:r>
              <a:rPr lang="fr-CH" dirty="0" err="1"/>
              <a:t>GenBank</a:t>
            </a:r>
            <a:endParaRPr lang="en-US" dirty="0"/>
          </a:p>
        </p:txBody>
      </p:sp>
      <p:sp>
        <p:nvSpPr>
          <p:cNvPr id="6" name="TextBox 5"/>
          <p:cNvSpPr txBox="1"/>
          <p:nvPr/>
        </p:nvSpPr>
        <p:spPr>
          <a:xfrm>
            <a:off x="6637546" y="1670678"/>
            <a:ext cx="2821606" cy="369332"/>
          </a:xfrm>
          <a:prstGeom prst="rect">
            <a:avLst/>
          </a:prstGeom>
          <a:noFill/>
        </p:spPr>
        <p:txBody>
          <a:bodyPr wrap="none" rtlCol="0">
            <a:spAutoFit/>
          </a:bodyPr>
          <a:lstStyle/>
          <a:p>
            <a:r>
              <a:rPr lang="fr-CH" dirty="0"/>
              <a:t>54 clusters at 95% </a:t>
            </a:r>
            <a:r>
              <a:rPr lang="fr-CH" dirty="0" err="1"/>
              <a:t>similarity</a:t>
            </a:r>
            <a:endParaRPr lang="en-US" dirty="0"/>
          </a:p>
        </p:txBody>
      </p:sp>
    </p:spTree>
    <p:extLst>
      <p:ext uri="{BB962C8B-B14F-4D97-AF65-F5344CB8AC3E}">
        <p14:creationId xmlns:p14="http://schemas.microsoft.com/office/powerpoint/2010/main" val="203434908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C63986-B937-E3BC-E236-79DAF8B12E3F}"/>
              </a:ext>
            </a:extLst>
          </p:cNvPr>
          <p:cNvSpPr>
            <a:spLocks noGrp="1"/>
          </p:cNvSpPr>
          <p:nvPr>
            <p:ph type="title"/>
          </p:nvPr>
        </p:nvSpPr>
        <p:spPr/>
        <p:txBody>
          <a:bodyPr/>
          <a:lstStyle/>
          <a:p>
            <a:r>
              <a:rPr lang="en-US" dirty="0"/>
              <a:t>Complete genomes</a:t>
            </a:r>
            <a:endParaRPr lang="en-CH" dirty="0"/>
          </a:p>
        </p:txBody>
      </p:sp>
      <p:sp>
        <p:nvSpPr>
          <p:cNvPr id="3" name="Espace réservé du texte 2">
            <a:extLst>
              <a:ext uri="{FF2B5EF4-FFF2-40B4-BE49-F238E27FC236}">
                <a16:creationId xmlns:a16="http://schemas.microsoft.com/office/drawing/2014/main" id="{22C9578B-BCCB-6B7D-6825-D07CB8A590E9}"/>
              </a:ext>
            </a:extLst>
          </p:cNvPr>
          <p:cNvSpPr>
            <a:spLocks noGrp="1"/>
          </p:cNvSpPr>
          <p:nvPr>
            <p:ph type="body" sz="quarter" idx="11"/>
          </p:nvPr>
        </p:nvSpPr>
        <p:spPr/>
        <p:txBody>
          <a:bodyPr/>
          <a:lstStyle/>
          <a:p>
            <a:r>
              <a:rPr lang="en-US" dirty="0"/>
              <a:t>There are different flavors of what is considered to be a complete genome:</a:t>
            </a:r>
          </a:p>
          <a:p>
            <a:endParaRPr lang="en-US" dirty="0"/>
          </a:p>
          <a:p>
            <a:r>
              <a:rPr lang="en-US" dirty="0"/>
              <a:t>-Full length complete (sometimes tricky for linear viruses)</a:t>
            </a:r>
          </a:p>
          <a:p>
            <a:endParaRPr lang="en-US" dirty="0"/>
          </a:p>
          <a:p>
            <a:r>
              <a:rPr lang="en-US" dirty="0"/>
              <a:t>-CDS complete</a:t>
            </a:r>
            <a:endParaRPr lang="en-CH" dirty="0"/>
          </a:p>
        </p:txBody>
      </p:sp>
      <p:pic>
        <p:nvPicPr>
          <p:cNvPr id="10242" name="Picture 2" descr="flavivirus">
            <a:extLst>
              <a:ext uri="{FF2B5EF4-FFF2-40B4-BE49-F238E27FC236}">
                <a16:creationId xmlns:a16="http://schemas.microsoft.com/office/drawing/2014/main" id="{0B5E1A23-09C0-9866-BAA9-0DE9DADE88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7662"/>
          <a:stretch/>
        </p:blipFill>
        <p:spPr bwMode="auto">
          <a:xfrm>
            <a:off x="3310660" y="4884120"/>
            <a:ext cx="5989204" cy="150470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avec flèche 4">
            <a:extLst>
              <a:ext uri="{FF2B5EF4-FFF2-40B4-BE49-F238E27FC236}">
                <a16:creationId xmlns:a16="http://schemas.microsoft.com/office/drawing/2014/main" id="{8091B473-37B5-75F0-4295-98FBF9739668}"/>
              </a:ext>
            </a:extLst>
          </p:cNvPr>
          <p:cNvCxnSpPr/>
          <p:nvPr/>
        </p:nvCxnSpPr>
        <p:spPr>
          <a:xfrm>
            <a:off x="3671724" y="4536690"/>
            <a:ext cx="4987636" cy="0"/>
          </a:xfrm>
          <a:prstGeom prst="straightConnector1">
            <a:avLst/>
          </a:prstGeom>
          <a:ln w="12700">
            <a:solidFill>
              <a:schemeClr val="accent2"/>
            </a:solidFill>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6" name="Connecteur droit avec flèche 5">
            <a:extLst>
              <a:ext uri="{FF2B5EF4-FFF2-40B4-BE49-F238E27FC236}">
                <a16:creationId xmlns:a16="http://schemas.microsoft.com/office/drawing/2014/main" id="{1882C1E1-D314-1CE2-13EB-9E544B6CD747}"/>
              </a:ext>
            </a:extLst>
          </p:cNvPr>
          <p:cNvCxnSpPr>
            <a:cxnSpLocks/>
          </p:cNvCxnSpPr>
          <p:nvPr/>
        </p:nvCxnSpPr>
        <p:spPr>
          <a:xfrm>
            <a:off x="4012707" y="4884120"/>
            <a:ext cx="4305670" cy="0"/>
          </a:xfrm>
          <a:prstGeom prst="straightConnector1">
            <a:avLst/>
          </a:prstGeom>
          <a:ln w="12700">
            <a:solidFill>
              <a:schemeClr val="accent2"/>
            </a:solidFill>
            <a:headEnd type="triangle"/>
            <a:tailEnd type="triangle"/>
          </a:ln>
        </p:spPr>
        <p:style>
          <a:lnRef idx="1">
            <a:schemeClr val="accent2"/>
          </a:lnRef>
          <a:fillRef idx="0">
            <a:schemeClr val="accent2"/>
          </a:fillRef>
          <a:effectRef idx="0">
            <a:schemeClr val="accent2"/>
          </a:effectRef>
          <a:fontRef idx="minor">
            <a:schemeClr val="tx1"/>
          </a:fontRef>
        </p:style>
      </p:cxnSp>
      <p:sp>
        <p:nvSpPr>
          <p:cNvPr id="8" name="ZoneTexte 7">
            <a:extLst>
              <a:ext uri="{FF2B5EF4-FFF2-40B4-BE49-F238E27FC236}">
                <a16:creationId xmlns:a16="http://schemas.microsoft.com/office/drawing/2014/main" id="{A84FF229-91ED-0470-46B8-CB226F2D5D77}"/>
              </a:ext>
            </a:extLst>
          </p:cNvPr>
          <p:cNvSpPr txBox="1"/>
          <p:nvPr/>
        </p:nvSpPr>
        <p:spPr>
          <a:xfrm>
            <a:off x="4749554" y="4175291"/>
            <a:ext cx="2972289" cy="369332"/>
          </a:xfrm>
          <a:prstGeom prst="rect">
            <a:avLst/>
          </a:prstGeom>
          <a:noFill/>
        </p:spPr>
        <p:txBody>
          <a:bodyPr wrap="none" rtlCol="0">
            <a:spAutoFit/>
          </a:bodyPr>
          <a:lstStyle/>
          <a:p>
            <a:r>
              <a:rPr lang="en-US" dirty="0"/>
              <a:t>Full length complete genome</a:t>
            </a:r>
            <a:endParaRPr lang="en-CH" dirty="0"/>
          </a:p>
        </p:txBody>
      </p:sp>
      <p:sp>
        <p:nvSpPr>
          <p:cNvPr id="9" name="ZoneTexte 8">
            <a:extLst>
              <a:ext uri="{FF2B5EF4-FFF2-40B4-BE49-F238E27FC236}">
                <a16:creationId xmlns:a16="http://schemas.microsoft.com/office/drawing/2014/main" id="{DE97D1D5-D72C-E509-4DCB-FF2E54E35AA9}"/>
              </a:ext>
            </a:extLst>
          </p:cNvPr>
          <p:cNvSpPr txBox="1"/>
          <p:nvPr/>
        </p:nvSpPr>
        <p:spPr>
          <a:xfrm>
            <a:off x="5187549" y="4552554"/>
            <a:ext cx="1438214" cy="369332"/>
          </a:xfrm>
          <a:prstGeom prst="rect">
            <a:avLst/>
          </a:prstGeom>
          <a:noFill/>
        </p:spPr>
        <p:txBody>
          <a:bodyPr wrap="none" rtlCol="0">
            <a:spAutoFit/>
          </a:bodyPr>
          <a:lstStyle/>
          <a:p>
            <a:r>
              <a:rPr lang="en-US" dirty="0"/>
              <a:t>CDS genome</a:t>
            </a:r>
            <a:endParaRPr lang="en-CH" dirty="0"/>
          </a:p>
        </p:txBody>
      </p:sp>
    </p:spTree>
    <p:extLst>
      <p:ext uri="{BB962C8B-B14F-4D97-AF65-F5344CB8AC3E}">
        <p14:creationId xmlns:p14="http://schemas.microsoft.com/office/powerpoint/2010/main" val="122075473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255018-44C2-F137-4274-205531A1D7AD}"/>
              </a:ext>
            </a:extLst>
          </p:cNvPr>
          <p:cNvSpPr>
            <a:spLocks noGrp="1"/>
          </p:cNvSpPr>
          <p:nvPr>
            <p:ph type="title"/>
          </p:nvPr>
        </p:nvSpPr>
        <p:spPr/>
        <p:txBody>
          <a:bodyPr/>
          <a:lstStyle/>
          <a:p>
            <a:r>
              <a:rPr lang="en-US" dirty="0"/>
              <a:t>NCBI is not consistent for viral genome completeness </a:t>
            </a:r>
            <a:endParaRPr lang="en-CH" dirty="0"/>
          </a:p>
        </p:txBody>
      </p:sp>
      <p:pic>
        <p:nvPicPr>
          <p:cNvPr id="7" name="Image 6">
            <a:extLst>
              <a:ext uri="{FF2B5EF4-FFF2-40B4-BE49-F238E27FC236}">
                <a16:creationId xmlns:a16="http://schemas.microsoft.com/office/drawing/2014/main" id="{A83F5C94-F511-B35C-BCC8-B39540AD01DB}"/>
              </a:ext>
            </a:extLst>
          </p:cNvPr>
          <p:cNvPicPr>
            <a:picLocks noChangeAspect="1"/>
          </p:cNvPicPr>
          <p:nvPr/>
        </p:nvPicPr>
        <p:blipFill>
          <a:blip r:embed="rId2"/>
          <a:stretch>
            <a:fillRect/>
          </a:stretch>
        </p:blipFill>
        <p:spPr>
          <a:xfrm>
            <a:off x="363681" y="2585242"/>
            <a:ext cx="6014217" cy="3626427"/>
          </a:xfrm>
          <a:prstGeom prst="rect">
            <a:avLst/>
          </a:prstGeom>
        </p:spPr>
      </p:pic>
      <p:sp>
        <p:nvSpPr>
          <p:cNvPr id="8" name="ZoneTexte 7">
            <a:extLst>
              <a:ext uri="{FF2B5EF4-FFF2-40B4-BE49-F238E27FC236}">
                <a16:creationId xmlns:a16="http://schemas.microsoft.com/office/drawing/2014/main" id="{07053483-8387-7D38-EED5-2B3C81BEF505}"/>
              </a:ext>
            </a:extLst>
          </p:cNvPr>
          <p:cNvSpPr txBox="1"/>
          <p:nvPr/>
        </p:nvSpPr>
        <p:spPr>
          <a:xfrm>
            <a:off x="644236" y="1557693"/>
            <a:ext cx="6479723" cy="923330"/>
          </a:xfrm>
          <a:prstGeom prst="rect">
            <a:avLst/>
          </a:prstGeom>
          <a:noFill/>
        </p:spPr>
        <p:txBody>
          <a:bodyPr wrap="none" rtlCol="0">
            <a:spAutoFit/>
          </a:bodyPr>
          <a:lstStyle/>
          <a:p>
            <a:r>
              <a:rPr lang="en-US" dirty="0"/>
              <a:t>Example: </a:t>
            </a:r>
            <a:r>
              <a:rPr lang="en-US" dirty="0" err="1"/>
              <a:t>Tibrovirus</a:t>
            </a:r>
            <a:r>
              <a:rPr lang="en-US" dirty="0"/>
              <a:t>; 11 complete according to NCBI virus genome.</a:t>
            </a:r>
          </a:p>
          <a:p>
            <a:r>
              <a:rPr lang="en-US" dirty="0"/>
              <a:t>In reality there are more than 15</a:t>
            </a:r>
          </a:p>
          <a:p>
            <a:endParaRPr lang="en-CH" dirty="0"/>
          </a:p>
        </p:txBody>
      </p:sp>
      <p:pic>
        <p:nvPicPr>
          <p:cNvPr id="10" name="Image 9">
            <a:extLst>
              <a:ext uri="{FF2B5EF4-FFF2-40B4-BE49-F238E27FC236}">
                <a16:creationId xmlns:a16="http://schemas.microsoft.com/office/drawing/2014/main" id="{CDA00B82-84CD-CB57-2D54-487823EDAD70}"/>
              </a:ext>
            </a:extLst>
          </p:cNvPr>
          <p:cNvPicPr>
            <a:picLocks noChangeAspect="1"/>
          </p:cNvPicPr>
          <p:nvPr/>
        </p:nvPicPr>
        <p:blipFill>
          <a:blip r:embed="rId3"/>
          <a:stretch>
            <a:fillRect/>
          </a:stretch>
        </p:blipFill>
        <p:spPr>
          <a:xfrm>
            <a:off x="7852065" y="1288473"/>
            <a:ext cx="3581338" cy="4578143"/>
          </a:xfrm>
          <a:prstGeom prst="rect">
            <a:avLst/>
          </a:prstGeom>
        </p:spPr>
      </p:pic>
      <p:sp>
        <p:nvSpPr>
          <p:cNvPr id="11" name="ZoneTexte 10">
            <a:extLst>
              <a:ext uri="{FF2B5EF4-FFF2-40B4-BE49-F238E27FC236}">
                <a16:creationId xmlns:a16="http://schemas.microsoft.com/office/drawing/2014/main" id="{91276364-4C4C-938D-4AFB-26EE571AF04A}"/>
              </a:ext>
            </a:extLst>
          </p:cNvPr>
          <p:cNvSpPr txBox="1"/>
          <p:nvPr/>
        </p:nvSpPr>
        <p:spPr>
          <a:xfrm>
            <a:off x="7024255" y="2262076"/>
            <a:ext cx="1091966" cy="646331"/>
          </a:xfrm>
          <a:prstGeom prst="rect">
            <a:avLst/>
          </a:prstGeom>
          <a:noFill/>
        </p:spPr>
        <p:txBody>
          <a:bodyPr wrap="none" rtlCol="0">
            <a:spAutoFit/>
          </a:bodyPr>
          <a:lstStyle/>
          <a:p>
            <a:r>
              <a:rPr lang="en-US" dirty="0"/>
              <a:t>Classified</a:t>
            </a:r>
          </a:p>
          <a:p>
            <a:r>
              <a:rPr lang="en-US" dirty="0"/>
              <a:t>complete</a:t>
            </a:r>
            <a:endParaRPr lang="en-CH" dirty="0"/>
          </a:p>
        </p:txBody>
      </p:sp>
      <p:sp>
        <p:nvSpPr>
          <p:cNvPr id="12" name="ZoneTexte 11">
            <a:extLst>
              <a:ext uri="{FF2B5EF4-FFF2-40B4-BE49-F238E27FC236}">
                <a16:creationId xmlns:a16="http://schemas.microsoft.com/office/drawing/2014/main" id="{AE750C99-92FA-D2E3-EE6C-8291DD9A1C00}"/>
              </a:ext>
            </a:extLst>
          </p:cNvPr>
          <p:cNvSpPr txBox="1"/>
          <p:nvPr/>
        </p:nvSpPr>
        <p:spPr>
          <a:xfrm>
            <a:off x="10614970" y="1288473"/>
            <a:ext cx="1260281" cy="646331"/>
          </a:xfrm>
          <a:prstGeom prst="rect">
            <a:avLst/>
          </a:prstGeom>
          <a:noFill/>
        </p:spPr>
        <p:txBody>
          <a:bodyPr wrap="none" rtlCol="0">
            <a:spAutoFit/>
          </a:bodyPr>
          <a:lstStyle/>
          <a:p>
            <a:r>
              <a:rPr lang="en-US" dirty="0"/>
              <a:t>Classified</a:t>
            </a:r>
          </a:p>
          <a:p>
            <a:r>
              <a:rPr lang="en-US" dirty="0"/>
              <a:t>incomplete</a:t>
            </a:r>
            <a:endParaRPr lang="en-CH" dirty="0"/>
          </a:p>
        </p:txBody>
      </p:sp>
      <p:sp>
        <p:nvSpPr>
          <p:cNvPr id="13" name="ZoneTexte 12">
            <a:extLst>
              <a:ext uri="{FF2B5EF4-FFF2-40B4-BE49-F238E27FC236}">
                <a16:creationId xmlns:a16="http://schemas.microsoft.com/office/drawing/2014/main" id="{14146FCF-CBF3-F3E1-398C-6F7554D7AD11}"/>
              </a:ext>
            </a:extLst>
          </p:cNvPr>
          <p:cNvSpPr txBox="1"/>
          <p:nvPr/>
        </p:nvSpPr>
        <p:spPr>
          <a:xfrm>
            <a:off x="10614970" y="3105834"/>
            <a:ext cx="1260281" cy="646331"/>
          </a:xfrm>
          <a:prstGeom prst="rect">
            <a:avLst/>
          </a:prstGeom>
          <a:noFill/>
        </p:spPr>
        <p:txBody>
          <a:bodyPr wrap="none" rtlCol="0">
            <a:spAutoFit/>
          </a:bodyPr>
          <a:lstStyle/>
          <a:p>
            <a:r>
              <a:rPr lang="en-US" dirty="0"/>
              <a:t>Classified</a:t>
            </a:r>
          </a:p>
          <a:p>
            <a:r>
              <a:rPr lang="en-US" dirty="0"/>
              <a:t>incomplete</a:t>
            </a:r>
            <a:endParaRPr lang="en-CH" dirty="0"/>
          </a:p>
        </p:txBody>
      </p:sp>
      <p:sp>
        <p:nvSpPr>
          <p:cNvPr id="14" name="ZoneTexte 13">
            <a:extLst>
              <a:ext uri="{FF2B5EF4-FFF2-40B4-BE49-F238E27FC236}">
                <a16:creationId xmlns:a16="http://schemas.microsoft.com/office/drawing/2014/main" id="{5DA36C37-3A01-15BB-1FE6-961E1E852FD4}"/>
              </a:ext>
            </a:extLst>
          </p:cNvPr>
          <p:cNvSpPr txBox="1"/>
          <p:nvPr/>
        </p:nvSpPr>
        <p:spPr>
          <a:xfrm>
            <a:off x="10614970" y="4009143"/>
            <a:ext cx="1260281" cy="646331"/>
          </a:xfrm>
          <a:prstGeom prst="rect">
            <a:avLst/>
          </a:prstGeom>
          <a:noFill/>
        </p:spPr>
        <p:txBody>
          <a:bodyPr wrap="none" rtlCol="0">
            <a:spAutoFit/>
          </a:bodyPr>
          <a:lstStyle/>
          <a:p>
            <a:r>
              <a:rPr lang="en-US" dirty="0"/>
              <a:t>Classified</a:t>
            </a:r>
          </a:p>
          <a:p>
            <a:r>
              <a:rPr lang="en-US" dirty="0"/>
              <a:t>incomplete</a:t>
            </a:r>
            <a:endParaRPr lang="en-CH" dirty="0"/>
          </a:p>
        </p:txBody>
      </p:sp>
      <p:sp>
        <p:nvSpPr>
          <p:cNvPr id="15" name="ZoneTexte 14">
            <a:extLst>
              <a:ext uri="{FF2B5EF4-FFF2-40B4-BE49-F238E27FC236}">
                <a16:creationId xmlns:a16="http://schemas.microsoft.com/office/drawing/2014/main" id="{BC8AB72B-F3E0-43E9-FF39-ADBD406431A2}"/>
              </a:ext>
            </a:extLst>
          </p:cNvPr>
          <p:cNvSpPr txBox="1"/>
          <p:nvPr/>
        </p:nvSpPr>
        <p:spPr>
          <a:xfrm>
            <a:off x="10723659" y="4969826"/>
            <a:ext cx="1260281" cy="646331"/>
          </a:xfrm>
          <a:prstGeom prst="rect">
            <a:avLst/>
          </a:prstGeom>
          <a:noFill/>
        </p:spPr>
        <p:txBody>
          <a:bodyPr wrap="none" rtlCol="0">
            <a:spAutoFit/>
          </a:bodyPr>
          <a:lstStyle/>
          <a:p>
            <a:r>
              <a:rPr lang="en-US" dirty="0"/>
              <a:t>Classified</a:t>
            </a:r>
          </a:p>
          <a:p>
            <a:r>
              <a:rPr lang="en-US" dirty="0"/>
              <a:t>incomplete</a:t>
            </a:r>
            <a:endParaRPr lang="en-CH" dirty="0"/>
          </a:p>
        </p:txBody>
      </p:sp>
      <p:sp>
        <p:nvSpPr>
          <p:cNvPr id="16" name="ZoneTexte 15">
            <a:extLst>
              <a:ext uri="{FF2B5EF4-FFF2-40B4-BE49-F238E27FC236}">
                <a16:creationId xmlns:a16="http://schemas.microsoft.com/office/drawing/2014/main" id="{11A0A4E4-5A74-2661-533D-36A43809418F}"/>
              </a:ext>
            </a:extLst>
          </p:cNvPr>
          <p:cNvSpPr txBox="1"/>
          <p:nvPr/>
        </p:nvSpPr>
        <p:spPr>
          <a:xfrm>
            <a:off x="8374293" y="6025940"/>
            <a:ext cx="3059110" cy="646331"/>
          </a:xfrm>
          <a:prstGeom prst="rect">
            <a:avLst/>
          </a:prstGeom>
          <a:noFill/>
        </p:spPr>
        <p:txBody>
          <a:bodyPr wrap="square" rtlCol="0">
            <a:spAutoFit/>
          </a:bodyPr>
          <a:lstStyle/>
          <a:p>
            <a:r>
              <a:rPr lang="en-US" dirty="0"/>
              <a:t>All those sequences have a perfect complete CDS set</a:t>
            </a:r>
            <a:endParaRPr lang="en-CH" dirty="0"/>
          </a:p>
        </p:txBody>
      </p:sp>
    </p:spTree>
    <p:extLst>
      <p:ext uri="{BB962C8B-B14F-4D97-AF65-F5344CB8AC3E}">
        <p14:creationId xmlns:p14="http://schemas.microsoft.com/office/powerpoint/2010/main" val="223343113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5299BB-F142-39BE-A735-D0D55E1D6D3B}"/>
              </a:ext>
            </a:extLst>
          </p:cNvPr>
          <p:cNvSpPr>
            <a:spLocks noGrp="1"/>
          </p:cNvSpPr>
          <p:nvPr>
            <p:ph type="title"/>
          </p:nvPr>
        </p:nvSpPr>
        <p:spPr/>
        <p:txBody>
          <a:bodyPr/>
          <a:lstStyle/>
          <a:p>
            <a:r>
              <a:rPr lang="en-US" dirty="0" err="1"/>
              <a:t>Genbank</a:t>
            </a:r>
            <a:endParaRPr lang="en-CH" dirty="0"/>
          </a:p>
        </p:txBody>
      </p:sp>
      <p:cxnSp>
        <p:nvCxnSpPr>
          <p:cNvPr id="7" name="Connecteur droit avec flèche 6">
            <a:extLst>
              <a:ext uri="{FF2B5EF4-FFF2-40B4-BE49-F238E27FC236}">
                <a16:creationId xmlns:a16="http://schemas.microsoft.com/office/drawing/2014/main" id="{F621FD18-1A64-4D1A-ABE5-85DDC970A3F0}"/>
              </a:ext>
            </a:extLst>
          </p:cNvPr>
          <p:cNvCxnSpPr/>
          <p:nvPr/>
        </p:nvCxnSpPr>
        <p:spPr>
          <a:xfrm flipV="1">
            <a:off x="6096000" y="1740116"/>
            <a:ext cx="0" cy="1543411"/>
          </a:xfrm>
          <a:prstGeom prst="straightConnector1">
            <a:avLst/>
          </a:prstGeom>
          <a:ln w="12700">
            <a:solidFill>
              <a:schemeClr val="accent2"/>
            </a:solidFill>
            <a:tailEnd type="triangle"/>
          </a:ln>
        </p:spPr>
        <p:style>
          <a:lnRef idx="1">
            <a:schemeClr val="accent2"/>
          </a:lnRef>
          <a:fillRef idx="0">
            <a:schemeClr val="accent2"/>
          </a:fillRef>
          <a:effectRef idx="0">
            <a:schemeClr val="accent2"/>
          </a:effectRef>
          <a:fontRef idx="minor">
            <a:schemeClr val="tx1"/>
          </a:fontRef>
        </p:style>
      </p:cxnSp>
      <p:cxnSp>
        <p:nvCxnSpPr>
          <p:cNvPr id="8" name="Connecteur droit avec flèche 7">
            <a:extLst>
              <a:ext uri="{FF2B5EF4-FFF2-40B4-BE49-F238E27FC236}">
                <a16:creationId xmlns:a16="http://schemas.microsoft.com/office/drawing/2014/main" id="{61B15A58-F5CA-1B70-21DB-4C7EC15E5377}"/>
              </a:ext>
            </a:extLst>
          </p:cNvPr>
          <p:cNvCxnSpPr>
            <a:cxnSpLocks/>
          </p:cNvCxnSpPr>
          <p:nvPr/>
        </p:nvCxnSpPr>
        <p:spPr>
          <a:xfrm>
            <a:off x="6084164" y="3612001"/>
            <a:ext cx="0" cy="2495836"/>
          </a:xfrm>
          <a:prstGeom prst="straightConnector1">
            <a:avLst/>
          </a:prstGeom>
          <a:ln w="12700">
            <a:solidFill>
              <a:schemeClr val="accent2"/>
            </a:solidFill>
            <a:tailEnd type="triangle"/>
          </a:ln>
        </p:spPr>
        <p:style>
          <a:lnRef idx="1">
            <a:schemeClr val="accent2"/>
          </a:lnRef>
          <a:fillRef idx="0">
            <a:schemeClr val="accent2"/>
          </a:fillRef>
          <a:effectRef idx="0">
            <a:schemeClr val="accent2"/>
          </a:effectRef>
          <a:fontRef idx="minor">
            <a:schemeClr val="tx1"/>
          </a:fontRef>
        </p:style>
      </p:cxnSp>
      <p:pic>
        <p:nvPicPr>
          <p:cNvPr id="12" name="Image 11">
            <a:extLst>
              <a:ext uri="{FF2B5EF4-FFF2-40B4-BE49-F238E27FC236}">
                <a16:creationId xmlns:a16="http://schemas.microsoft.com/office/drawing/2014/main" id="{0D353E8E-EC77-F8CF-4261-18B1479A303F}"/>
              </a:ext>
            </a:extLst>
          </p:cNvPr>
          <p:cNvPicPr>
            <a:picLocks noChangeAspect="1"/>
          </p:cNvPicPr>
          <p:nvPr/>
        </p:nvPicPr>
        <p:blipFill>
          <a:blip r:embed="rId2"/>
          <a:stretch>
            <a:fillRect/>
          </a:stretch>
        </p:blipFill>
        <p:spPr>
          <a:xfrm>
            <a:off x="6912823" y="3492363"/>
            <a:ext cx="5144900" cy="2735111"/>
          </a:xfrm>
          <a:prstGeom prst="rect">
            <a:avLst/>
          </a:prstGeom>
        </p:spPr>
      </p:pic>
      <p:pic>
        <p:nvPicPr>
          <p:cNvPr id="5" name="Image 4">
            <a:extLst>
              <a:ext uri="{FF2B5EF4-FFF2-40B4-BE49-F238E27FC236}">
                <a16:creationId xmlns:a16="http://schemas.microsoft.com/office/drawing/2014/main" id="{168D0C9C-0794-55C6-94E9-11435B3CAAE7}"/>
              </a:ext>
            </a:extLst>
          </p:cNvPr>
          <p:cNvPicPr>
            <a:picLocks noChangeAspect="1"/>
          </p:cNvPicPr>
          <p:nvPr/>
        </p:nvPicPr>
        <p:blipFill>
          <a:blip r:embed="rId3"/>
          <a:stretch>
            <a:fillRect/>
          </a:stretch>
        </p:blipFill>
        <p:spPr>
          <a:xfrm>
            <a:off x="627832" y="1896629"/>
            <a:ext cx="5233833" cy="4509655"/>
          </a:xfrm>
          <a:prstGeom prst="rect">
            <a:avLst/>
          </a:prstGeom>
        </p:spPr>
      </p:pic>
      <p:pic>
        <p:nvPicPr>
          <p:cNvPr id="14" name="Image 13">
            <a:extLst>
              <a:ext uri="{FF2B5EF4-FFF2-40B4-BE49-F238E27FC236}">
                <a16:creationId xmlns:a16="http://schemas.microsoft.com/office/drawing/2014/main" id="{97425A55-0C02-2B09-406F-847434691793}"/>
              </a:ext>
            </a:extLst>
          </p:cNvPr>
          <p:cNvPicPr>
            <a:picLocks noChangeAspect="1"/>
          </p:cNvPicPr>
          <p:nvPr/>
        </p:nvPicPr>
        <p:blipFill>
          <a:blip r:embed="rId4"/>
          <a:stretch>
            <a:fillRect/>
          </a:stretch>
        </p:blipFill>
        <p:spPr>
          <a:xfrm>
            <a:off x="591922" y="708329"/>
            <a:ext cx="3810261" cy="1998215"/>
          </a:xfrm>
          <a:prstGeom prst="rect">
            <a:avLst/>
          </a:prstGeom>
        </p:spPr>
      </p:pic>
      <p:graphicFrame>
        <p:nvGraphicFramePr>
          <p:cNvPr id="15" name="Graphique 14">
            <a:extLst>
              <a:ext uri="{FF2B5EF4-FFF2-40B4-BE49-F238E27FC236}">
                <a16:creationId xmlns:a16="http://schemas.microsoft.com/office/drawing/2014/main" id="{A03D354E-AC9B-71FF-839B-BDE4E63FD98F}"/>
              </a:ext>
            </a:extLst>
          </p:cNvPr>
          <p:cNvGraphicFramePr>
            <a:graphicFrameLocks/>
          </p:cNvGraphicFramePr>
          <p:nvPr>
            <p:extLst>
              <p:ext uri="{D42A27DB-BD31-4B8C-83A1-F6EECF244321}">
                <p14:modId xmlns:p14="http://schemas.microsoft.com/office/powerpoint/2010/main" val="1068214354"/>
              </p:ext>
            </p:extLst>
          </p:nvPr>
        </p:nvGraphicFramePr>
        <p:xfrm>
          <a:off x="6643458" y="877465"/>
          <a:ext cx="4284953" cy="1659942"/>
        </p:xfrm>
        <a:graphic>
          <a:graphicData uri="http://schemas.openxmlformats.org/drawingml/2006/chart">
            <c:chart xmlns:c="http://schemas.openxmlformats.org/drawingml/2006/chart" xmlns:r="http://schemas.openxmlformats.org/officeDocument/2006/relationships" r:id="rId5"/>
          </a:graphicData>
        </a:graphic>
      </p:graphicFrame>
      <p:sp>
        <p:nvSpPr>
          <p:cNvPr id="16" name="ZoneTexte 15">
            <a:extLst>
              <a:ext uri="{FF2B5EF4-FFF2-40B4-BE49-F238E27FC236}">
                <a16:creationId xmlns:a16="http://schemas.microsoft.com/office/drawing/2014/main" id="{32631361-174D-856D-E830-B2E9177DE9E0}"/>
              </a:ext>
            </a:extLst>
          </p:cNvPr>
          <p:cNvSpPr txBox="1"/>
          <p:nvPr/>
        </p:nvSpPr>
        <p:spPr>
          <a:xfrm>
            <a:off x="5522638" y="2352741"/>
            <a:ext cx="1120820" cy="369332"/>
          </a:xfrm>
          <a:prstGeom prst="rect">
            <a:avLst/>
          </a:prstGeom>
          <a:noFill/>
        </p:spPr>
        <p:txBody>
          <a:bodyPr wrap="none" rtlCol="0">
            <a:spAutoFit/>
          </a:bodyPr>
          <a:lstStyle/>
          <a:p>
            <a:r>
              <a:rPr lang="en-US" dirty="0"/>
              <a:t>Complete</a:t>
            </a:r>
            <a:endParaRPr lang="en-CH" dirty="0"/>
          </a:p>
        </p:txBody>
      </p:sp>
      <p:sp>
        <p:nvSpPr>
          <p:cNvPr id="17" name="ZoneTexte 16">
            <a:extLst>
              <a:ext uri="{FF2B5EF4-FFF2-40B4-BE49-F238E27FC236}">
                <a16:creationId xmlns:a16="http://schemas.microsoft.com/office/drawing/2014/main" id="{C59DE0F9-BD18-AB09-7706-3B4A44556C6B}"/>
              </a:ext>
            </a:extLst>
          </p:cNvPr>
          <p:cNvSpPr txBox="1"/>
          <p:nvPr/>
        </p:nvSpPr>
        <p:spPr>
          <a:xfrm>
            <a:off x="5476093" y="4130648"/>
            <a:ext cx="1263487" cy="369332"/>
          </a:xfrm>
          <a:prstGeom prst="rect">
            <a:avLst/>
          </a:prstGeom>
          <a:noFill/>
        </p:spPr>
        <p:txBody>
          <a:bodyPr wrap="none" rtlCol="0">
            <a:spAutoFit/>
          </a:bodyPr>
          <a:lstStyle/>
          <a:p>
            <a:r>
              <a:rPr lang="en-US" dirty="0"/>
              <a:t>Incomplete</a:t>
            </a:r>
            <a:endParaRPr lang="en-CH" dirty="0"/>
          </a:p>
        </p:txBody>
      </p:sp>
      <p:sp>
        <p:nvSpPr>
          <p:cNvPr id="18" name="Rectangle 17">
            <a:extLst>
              <a:ext uri="{FF2B5EF4-FFF2-40B4-BE49-F238E27FC236}">
                <a16:creationId xmlns:a16="http://schemas.microsoft.com/office/drawing/2014/main" id="{7A23C901-0FF7-56E3-1F5F-41329C3A4FED}"/>
              </a:ext>
            </a:extLst>
          </p:cNvPr>
          <p:cNvSpPr/>
          <p:nvPr/>
        </p:nvSpPr>
        <p:spPr>
          <a:xfrm>
            <a:off x="7086600" y="1278384"/>
            <a:ext cx="1950866" cy="1322773"/>
          </a:xfrm>
          <a:prstGeom prst="rect">
            <a:avLst/>
          </a:prstGeom>
          <a:solidFill>
            <a:schemeClr val="accent2">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42101278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fr-CH" dirty="0"/>
              <a:t>Reference </a:t>
            </a:r>
            <a:r>
              <a:rPr lang="fr-CH" dirty="0" err="1"/>
              <a:t>databases</a:t>
            </a:r>
            <a:r>
              <a:rPr lang="fr-CH" dirty="0"/>
              <a:t>(1)</a:t>
            </a:r>
            <a:endParaRPr lang="en-US" dirty="0"/>
          </a:p>
        </p:txBody>
      </p:sp>
      <p:graphicFrame>
        <p:nvGraphicFramePr>
          <p:cNvPr id="11" name="Table 10"/>
          <p:cNvGraphicFramePr>
            <a:graphicFrameLocks noGrp="1"/>
          </p:cNvGraphicFramePr>
          <p:nvPr/>
        </p:nvGraphicFramePr>
        <p:xfrm>
          <a:off x="1617307" y="2014214"/>
          <a:ext cx="4478694" cy="3316764"/>
        </p:xfrm>
        <a:graphic>
          <a:graphicData uri="http://schemas.openxmlformats.org/drawingml/2006/table">
            <a:tbl>
              <a:tblPr firstRow="1" bandRow="1">
                <a:tableStyleId>{5C22544A-7EE6-4342-B048-85BDC9FD1C3A}</a:tableStyleId>
              </a:tblPr>
              <a:tblGrid>
                <a:gridCol w="1492898">
                  <a:extLst>
                    <a:ext uri="{9D8B030D-6E8A-4147-A177-3AD203B41FA5}">
                      <a16:colId xmlns:a16="http://schemas.microsoft.com/office/drawing/2014/main" val="1329341223"/>
                    </a:ext>
                  </a:extLst>
                </a:gridCol>
                <a:gridCol w="1492898">
                  <a:extLst>
                    <a:ext uri="{9D8B030D-6E8A-4147-A177-3AD203B41FA5}">
                      <a16:colId xmlns:a16="http://schemas.microsoft.com/office/drawing/2014/main" val="3874096828"/>
                    </a:ext>
                  </a:extLst>
                </a:gridCol>
                <a:gridCol w="1492898">
                  <a:extLst>
                    <a:ext uri="{9D8B030D-6E8A-4147-A177-3AD203B41FA5}">
                      <a16:colId xmlns:a16="http://schemas.microsoft.com/office/drawing/2014/main" val="3225395910"/>
                    </a:ext>
                  </a:extLst>
                </a:gridCol>
              </a:tblGrid>
              <a:tr h="842120">
                <a:tc>
                  <a:txBody>
                    <a:bodyPr/>
                    <a:lstStyle/>
                    <a:p>
                      <a:endParaRPr lang="en-US" dirty="0"/>
                    </a:p>
                  </a:txBody>
                  <a:tcPr/>
                </a:tc>
                <a:tc>
                  <a:txBody>
                    <a:bodyPr/>
                    <a:lstStyle/>
                    <a:p>
                      <a:r>
                        <a:rPr lang="fr-CH" dirty="0" err="1"/>
                        <a:t>Clinical</a:t>
                      </a:r>
                      <a:r>
                        <a:rPr lang="fr-CH" dirty="0"/>
                        <a:t> metagenomic</a:t>
                      </a:r>
                      <a:endParaRPr lang="en-US" dirty="0"/>
                    </a:p>
                  </a:txBody>
                  <a:tcPr/>
                </a:tc>
                <a:tc>
                  <a:txBody>
                    <a:bodyPr/>
                    <a:lstStyle/>
                    <a:p>
                      <a:r>
                        <a:rPr lang="fr-CH" dirty="0"/>
                        <a:t>Virus </a:t>
                      </a:r>
                      <a:r>
                        <a:rPr lang="fr-CH" dirty="0" err="1"/>
                        <a:t>discovery</a:t>
                      </a:r>
                      <a:endParaRPr lang="en-US" dirty="0"/>
                    </a:p>
                  </a:txBody>
                  <a:tcPr/>
                </a:tc>
                <a:extLst>
                  <a:ext uri="{0D108BD9-81ED-4DB2-BD59-A6C34878D82A}">
                    <a16:rowId xmlns:a16="http://schemas.microsoft.com/office/drawing/2014/main" val="1116905617"/>
                  </a:ext>
                </a:extLst>
              </a:tr>
              <a:tr h="800788">
                <a:tc>
                  <a:txBody>
                    <a:bodyPr/>
                    <a:lstStyle/>
                    <a:p>
                      <a:r>
                        <a:rPr lang="fr-CH" dirty="0"/>
                        <a:t>RefSeq</a:t>
                      </a:r>
                      <a:endParaRPr lang="en-US" dirty="0"/>
                    </a:p>
                  </a:txBody>
                  <a:tcPr/>
                </a:tc>
                <a:tc>
                  <a:txBody>
                    <a:bodyPr/>
                    <a:lstStyle/>
                    <a:p>
                      <a:r>
                        <a:rPr lang="fr-CH" dirty="0"/>
                        <a:t>+/-</a:t>
                      </a:r>
                      <a:endParaRPr lang="en-US" dirty="0"/>
                    </a:p>
                  </a:txBody>
                  <a:tcPr/>
                </a:tc>
                <a:tc>
                  <a:txBody>
                    <a:bodyPr/>
                    <a:lstStyle/>
                    <a:p>
                      <a:r>
                        <a:rPr lang="fr-CH" dirty="0"/>
                        <a:t>+/-</a:t>
                      </a:r>
                      <a:endParaRPr lang="en-US" dirty="0"/>
                    </a:p>
                  </a:txBody>
                  <a:tcPr/>
                </a:tc>
                <a:extLst>
                  <a:ext uri="{0D108BD9-81ED-4DB2-BD59-A6C34878D82A}">
                    <a16:rowId xmlns:a16="http://schemas.microsoft.com/office/drawing/2014/main" val="883808005"/>
                  </a:ext>
                </a:extLst>
              </a:tr>
              <a:tr h="800788">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445361996"/>
                  </a:ext>
                </a:extLst>
              </a:tr>
              <a:tr h="800788">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640404125"/>
                  </a:ext>
                </a:extLst>
              </a:tr>
            </a:tbl>
          </a:graphicData>
        </a:graphic>
      </p:graphicFrame>
      <p:pic>
        <p:nvPicPr>
          <p:cNvPr id="14" name="Picture 13"/>
          <p:cNvPicPr>
            <a:picLocks noChangeAspect="1"/>
          </p:cNvPicPr>
          <p:nvPr/>
        </p:nvPicPr>
        <p:blipFill>
          <a:blip r:embed="rId2"/>
          <a:stretch>
            <a:fillRect/>
          </a:stretch>
        </p:blipFill>
        <p:spPr>
          <a:xfrm>
            <a:off x="6218896" y="1478601"/>
            <a:ext cx="4211325" cy="2846966"/>
          </a:xfrm>
          <a:prstGeom prst="rect">
            <a:avLst/>
          </a:prstGeom>
        </p:spPr>
      </p:pic>
    </p:spTree>
    <p:extLst>
      <p:ext uri="{BB962C8B-B14F-4D97-AF65-F5344CB8AC3E}">
        <p14:creationId xmlns:p14="http://schemas.microsoft.com/office/powerpoint/2010/main" val="164941528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fr-CH" dirty="0"/>
              <a:t>Reference </a:t>
            </a:r>
            <a:r>
              <a:rPr lang="fr-CH" dirty="0" err="1"/>
              <a:t>databases</a:t>
            </a:r>
            <a:r>
              <a:rPr lang="fr-CH" dirty="0"/>
              <a:t>(2)</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3460433213"/>
              </p:ext>
            </p:extLst>
          </p:nvPr>
        </p:nvGraphicFramePr>
        <p:xfrm>
          <a:off x="1109709" y="2014214"/>
          <a:ext cx="4782825" cy="3244484"/>
        </p:xfrm>
        <a:graphic>
          <a:graphicData uri="http://schemas.openxmlformats.org/drawingml/2006/table">
            <a:tbl>
              <a:tblPr firstRow="1" bandRow="1">
                <a:tableStyleId>{5C22544A-7EE6-4342-B048-85BDC9FD1C3A}</a:tableStyleId>
              </a:tblPr>
              <a:tblGrid>
                <a:gridCol w="1442525">
                  <a:extLst>
                    <a:ext uri="{9D8B030D-6E8A-4147-A177-3AD203B41FA5}">
                      <a16:colId xmlns:a16="http://schemas.microsoft.com/office/drawing/2014/main" val="1329341223"/>
                    </a:ext>
                  </a:extLst>
                </a:gridCol>
                <a:gridCol w="1670150">
                  <a:extLst>
                    <a:ext uri="{9D8B030D-6E8A-4147-A177-3AD203B41FA5}">
                      <a16:colId xmlns:a16="http://schemas.microsoft.com/office/drawing/2014/main" val="3874096828"/>
                    </a:ext>
                  </a:extLst>
                </a:gridCol>
                <a:gridCol w="1670150">
                  <a:extLst>
                    <a:ext uri="{9D8B030D-6E8A-4147-A177-3AD203B41FA5}">
                      <a16:colId xmlns:a16="http://schemas.microsoft.com/office/drawing/2014/main" val="3225395910"/>
                    </a:ext>
                  </a:extLst>
                </a:gridCol>
              </a:tblGrid>
              <a:tr h="842120">
                <a:tc>
                  <a:txBody>
                    <a:bodyPr/>
                    <a:lstStyle/>
                    <a:p>
                      <a:endParaRPr lang="en-US" dirty="0"/>
                    </a:p>
                  </a:txBody>
                  <a:tcPr/>
                </a:tc>
                <a:tc>
                  <a:txBody>
                    <a:bodyPr/>
                    <a:lstStyle/>
                    <a:p>
                      <a:r>
                        <a:rPr lang="fr-CH" dirty="0" err="1"/>
                        <a:t>Clinical</a:t>
                      </a:r>
                      <a:r>
                        <a:rPr lang="fr-CH" dirty="0"/>
                        <a:t> metagenomic</a:t>
                      </a:r>
                      <a:endParaRPr lang="en-US" dirty="0"/>
                    </a:p>
                  </a:txBody>
                  <a:tcPr/>
                </a:tc>
                <a:tc>
                  <a:txBody>
                    <a:bodyPr/>
                    <a:lstStyle/>
                    <a:p>
                      <a:r>
                        <a:rPr lang="fr-CH" dirty="0"/>
                        <a:t>Virus </a:t>
                      </a:r>
                      <a:r>
                        <a:rPr lang="fr-CH" dirty="0" err="1"/>
                        <a:t>discovery</a:t>
                      </a:r>
                      <a:endParaRPr lang="en-US" dirty="0"/>
                    </a:p>
                  </a:txBody>
                  <a:tcPr/>
                </a:tc>
                <a:extLst>
                  <a:ext uri="{0D108BD9-81ED-4DB2-BD59-A6C34878D82A}">
                    <a16:rowId xmlns:a16="http://schemas.microsoft.com/office/drawing/2014/main" val="1116905617"/>
                  </a:ext>
                </a:extLst>
              </a:tr>
              <a:tr h="800788">
                <a:tc>
                  <a:txBody>
                    <a:bodyPr/>
                    <a:lstStyle/>
                    <a:p>
                      <a:r>
                        <a:rPr lang="fr-CH" dirty="0"/>
                        <a:t>RefSeq</a:t>
                      </a:r>
                      <a:endParaRPr lang="en-US" dirty="0"/>
                    </a:p>
                  </a:txBody>
                  <a:tcPr/>
                </a:tc>
                <a:tc>
                  <a:txBody>
                    <a:bodyPr/>
                    <a:lstStyle/>
                    <a:p>
                      <a:r>
                        <a:rPr lang="fr-CH" dirty="0"/>
                        <a:t>+/-</a:t>
                      </a:r>
                      <a:endParaRPr lang="en-US" dirty="0"/>
                    </a:p>
                  </a:txBody>
                  <a:tcPr/>
                </a:tc>
                <a:tc>
                  <a:txBody>
                    <a:bodyPr/>
                    <a:lstStyle/>
                    <a:p>
                      <a:r>
                        <a:rPr lang="fr-CH" dirty="0"/>
                        <a:t>+/-</a:t>
                      </a:r>
                      <a:endParaRPr lang="en-US" dirty="0"/>
                    </a:p>
                  </a:txBody>
                  <a:tcPr/>
                </a:tc>
                <a:extLst>
                  <a:ext uri="{0D108BD9-81ED-4DB2-BD59-A6C34878D82A}">
                    <a16:rowId xmlns:a16="http://schemas.microsoft.com/office/drawing/2014/main" val="883808005"/>
                  </a:ext>
                </a:extLst>
              </a:tr>
              <a:tr h="800788">
                <a:tc>
                  <a:txBody>
                    <a:bodyPr/>
                    <a:lstStyle/>
                    <a:p>
                      <a:r>
                        <a:rPr lang="fr-CH" dirty="0"/>
                        <a:t>RVDB,</a:t>
                      </a:r>
                    </a:p>
                    <a:p>
                      <a:r>
                        <a:rPr lang="fr-CH" dirty="0"/>
                        <a:t>(</a:t>
                      </a:r>
                      <a:r>
                        <a:rPr lang="fr-CH" dirty="0" err="1"/>
                        <a:t>Virosaurus</a:t>
                      </a:r>
                      <a:r>
                        <a:rPr lang="fr-CH" dirty="0"/>
                        <a:t>)</a:t>
                      </a:r>
                      <a:endParaRPr lang="en-US" dirty="0"/>
                    </a:p>
                  </a:txBody>
                  <a:tcPr/>
                </a:tc>
                <a:tc>
                  <a:txBody>
                    <a:bodyPr/>
                    <a:lstStyle/>
                    <a:p>
                      <a:r>
                        <a:rPr lang="fr-CH" dirty="0"/>
                        <a:t>+++</a:t>
                      </a:r>
                      <a:endParaRPr lang="en-US" dirty="0"/>
                    </a:p>
                  </a:txBody>
                  <a:tcPr/>
                </a:tc>
                <a:tc>
                  <a:txBody>
                    <a:bodyPr/>
                    <a:lstStyle/>
                    <a:p>
                      <a:r>
                        <a:rPr lang="fr-CH" dirty="0"/>
                        <a:t>++</a:t>
                      </a:r>
                      <a:endParaRPr lang="en-US" dirty="0"/>
                    </a:p>
                  </a:txBody>
                  <a:tcPr/>
                </a:tc>
                <a:extLst>
                  <a:ext uri="{0D108BD9-81ED-4DB2-BD59-A6C34878D82A}">
                    <a16:rowId xmlns:a16="http://schemas.microsoft.com/office/drawing/2014/main" val="445361996"/>
                  </a:ext>
                </a:extLst>
              </a:tr>
              <a:tr h="800788">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640404125"/>
                  </a:ext>
                </a:extLst>
              </a:tr>
            </a:tbl>
          </a:graphicData>
        </a:graphic>
      </p:graphicFrame>
      <p:pic>
        <p:nvPicPr>
          <p:cNvPr id="12" name="Picture 11"/>
          <p:cNvPicPr>
            <a:picLocks noChangeAspect="1"/>
          </p:cNvPicPr>
          <p:nvPr/>
        </p:nvPicPr>
        <p:blipFill>
          <a:blip r:embed="rId2"/>
          <a:stretch>
            <a:fillRect/>
          </a:stretch>
        </p:blipFill>
        <p:spPr>
          <a:xfrm>
            <a:off x="6240475" y="1311264"/>
            <a:ext cx="4063863" cy="2309013"/>
          </a:xfrm>
          <a:prstGeom prst="rect">
            <a:avLst/>
          </a:prstGeom>
        </p:spPr>
      </p:pic>
      <p:pic>
        <p:nvPicPr>
          <p:cNvPr id="2" name="Picture 1"/>
          <p:cNvPicPr>
            <a:picLocks noChangeAspect="1"/>
          </p:cNvPicPr>
          <p:nvPr/>
        </p:nvPicPr>
        <p:blipFill>
          <a:blip r:embed="rId3"/>
          <a:stretch>
            <a:fillRect/>
          </a:stretch>
        </p:blipFill>
        <p:spPr>
          <a:xfrm>
            <a:off x="6276085" y="3934659"/>
            <a:ext cx="4067106" cy="1762674"/>
          </a:xfrm>
          <a:prstGeom prst="rect">
            <a:avLst/>
          </a:prstGeom>
        </p:spPr>
      </p:pic>
    </p:spTree>
    <p:extLst>
      <p:ext uri="{BB962C8B-B14F-4D97-AF65-F5344CB8AC3E}">
        <p14:creationId xmlns:p14="http://schemas.microsoft.com/office/powerpoint/2010/main" val="388740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fr-CH" dirty="0"/>
              <a:t>Reference </a:t>
            </a:r>
            <a:r>
              <a:rPr lang="fr-CH" dirty="0" err="1"/>
              <a:t>databases</a:t>
            </a:r>
            <a:r>
              <a:rPr lang="fr-CH" dirty="0"/>
              <a:t>(3)</a:t>
            </a:r>
            <a:endParaRPr lang="en-US" dirty="0"/>
          </a:p>
        </p:txBody>
      </p:sp>
      <p:graphicFrame>
        <p:nvGraphicFramePr>
          <p:cNvPr id="11" name="Table 10"/>
          <p:cNvGraphicFramePr>
            <a:graphicFrameLocks noGrp="1"/>
          </p:cNvGraphicFramePr>
          <p:nvPr/>
        </p:nvGraphicFramePr>
        <p:xfrm>
          <a:off x="1617307" y="2014214"/>
          <a:ext cx="4478694" cy="3430376"/>
        </p:xfrm>
        <a:graphic>
          <a:graphicData uri="http://schemas.openxmlformats.org/drawingml/2006/table">
            <a:tbl>
              <a:tblPr firstRow="1" bandRow="1">
                <a:tableStyleId>{5C22544A-7EE6-4342-B048-85BDC9FD1C3A}</a:tableStyleId>
              </a:tblPr>
              <a:tblGrid>
                <a:gridCol w="1492898">
                  <a:extLst>
                    <a:ext uri="{9D8B030D-6E8A-4147-A177-3AD203B41FA5}">
                      <a16:colId xmlns:a16="http://schemas.microsoft.com/office/drawing/2014/main" val="1329341223"/>
                    </a:ext>
                  </a:extLst>
                </a:gridCol>
                <a:gridCol w="1492898">
                  <a:extLst>
                    <a:ext uri="{9D8B030D-6E8A-4147-A177-3AD203B41FA5}">
                      <a16:colId xmlns:a16="http://schemas.microsoft.com/office/drawing/2014/main" val="3874096828"/>
                    </a:ext>
                  </a:extLst>
                </a:gridCol>
                <a:gridCol w="1492898">
                  <a:extLst>
                    <a:ext uri="{9D8B030D-6E8A-4147-A177-3AD203B41FA5}">
                      <a16:colId xmlns:a16="http://schemas.microsoft.com/office/drawing/2014/main" val="3225395910"/>
                    </a:ext>
                  </a:extLst>
                </a:gridCol>
              </a:tblGrid>
              <a:tr h="842120">
                <a:tc>
                  <a:txBody>
                    <a:bodyPr/>
                    <a:lstStyle/>
                    <a:p>
                      <a:endParaRPr lang="en-US" dirty="0"/>
                    </a:p>
                  </a:txBody>
                  <a:tcPr/>
                </a:tc>
                <a:tc>
                  <a:txBody>
                    <a:bodyPr/>
                    <a:lstStyle/>
                    <a:p>
                      <a:r>
                        <a:rPr lang="fr-CH" dirty="0" err="1"/>
                        <a:t>Clinical</a:t>
                      </a:r>
                      <a:r>
                        <a:rPr lang="fr-CH" dirty="0"/>
                        <a:t> metagenomic</a:t>
                      </a:r>
                      <a:endParaRPr lang="en-US" dirty="0"/>
                    </a:p>
                  </a:txBody>
                  <a:tcPr/>
                </a:tc>
                <a:tc>
                  <a:txBody>
                    <a:bodyPr/>
                    <a:lstStyle/>
                    <a:p>
                      <a:r>
                        <a:rPr lang="fr-CH" dirty="0"/>
                        <a:t>Virus </a:t>
                      </a:r>
                      <a:r>
                        <a:rPr lang="fr-CH" dirty="0" err="1"/>
                        <a:t>discovery</a:t>
                      </a:r>
                      <a:endParaRPr lang="en-US" dirty="0"/>
                    </a:p>
                  </a:txBody>
                  <a:tcPr/>
                </a:tc>
                <a:extLst>
                  <a:ext uri="{0D108BD9-81ED-4DB2-BD59-A6C34878D82A}">
                    <a16:rowId xmlns:a16="http://schemas.microsoft.com/office/drawing/2014/main" val="1116905617"/>
                  </a:ext>
                </a:extLst>
              </a:tr>
              <a:tr h="800788">
                <a:tc>
                  <a:txBody>
                    <a:bodyPr/>
                    <a:lstStyle/>
                    <a:p>
                      <a:r>
                        <a:rPr lang="fr-CH" dirty="0"/>
                        <a:t>RefSeq</a:t>
                      </a:r>
                      <a:endParaRPr lang="en-US" dirty="0"/>
                    </a:p>
                  </a:txBody>
                  <a:tcPr/>
                </a:tc>
                <a:tc>
                  <a:txBody>
                    <a:bodyPr/>
                    <a:lstStyle/>
                    <a:p>
                      <a:r>
                        <a:rPr lang="fr-CH" dirty="0"/>
                        <a:t>+/-</a:t>
                      </a:r>
                      <a:endParaRPr lang="en-US" dirty="0"/>
                    </a:p>
                  </a:txBody>
                  <a:tcPr/>
                </a:tc>
                <a:tc>
                  <a:txBody>
                    <a:bodyPr/>
                    <a:lstStyle/>
                    <a:p>
                      <a:r>
                        <a:rPr lang="fr-CH" dirty="0"/>
                        <a:t>+/-</a:t>
                      </a:r>
                      <a:endParaRPr lang="en-US" dirty="0"/>
                    </a:p>
                  </a:txBody>
                  <a:tcPr/>
                </a:tc>
                <a:extLst>
                  <a:ext uri="{0D108BD9-81ED-4DB2-BD59-A6C34878D82A}">
                    <a16:rowId xmlns:a16="http://schemas.microsoft.com/office/drawing/2014/main" val="883808005"/>
                  </a:ext>
                </a:extLst>
              </a:tr>
              <a:tr h="800788">
                <a:tc>
                  <a:txBody>
                    <a:bodyPr/>
                    <a:lstStyle/>
                    <a:p>
                      <a:r>
                        <a:rPr lang="fr-CH" dirty="0" err="1"/>
                        <a:t>Nucleotide</a:t>
                      </a:r>
                      <a:r>
                        <a:rPr lang="fr-CH" baseline="0" dirty="0"/>
                        <a:t>:</a:t>
                      </a:r>
                    </a:p>
                    <a:p>
                      <a:r>
                        <a:rPr lang="fr-CH" dirty="0"/>
                        <a:t>RVDB,</a:t>
                      </a:r>
                    </a:p>
                    <a:p>
                      <a:r>
                        <a:rPr lang="fr-CH" dirty="0"/>
                        <a:t>Virosaurus</a:t>
                      </a:r>
                      <a:endParaRPr lang="en-US" dirty="0"/>
                    </a:p>
                  </a:txBody>
                  <a:tcPr/>
                </a:tc>
                <a:tc>
                  <a:txBody>
                    <a:bodyPr/>
                    <a:lstStyle/>
                    <a:p>
                      <a:r>
                        <a:rPr lang="fr-CH" dirty="0"/>
                        <a:t>+++</a:t>
                      </a:r>
                      <a:endParaRPr lang="en-US" dirty="0"/>
                    </a:p>
                  </a:txBody>
                  <a:tcPr/>
                </a:tc>
                <a:tc>
                  <a:txBody>
                    <a:bodyPr/>
                    <a:lstStyle/>
                    <a:p>
                      <a:r>
                        <a:rPr lang="fr-CH" dirty="0"/>
                        <a:t>++</a:t>
                      </a:r>
                      <a:endParaRPr lang="en-US" dirty="0"/>
                    </a:p>
                  </a:txBody>
                  <a:tcPr/>
                </a:tc>
                <a:extLst>
                  <a:ext uri="{0D108BD9-81ED-4DB2-BD59-A6C34878D82A}">
                    <a16:rowId xmlns:a16="http://schemas.microsoft.com/office/drawing/2014/main" val="445361996"/>
                  </a:ext>
                </a:extLst>
              </a:tr>
              <a:tr h="800788">
                <a:tc>
                  <a:txBody>
                    <a:bodyPr/>
                    <a:lstStyle/>
                    <a:p>
                      <a:r>
                        <a:rPr lang="fr-CH" dirty="0" err="1"/>
                        <a:t>Protein</a:t>
                      </a:r>
                      <a:r>
                        <a:rPr lang="fr-CH" dirty="0"/>
                        <a:t>:</a:t>
                      </a:r>
                    </a:p>
                    <a:p>
                      <a:r>
                        <a:rPr lang="fr-CH" dirty="0"/>
                        <a:t>RVDB </a:t>
                      </a:r>
                      <a:r>
                        <a:rPr lang="fr-CH" dirty="0" err="1"/>
                        <a:t>prot</a:t>
                      </a:r>
                      <a:endParaRPr lang="en-US" dirty="0"/>
                    </a:p>
                  </a:txBody>
                  <a:tcPr/>
                </a:tc>
                <a:tc>
                  <a:txBody>
                    <a:bodyPr/>
                    <a:lstStyle/>
                    <a:p>
                      <a:r>
                        <a:rPr lang="fr-CH" dirty="0"/>
                        <a:t>++</a:t>
                      </a:r>
                      <a:endParaRPr lang="en-US" dirty="0"/>
                    </a:p>
                  </a:txBody>
                  <a:tcPr/>
                </a:tc>
                <a:tc>
                  <a:txBody>
                    <a:bodyPr/>
                    <a:lstStyle/>
                    <a:p>
                      <a:r>
                        <a:rPr lang="fr-CH" dirty="0"/>
                        <a:t>+++</a:t>
                      </a:r>
                      <a:endParaRPr lang="en-US" dirty="0"/>
                    </a:p>
                  </a:txBody>
                  <a:tcPr/>
                </a:tc>
                <a:extLst>
                  <a:ext uri="{0D108BD9-81ED-4DB2-BD59-A6C34878D82A}">
                    <a16:rowId xmlns:a16="http://schemas.microsoft.com/office/drawing/2014/main" val="1640404125"/>
                  </a:ext>
                </a:extLst>
              </a:tr>
            </a:tbl>
          </a:graphicData>
        </a:graphic>
      </p:graphicFrame>
      <p:pic>
        <p:nvPicPr>
          <p:cNvPr id="13" name="Picture 12"/>
          <p:cNvPicPr>
            <a:picLocks noChangeAspect="1"/>
          </p:cNvPicPr>
          <p:nvPr/>
        </p:nvPicPr>
        <p:blipFill>
          <a:blip r:embed="rId2"/>
          <a:stretch>
            <a:fillRect/>
          </a:stretch>
        </p:blipFill>
        <p:spPr>
          <a:xfrm>
            <a:off x="6384949" y="2778868"/>
            <a:ext cx="3959287" cy="2006335"/>
          </a:xfrm>
          <a:prstGeom prst="rect">
            <a:avLst/>
          </a:prstGeom>
        </p:spPr>
      </p:pic>
    </p:spTree>
    <p:extLst>
      <p:ext uri="{BB962C8B-B14F-4D97-AF65-F5344CB8AC3E}">
        <p14:creationId xmlns:p14="http://schemas.microsoft.com/office/powerpoint/2010/main" val="80505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85625" y="1064938"/>
            <a:ext cx="4305248" cy="5778960"/>
          </a:xfrm>
          <a:prstGeom prst="rect">
            <a:avLst/>
          </a:prstGeom>
        </p:spPr>
      </p:pic>
      <p:sp>
        <p:nvSpPr>
          <p:cNvPr id="3" name="Title 2"/>
          <p:cNvSpPr>
            <a:spLocks noGrp="1"/>
          </p:cNvSpPr>
          <p:nvPr>
            <p:ph type="title"/>
          </p:nvPr>
        </p:nvSpPr>
        <p:spPr/>
        <p:txBody>
          <a:bodyPr>
            <a:normAutofit fontScale="90000"/>
          </a:bodyPr>
          <a:lstStyle/>
          <a:p>
            <a:r>
              <a:rPr lang="fr-CH" dirty="0"/>
              <a:t>Virosaurus workflow</a:t>
            </a:r>
            <a:endParaRPr lang="en-US" dirty="0"/>
          </a:p>
        </p:txBody>
      </p:sp>
      <p:sp>
        <p:nvSpPr>
          <p:cNvPr id="2" name="Right Brace 1"/>
          <p:cNvSpPr/>
          <p:nvPr/>
        </p:nvSpPr>
        <p:spPr>
          <a:xfrm flipH="1">
            <a:off x="3278757" y="1189653"/>
            <a:ext cx="433422" cy="120827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flipH="1">
            <a:off x="3278757" y="2702661"/>
            <a:ext cx="433422" cy="159318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ight Brace 5"/>
          <p:cNvSpPr/>
          <p:nvPr/>
        </p:nvSpPr>
        <p:spPr>
          <a:xfrm flipH="1">
            <a:off x="3278757" y="4873741"/>
            <a:ext cx="433422" cy="72237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e 6"/>
          <p:cNvSpPr/>
          <p:nvPr/>
        </p:nvSpPr>
        <p:spPr>
          <a:xfrm flipH="1">
            <a:off x="3278757" y="5596111"/>
            <a:ext cx="433422" cy="72237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1545069" y="1510697"/>
            <a:ext cx="1619354" cy="369332"/>
          </a:xfrm>
          <a:prstGeom prst="rect">
            <a:avLst/>
          </a:prstGeom>
          <a:noFill/>
        </p:spPr>
        <p:txBody>
          <a:bodyPr wrap="none" rtlCol="0">
            <a:spAutoFit/>
          </a:bodyPr>
          <a:lstStyle/>
          <a:p>
            <a:r>
              <a:rPr lang="fr-CH" dirty="0"/>
              <a:t>Data collection</a:t>
            </a:r>
            <a:endParaRPr lang="en-US" dirty="0"/>
          </a:p>
        </p:txBody>
      </p:sp>
      <p:sp>
        <p:nvSpPr>
          <p:cNvPr id="9" name="TextBox 8"/>
          <p:cNvSpPr txBox="1"/>
          <p:nvPr/>
        </p:nvSpPr>
        <p:spPr>
          <a:xfrm>
            <a:off x="1436383" y="3131486"/>
            <a:ext cx="1955985" cy="646331"/>
          </a:xfrm>
          <a:prstGeom prst="rect">
            <a:avLst/>
          </a:prstGeom>
          <a:noFill/>
        </p:spPr>
        <p:txBody>
          <a:bodyPr wrap="none" rtlCol="0">
            <a:spAutoFit/>
          </a:bodyPr>
          <a:lstStyle/>
          <a:p>
            <a:r>
              <a:rPr lang="fr-CH" dirty="0"/>
              <a:t>Complete </a:t>
            </a:r>
            <a:r>
              <a:rPr lang="fr-CH" dirty="0" err="1"/>
              <a:t>genome</a:t>
            </a:r>
            <a:endParaRPr lang="fr-CH" dirty="0"/>
          </a:p>
          <a:p>
            <a:r>
              <a:rPr lang="fr-CH" dirty="0" err="1"/>
              <a:t>selection</a:t>
            </a:r>
            <a:endParaRPr lang="en-US" dirty="0"/>
          </a:p>
        </p:txBody>
      </p:sp>
      <p:sp>
        <p:nvSpPr>
          <p:cNvPr id="10" name="TextBox 9"/>
          <p:cNvSpPr txBox="1"/>
          <p:nvPr/>
        </p:nvSpPr>
        <p:spPr>
          <a:xfrm>
            <a:off x="1524001" y="4919844"/>
            <a:ext cx="1968809" cy="369332"/>
          </a:xfrm>
          <a:prstGeom prst="rect">
            <a:avLst/>
          </a:prstGeom>
          <a:noFill/>
        </p:spPr>
        <p:txBody>
          <a:bodyPr wrap="none" rtlCol="0">
            <a:spAutoFit/>
          </a:bodyPr>
          <a:lstStyle/>
          <a:p>
            <a:r>
              <a:rPr lang="fr-CH" dirty="0" err="1"/>
              <a:t>Clinical</a:t>
            </a:r>
            <a:r>
              <a:rPr lang="fr-CH" dirty="0"/>
              <a:t> annotation</a:t>
            </a:r>
            <a:endParaRPr lang="en-US" dirty="0"/>
          </a:p>
        </p:txBody>
      </p:sp>
      <p:sp>
        <p:nvSpPr>
          <p:cNvPr id="11" name="TextBox 10"/>
          <p:cNvSpPr txBox="1"/>
          <p:nvPr/>
        </p:nvSpPr>
        <p:spPr>
          <a:xfrm>
            <a:off x="1515962" y="5764483"/>
            <a:ext cx="1156086" cy="369332"/>
          </a:xfrm>
          <a:prstGeom prst="rect">
            <a:avLst/>
          </a:prstGeom>
          <a:noFill/>
        </p:spPr>
        <p:txBody>
          <a:bodyPr wrap="none" rtlCol="0">
            <a:spAutoFit/>
          </a:bodyPr>
          <a:lstStyle/>
          <a:p>
            <a:r>
              <a:rPr lang="fr-CH" dirty="0" err="1"/>
              <a:t>Clustering</a:t>
            </a:r>
            <a:endParaRPr lang="en-US" dirty="0"/>
          </a:p>
        </p:txBody>
      </p:sp>
    </p:spTree>
    <p:extLst>
      <p:ext uri="{BB962C8B-B14F-4D97-AF65-F5344CB8AC3E}">
        <p14:creationId xmlns:p14="http://schemas.microsoft.com/office/powerpoint/2010/main" val="34821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b="73169"/>
          <a:stretch/>
        </p:blipFill>
        <p:spPr>
          <a:xfrm>
            <a:off x="2471280" y="2146412"/>
            <a:ext cx="8579020" cy="3089770"/>
          </a:xfrm>
          <a:prstGeom prst="rect">
            <a:avLst/>
          </a:prstGeom>
        </p:spPr>
      </p:pic>
      <p:sp>
        <p:nvSpPr>
          <p:cNvPr id="3" name="Title 2"/>
          <p:cNvSpPr>
            <a:spLocks noGrp="1"/>
          </p:cNvSpPr>
          <p:nvPr>
            <p:ph type="title"/>
          </p:nvPr>
        </p:nvSpPr>
        <p:spPr/>
        <p:txBody>
          <a:bodyPr>
            <a:normAutofit fontScale="90000"/>
          </a:bodyPr>
          <a:lstStyle/>
          <a:p>
            <a:r>
              <a:rPr lang="fr-CH" dirty="0"/>
              <a:t>Data collection</a:t>
            </a:r>
            <a:endParaRPr lang="en-US" dirty="0"/>
          </a:p>
        </p:txBody>
      </p:sp>
    </p:spTree>
    <p:extLst>
      <p:ext uri="{BB962C8B-B14F-4D97-AF65-F5344CB8AC3E}">
        <p14:creationId xmlns:p14="http://schemas.microsoft.com/office/powerpoint/2010/main" val="2802848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t="24658" r="30202" b="31592"/>
          <a:stretch/>
        </p:blipFill>
        <p:spPr>
          <a:xfrm>
            <a:off x="1086732" y="1378516"/>
            <a:ext cx="5706723" cy="4731524"/>
          </a:xfrm>
          <a:prstGeom prst="rect">
            <a:avLst/>
          </a:prstGeom>
        </p:spPr>
      </p:pic>
      <p:sp>
        <p:nvSpPr>
          <p:cNvPr id="3" name="Title 2"/>
          <p:cNvSpPr>
            <a:spLocks noGrp="1"/>
          </p:cNvSpPr>
          <p:nvPr>
            <p:ph type="title"/>
          </p:nvPr>
        </p:nvSpPr>
        <p:spPr/>
        <p:txBody>
          <a:bodyPr>
            <a:normAutofit fontScale="90000"/>
          </a:bodyPr>
          <a:lstStyle/>
          <a:p>
            <a:r>
              <a:rPr lang="fr-CH" dirty="0"/>
              <a:t>Complete </a:t>
            </a:r>
            <a:r>
              <a:rPr lang="fr-CH" dirty="0" err="1"/>
              <a:t>genome</a:t>
            </a:r>
            <a:endParaRPr lang="fr-CH" dirty="0"/>
          </a:p>
        </p:txBody>
      </p:sp>
      <p:sp>
        <p:nvSpPr>
          <p:cNvPr id="2" name="ZoneTexte 1">
            <a:extLst>
              <a:ext uri="{FF2B5EF4-FFF2-40B4-BE49-F238E27FC236}">
                <a16:creationId xmlns:a16="http://schemas.microsoft.com/office/drawing/2014/main" id="{E8550809-6925-675B-0E44-474A66EFA183}"/>
              </a:ext>
            </a:extLst>
          </p:cNvPr>
          <p:cNvSpPr txBox="1"/>
          <p:nvPr/>
        </p:nvSpPr>
        <p:spPr>
          <a:xfrm>
            <a:off x="7084381" y="3429000"/>
            <a:ext cx="5059398" cy="369332"/>
          </a:xfrm>
          <a:prstGeom prst="rect">
            <a:avLst/>
          </a:prstGeom>
          <a:noFill/>
        </p:spPr>
        <p:txBody>
          <a:bodyPr wrap="none" rtlCol="0">
            <a:spAutoFit/>
          </a:bodyPr>
          <a:lstStyle/>
          <a:p>
            <a:r>
              <a:rPr lang="en-US" dirty="0"/>
              <a:t>Complete genomes were identified by size filtering </a:t>
            </a:r>
            <a:endParaRPr lang="en-CH" dirty="0"/>
          </a:p>
        </p:txBody>
      </p:sp>
    </p:spTree>
    <p:extLst>
      <p:ext uri="{BB962C8B-B14F-4D97-AF65-F5344CB8AC3E}">
        <p14:creationId xmlns:p14="http://schemas.microsoft.com/office/powerpoint/2010/main" val="237893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t="67744"/>
          <a:stretch/>
        </p:blipFill>
        <p:spPr>
          <a:xfrm>
            <a:off x="2430031" y="1478601"/>
            <a:ext cx="7566767" cy="3973035"/>
          </a:xfrm>
          <a:prstGeom prst="rect">
            <a:avLst/>
          </a:prstGeom>
        </p:spPr>
      </p:pic>
      <p:sp>
        <p:nvSpPr>
          <p:cNvPr id="3" name="Title 2"/>
          <p:cNvSpPr>
            <a:spLocks noGrp="1"/>
          </p:cNvSpPr>
          <p:nvPr>
            <p:ph type="title"/>
          </p:nvPr>
        </p:nvSpPr>
        <p:spPr/>
        <p:txBody>
          <a:bodyPr>
            <a:normAutofit fontScale="90000"/>
          </a:bodyPr>
          <a:lstStyle/>
          <a:p>
            <a:r>
              <a:rPr lang="fr-CH" dirty="0"/>
              <a:t>Annotation and </a:t>
            </a:r>
            <a:r>
              <a:rPr lang="fr-CH" dirty="0" err="1"/>
              <a:t>clustering</a:t>
            </a:r>
            <a:endParaRPr lang="en-US" dirty="0"/>
          </a:p>
        </p:txBody>
      </p:sp>
    </p:spTree>
    <p:extLst>
      <p:ext uri="{BB962C8B-B14F-4D97-AF65-F5344CB8AC3E}">
        <p14:creationId xmlns:p14="http://schemas.microsoft.com/office/powerpoint/2010/main" val="268502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887677" y="1439863"/>
            <a:ext cx="6367434" cy="4895850"/>
          </a:xfrm>
          <a:prstGeom prst="rect">
            <a:avLst/>
          </a:prstGeom>
        </p:spPr>
      </p:pic>
      <p:sp>
        <p:nvSpPr>
          <p:cNvPr id="3" name="Title 2"/>
          <p:cNvSpPr>
            <a:spLocks noGrp="1"/>
          </p:cNvSpPr>
          <p:nvPr>
            <p:ph type="title"/>
          </p:nvPr>
        </p:nvSpPr>
        <p:spPr/>
        <p:txBody>
          <a:bodyPr>
            <a:normAutofit fontScale="90000"/>
          </a:bodyPr>
          <a:lstStyle/>
          <a:p>
            <a:r>
              <a:rPr lang="fr-CH" dirty="0"/>
              <a:t>Annotation</a:t>
            </a:r>
            <a:endParaRPr lang="en-US" dirty="0"/>
          </a:p>
        </p:txBody>
      </p:sp>
      <p:sp>
        <p:nvSpPr>
          <p:cNvPr id="5" name="Rectangle 4"/>
          <p:cNvSpPr/>
          <p:nvPr/>
        </p:nvSpPr>
        <p:spPr>
          <a:xfrm>
            <a:off x="2267440" y="3284526"/>
            <a:ext cx="7584885" cy="3178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768245" y="4006897"/>
            <a:ext cx="8734212" cy="1200329"/>
          </a:xfrm>
          <a:prstGeom prst="rect">
            <a:avLst/>
          </a:prstGeom>
        </p:spPr>
        <p:txBody>
          <a:bodyPr wrap="square">
            <a:spAutoFit/>
          </a:bodyPr>
          <a:lstStyle/>
          <a:p>
            <a:r>
              <a:rPr lang="en-US" dirty="0"/>
              <a:t>&gt;AB538468:AB538468; usual name=Influenza A virus; clinical level=SPECIES; clinical typing=unknown; species=Influenza A virus; </a:t>
            </a:r>
            <a:r>
              <a:rPr lang="en-US" dirty="0" err="1"/>
              <a:t>taxid</a:t>
            </a:r>
            <a:r>
              <a:rPr lang="en-US" dirty="0"/>
              <a:t>=11320; acronym=IV-A; nucleic acid=RNA; circular=N; segment=3;</a:t>
            </a:r>
          </a:p>
          <a:p>
            <a:r>
              <a:rPr lang="en-US" dirty="0"/>
              <a:t>AGCGAAAGCAGGGGTTTAAAATGA…..</a:t>
            </a:r>
          </a:p>
        </p:txBody>
      </p:sp>
    </p:spTree>
    <p:extLst>
      <p:ext uri="{BB962C8B-B14F-4D97-AF65-F5344CB8AC3E}">
        <p14:creationId xmlns:p14="http://schemas.microsoft.com/office/powerpoint/2010/main" val="113777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887677" y="1439863"/>
            <a:ext cx="6367434" cy="4895850"/>
          </a:xfrm>
          <a:prstGeom prst="rect">
            <a:avLst/>
          </a:prstGeom>
        </p:spPr>
      </p:pic>
      <p:sp>
        <p:nvSpPr>
          <p:cNvPr id="3" name="Title 2"/>
          <p:cNvSpPr>
            <a:spLocks noGrp="1"/>
          </p:cNvSpPr>
          <p:nvPr>
            <p:ph type="title"/>
          </p:nvPr>
        </p:nvSpPr>
        <p:spPr/>
        <p:txBody>
          <a:bodyPr>
            <a:normAutofit fontScale="90000"/>
          </a:bodyPr>
          <a:lstStyle/>
          <a:p>
            <a:r>
              <a:rPr lang="fr-CH" dirty="0"/>
              <a:t>Annotation</a:t>
            </a:r>
            <a:endParaRPr lang="en-US" dirty="0"/>
          </a:p>
        </p:txBody>
      </p:sp>
    </p:spTree>
    <p:extLst>
      <p:ext uri="{BB962C8B-B14F-4D97-AF65-F5344CB8AC3E}">
        <p14:creationId xmlns:p14="http://schemas.microsoft.com/office/powerpoint/2010/main" val="47403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63770" y="2470468"/>
            <a:ext cx="5615247" cy="2834640"/>
          </a:xfrm>
          <a:prstGeom prst="rect">
            <a:avLst/>
          </a:prstGeom>
        </p:spPr>
      </p:pic>
      <p:sp>
        <p:nvSpPr>
          <p:cNvPr id="3" name="Title 2"/>
          <p:cNvSpPr>
            <a:spLocks noGrp="1"/>
          </p:cNvSpPr>
          <p:nvPr>
            <p:ph type="title"/>
          </p:nvPr>
        </p:nvSpPr>
        <p:spPr>
          <a:xfrm>
            <a:off x="1906254" y="756232"/>
            <a:ext cx="8100000" cy="480251"/>
          </a:xfrm>
        </p:spPr>
        <p:txBody>
          <a:bodyPr>
            <a:normAutofit fontScale="90000"/>
          </a:bodyPr>
          <a:lstStyle/>
          <a:p>
            <a:r>
              <a:rPr lang="fr-CH" dirty="0" err="1"/>
              <a:t>Detection</a:t>
            </a:r>
            <a:r>
              <a:rPr lang="fr-CH" dirty="0"/>
              <a:t>: </a:t>
            </a:r>
            <a:r>
              <a:rPr lang="fr-CH" dirty="0" err="1"/>
              <a:t>reads</a:t>
            </a:r>
            <a:r>
              <a:rPr lang="fr-CH" dirty="0"/>
              <a:t> </a:t>
            </a:r>
            <a:r>
              <a:rPr lang="fr-CH" dirty="0" err="1"/>
              <a:t>can</a:t>
            </a:r>
            <a:r>
              <a:rPr lang="fr-CH" dirty="0"/>
              <a:t> </a:t>
            </a:r>
            <a:r>
              <a:rPr lang="fr-CH" dirty="0" err="1"/>
              <a:t>be</a:t>
            </a:r>
            <a:r>
              <a:rPr lang="fr-CH" dirty="0"/>
              <a:t> </a:t>
            </a:r>
            <a:r>
              <a:rPr lang="fr-CH" dirty="0" err="1"/>
              <a:t>mapped</a:t>
            </a:r>
            <a:r>
              <a:rPr lang="fr-CH" dirty="0"/>
              <a:t> to </a:t>
            </a:r>
            <a:r>
              <a:rPr lang="fr-CH" dirty="0" err="1"/>
              <a:t>database</a:t>
            </a:r>
            <a:r>
              <a:rPr lang="fr-CH" dirty="0"/>
              <a:t> entries</a:t>
            </a:r>
            <a:endParaRPr lang="en-US" dirty="0"/>
          </a:p>
        </p:txBody>
      </p:sp>
    </p:spTree>
    <p:extLst>
      <p:ext uri="{BB962C8B-B14F-4D97-AF65-F5344CB8AC3E}">
        <p14:creationId xmlns:p14="http://schemas.microsoft.com/office/powerpoint/2010/main" val="3260513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t="67744"/>
          <a:stretch/>
        </p:blipFill>
        <p:spPr>
          <a:xfrm>
            <a:off x="2430031" y="1478601"/>
            <a:ext cx="7566767" cy="3973035"/>
          </a:xfrm>
          <a:prstGeom prst="rect">
            <a:avLst/>
          </a:prstGeom>
        </p:spPr>
      </p:pic>
      <p:sp>
        <p:nvSpPr>
          <p:cNvPr id="3" name="Title 2"/>
          <p:cNvSpPr>
            <a:spLocks noGrp="1"/>
          </p:cNvSpPr>
          <p:nvPr>
            <p:ph type="title"/>
          </p:nvPr>
        </p:nvSpPr>
        <p:spPr/>
        <p:txBody>
          <a:bodyPr>
            <a:normAutofit fontScale="90000"/>
          </a:bodyPr>
          <a:lstStyle/>
          <a:p>
            <a:r>
              <a:rPr lang="fr-CH" dirty="0"/>
              <a:t>Annotation and </a:t>
            </a:r>
            <a:r>
              <a:rPr lang="fr-CH" dirty="0" err="1"/>
              <a:t>clustering</a:t>
            </a:r>
            <a:endParaRPr lang="en-US" dirty="0"/>
          </a:p>
        </p:txBody>
      </p:sp>
    </p:spTree>
    <p:extLst>
      <p:ext uri="{BB962C8B-B14F-4D97-AF65-F5344CB8AC3E}">
        <p14:creationId xmlns:p14="http://schemas.microsoft.com/office/powerpoint/2010/main" val="234590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b="4959"/>
          <a:stretch/>
        </p:blipFill>
        <p:spPr>
          <a:xfrm>
            <a:off x="2027238" y="1911167"/>
            <a:ext cx="8101012" cy="3757181"/>
          </a:xfrm>
          <a:prstGeom prst="rect">
            <a:avLst/>
          </a:prstGeom>
        </p:spPr>
      </p:pic>
      <p:sp>
        <p:nvSpPr>
          <p:cNvPr id="3" name="Title 2"/>
          <p:cNvSpPr>
            <a:spLocks noGrp="1"/>
          </p:cNvSpPr>
          <p:nvPr>
            <p:ph type="title"/>
          </p:nvPr>
        </p:nvSpPr>
        <p:spPr/>
        <p:txBody>
          <a:bodyPr>
            <a:normAutofit fontScale="90000"/>
          </a:bodyPr>
          <a:lstStyle/>
          <a:p>
            <a:r>
              <a:rPr lang="fr-CH" dirty="0"/>
              <a:t>Virosaurus accessible at ViralZone</a:t>
            </a:r>
            <a:endParaRPr lang="en-US" dirty="0"/>
          </a:p>
        </p:txBody>
      </p:sp>
    </p:spTree>
    <p:extLst>
      <p:ext uri="{BB962C8B-B14F-4D97-AF65-F5344CB8AC3E}">
        <p14:creationId xmlns:p14="http://schemas.microsoft.com/office/powerpoint/2010/main" val="944506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875CB60-0ADB-4461-9603-35F613FBE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9790" y="1084798"/>
            <a:ext cx="3993426" cy="3312346"/>
          </a:xfrm>
        </p:spPr>
        <p:txBody>
          <a:bodyPr vert="horz" lIns="91440" tIns="45720" rIns="91440" bIns="45720" rtlCol="0" anchor="b">
            <a:normAutofit/>
          </a:bodyPr>
          <a:lstStyle/>
          <a:p>
            <a:r>
              <a:rPr lang="en-US" sz="5200" kern="1200" dirty="0" err="1">
                <a:solidFill>
                  <a:schemeClr val="tx1"/>
                </a:solidFill>
                <a:latin typeface="+mj-lt"/>
                <a:ea typeface="+mj-ea"/>
                <a:cs typeface="+mj-cs"/>
              </a:rPr>
              <a:t>Virosaurus</a:t>
            </a:r>
            <a:r>
              <a:rPr lang="en-US" sz="5200" kern="1200" dirty="0">
                <a:solidFill>
                  <a:schemeClr val="tx1"/>
                </a:solidFill>
                <a:latin typeface="+mj-lt"/>
                <a:ea typeface="+mj-ea"/>
                <a:cs typeface="+mj-cs"/>
              </a:rPr>
              <a:t> diversity statistics</a:t>
            </a:r>
          </a:p>
        </p:txBody>
      </p:sp>
      <p:pic>
        <p:nvPicPr>
          <p:cNvPr id="8"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90736" y="161807"/>
            <a:ext cx="7333320" cy="636165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a:spLocks noChangeArrowheads="1"/>
          </p:cNvSpPr>
          <p:nvPr/>
        </p:nvSpPr>
        <p:spPr bwMode="auto">
          <a:xfrm flipV="1">
            <a:off x="1524000" y="-207525"/>
            <a:ext cx="109288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Rectangle 3"/>
          <p:cNvSpPr>
            <a:spLocks noChangeArrowheads="1"/>
          </p:cNvSpPr>
          <p:nvPr/>
        </p:nvSpPr>
        <p:spPr bwMode="auto">
          <a:xfrm>
            <a:off x="1524000" y="5974565"/>
            <a:ext cx="109288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5" name="Rectangle 5"/>
          <p:cNvSpPr>
            <a:spLocks noChangeArrowheads="1"/>
          </p:cNvSpPr>
          <p:nvPr/>
        </p:nvSpPr>
        <p:spPr bwMode="auto">
          <a:xfrm>
            <a:off x="2050729" y="108479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6"/>
          <p:cNvSpPr>
            <a:spLocks noChangeArrowheads="1"/>
          </p:cNvSpPr>
          <p:nvPr/>
        </p:nvSpPr>
        <p:spPr bwMode="auto">
          <a:xfrm>
            <a:off x="2050729" y="649499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33236542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419ADC7-DE7C-464E-9F88-6CAB6F61B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02657" y="525195"/>
            <a:ext cx="4148093" cy="2806506"/>
          </a:xfrm>
        </p:spPr>
        <p:txBody>
          <a:bodyPr vert="horz" lIns="91440" tIns="45720" rIns="91440" bIns="45720" rtlCol="0" anchor="b">
            <a:normAutofit/>
          </a:bodyPr>
          <a:lstStyle/>
          <a:p>
            <a:r>
              <a:rPr lang="en-US" sz="4000" kern="1200">
                <a:solidFill>
                  <a:schemeClr val="tx1"/>
                </a:solidFill>
                <a:latin typeface="+mj-lt"/>
                <a:ea typeface="+mj-ea"/>
                <a:cs typeface="+mj-cs"/>
              </a:rPr>
              <a:t>Do we have enough sequences?</a:t>
            </a:r>
          </a:p>
        </p:txBody>
      </p:sp>
      <p:pic>
        <p:nvPicPr>
          <p:cNvPr id="7" name="Picture 2"/>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77674" y="413159"/>
            <a:ext cx="6646989" cy="5649941"/>
          </a:xfrm>
          <a:prstGeom prst="rect">
            <a:avLst/>
          </a:prstGeom>
        </p:spPr>
      </p:pic>
      <p:sp>
        <p:nvSpPr>
          <p:cNvPr id="5" name="ZoneTexte 4">
            <a:extLst>
              <a:ext uri="{FF2B5EF4-FFF2-40B4-BE49-F238E27FC236}">
                <a16:creationId xmlns:a16="http://schemas.microsoft.com/office/drawing/2014/main" id="{865737B0-33EE-2089-6B98-9855A11493DF}"/>
              </a:ext>
            </a:extLst>
          </p:cNvPr>
          <p:cNvSpPr txBox="1"/>
          <p:nvPr/>
        </p:nvSpPr>
        <p:spPr>
          <a:xfrm>
            <a:off x="7202657" y="3526300"/>
            <a:ext cx="4148093" cy="258845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Percentage of data reduction after clustering</a:t>
            </a:r>
          </a:p>
        </p:txBody>
      </p:sp>
    </p:spTree>
    <p:extLst>
      <p:ext uri="{BB962C8B-B14F-4D97-AF65-F5344CB8AC3E}">
        <p14:creationId xmlns:p14="http://schemas.microsoft.com/office/powerpoint/2010/main" val="139974984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1802" y="310895"/>
            <a:ext cx="4889190" cy="2121408"/>
          </a:xfrm>
        </p:spPr>
        <p:txBody>
          <a:bodyPr vert="horz" lIns="91440" tIns="45720" rIns="91440" bIns="45720" numCol="1" rtlCol="0" anchor="ctr" anchorCtr="0" compatLnSpc="1">
            <a:prstTxWarp prst="textNoShape">
              <a:avLst/>
            </a:prstTxWarp>
            <a:normAutofit/>
          </a:bodyPr>
          <a:lstStyle/>
          <a:p>
            <a:pPr>
              <a:lnSpc>
                <a:spcPct val="90000"/>
              </a:lnSpc>
            </a:pPr>
            <a:r>
              <a:rPr lang="en-US" altLang="en-US" sz="4000">
                <a:ea typeface="+mj-ea"/>
                <a:cs typeface="+mj-cs"/>
              </a:rPr>
              <a:t>Virus in clinical metagenomics</a:t>
            </a:r>
            <a:endParaRPr lang="en-US" altLang="en-US" sz="4000" cap="none">
              <a:ea typeface="+mj-ea"/>
              <a:cs typeface="+mj-cs"/>
            </a:endParaRPr>
          </a:p>
        </p:txBody>
      </p:sp>
      <p:sp>
        <p:nvSpPr>
          <p:cNvPr id="6" name="TextBox 5"/>
          <p:cNvSpPr txBox="1"/>
          <p:nvPr/>
        </p:nvSpPr>
        <p:spPr>
          <a:xfrm>
            <a:off x="6108878" y="310896"/>
            <a:ext cx="5257800" cy="212140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a:t>The new sequencing technologies allows  identifying in one run any pathogens present in a patient sample</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42222"/>
          <a:stretch/>
        </p:blipFill>
        <p:spPr bwMode="auto">
          <a:xfrm>
            <a:off x="20" y="2743201"/>
            <a:ext cx="12191979" cy="4114799"/>
          </a:xfrm>
          <a:prstGeom prst="rect">
            <a:avLst/>
          </a:prstGeom>
          <a:noFill/>
          <a:effectLst>
            <a:innerShdw blurRad="190500" dist="127000" dir="16200000">
              <a:prstClr val="black">
                <a:alpha val="19000"/>
              </a:prstClr>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2" descr="view-source:http://www.sib.swiss/images/sib/2-services-and-infrastructures/pics/pics_pano/services_and_infrastructure_final.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view-source:http://www.sib.swiss/images/sib/2-services-and-infrastructures/pics/pics_pano/services_and_infrastructure_final.jpg"/>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1610809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Classical detection of viruses</a:t>
            </a:r>
          </a:p>
        </p:txBody>
      </p:sp>
      <p:pic>
        <p:nvPicPr>
          <p:cNvPr id="2050" name="Picture 2" descr="Image result for elisa viru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5560" y="2146131"/>
            <a:ext cx="2258616" cy="15057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768836" y="1583142"/>
            <a:ext cx="1035861" cy="369332"/>
          </a:xfrm>
          <a:prstGeom prst="rect">
            <a:avLst/>
          </a:prstGeom>
          <a:noFill/>
        </p:spPr>
        <p:txBody>
          <a:bodyPr wrap="none" rtlCol="0">
            <a:spAutoFit/>
          </a:bodyPr>
          <a:lstStyle/>
          <a:p>
            <a:r>
              <a:rPr lang="en-US" dirty="0">
                <a:solidFill>
                  <a:schemeClr val="tx1">
                    <a:lumMod val="95000"/>
                    <a:lumOff val="5000"/>
                  </a:schemeClr>
                </a:solidFill>
              </a:rPr>
              <a:t>Serology</a:t>
            </a:r>
          </a:p>
        </p:txBody>
      </p:sp>
      <p:sp>
        <p:nvSpPr>
          <p:cNvPr id="8" name="TextBox 7"/>
          <p:cNvSpPr txBox="1"/>
          <p:nvPr/>
        </p:nvSpPr>
        <p:spPr>
          <a:xfrm>
            <a:off x="6812882" y="1662886"/>
            <a:ext cx="3274551" cy="369332"/>
          </a:xfrm>
          <a:prstGeom prst="rect">
            <a:avLst/>
          </a:prstGeom>
          <a:noFill/>
        </p:spPr>
        <p:txBody>
          <a:bodyPr wrap="none" rtlCol="0">
            <a:spAutoFit/>
          </a:bodyPr>
          <a:lstStyle/>
          <a:p>
            <a:r>
              <a:rPr lang="en-US" dirty="0">
                <a:solidFill>
                  <a:schemeClr val="tx1">
                    <a:lumMod val="95000"/>
                    <a:lumOff val="5000"/>
                  </a:schemeClr>
                </a:solidFill>
              </a:rPr>
              <a:t>Polymerase chain reaction (PCR)</a:t>
            </a:r>
          </a:p>
        </p:txBody>
      </p:sp>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9777" y="2529671"/>
            <a:ext cx="3681094" cy="1250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descr="http://education.expasy.org/images/Filovirus_virion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4909" y="4026495"/>
            <a:ext cx="2748194" cy="1695424"/>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9857" y="4434423"/>
            <a:ext cx="3381014" cy="77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563666" y="5939729"/>
            <a:ext cx="6138988" cy="523220"/>
          </a:xfrm>
          <a:prstGeom prst="rect">
            <a:avLst/>
          </a:prstGeom>
          <a:noFill/>
        </p:spPr>
        <p:txBody>
          <a:bodyPr wrap="none" rtlCol="0">
            <a:spAutoFit/>
          </a:bodyPr>
          <a:lstStyle/>
          <a:p>
            <a:r>
              <a:rPr lang="en-US" sz="2800" dirty="0"/>
              <a:t>You only detect what you are looking for</a:t>
            </a:r>
          </a:p>
        </p:txBody>
      </p:sp>
    </p:spTree>
    <p:extLst>
      <p:ext uri="{BB962C8B-B14F-4D97-AF65-F5344CB8AC3E}">
        <p14:creationId xmlns:p14="http://schemas.microsoft.com/office/powerpoint/2010/main" val="385588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7104112" y="2317522"/>
            <a:ext cx="3456384" cy="319971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CH">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a:bodyPr>
          <a:lstStyle/>
          <a:p>
            <a:pPr algn="ctr"/>
            <a:r>
              <a:rPr lang="fr-CH" sz="3200" dirty="0" err="1"/>
              <a:t>Detection</a:t>
            </a:r>
            <a:r>
              <a:rPr lang="fr-CH" sz="3200" dirty="0"/>
              <a:t> by </a:t>
            </a:r>
            <a:r>
              <a:rPr lang="fr-CH" sz="3200" dirty="0" err="1"/>
              <a:t>next</a:t>
            </a:r>
            <a:r>
              <a:rPr lang="fr-CH" sz="3200" dirty="0"/>
              <a:t> </a:t>
            </a:r>
            <a:r>
              <a:rPr lang="fr-CH" sz="3200" dirty="0" err="1"/>
              <a:t>generation</a:t>
            </a:r>
            <a:r>
              <a:rPr lang="fr-CH" sz="3200" dirty="0"/>
              <a:t> </a:t>
            </a:r>
            <a:r>
              <a:rPr lang="fr-CH" sz="3200" dirty="0" err="1"/>
              <a:t>sequencing</a:t>
            </a:r>
            <a:endParaRPr lang="fr-CH" sz="3200" dirty="0"/>
          </a:p>
        </p:txBody>
      </p:sp>
      <p:pic>
        <p:nvPicPr>
          <p:cNvPr id="4098" name="Picture 2" descr="Image result for blood samp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3512" y="2658277"/>
            <a:ext cx="1584176" cy="1747169"/>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7768" y="2641250"/>
            <a:ext cx="2895832" cy="1543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2944620" y="3356992"/>
            <a:ext cx="77511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9120337" y="4129401"/>
            <a:ext cx="1" cy="1322162"/>
          </a:xfrm>
          <a:prstGeom prst="straightConnector1">
            <a:avLst/>
          </a:prstGeom>
          <a:ln w="381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330057" y="5661249"/>
            <a:ext cx="1580561" cy="646331"/>
          </a:xfrm>
          <a:prstGeom prst="rect">
            <a:avLst/>
          </a:prstGeom>
          <a:noFill/>
        </p:spPr>
        <p:txBody>
          <a:bodyPr wrap="none" rtlCol="0">
            <a:spAutoFit/>
          </a:bodyPr>
          <a:lstStyle/>
          <a:p>
            <a:r>
              <a:rPr lang="fr-CH" sz="3600" b="1" dirty="0">
                <a:latin typeface="Arial" panose="020B0604020202020204" pitchFamily="34" charset="0"/>
                <a:cs typeface="Arial" panose="020B0604020202020204" pitchFamily="34" charset="0"/>
              </a:rPr>
              <a:t>Virus</a:t>
            </a:r>
            <a:r>
              <a:rPr lang="fr-CH" sz="3200" b="1" dirty="0">
                <a:latin typeface="Arial" panose="020B0604020202020204" pitchFamily="34" charset="0"/>
                <a:cs typeface="Arial" panose="020B0604020202020204" pitchFamily="34" charset="0"/>
              </a:rPr>
              <a:t>?</a:t>
            </a:r>
          </a:p>
        </p:txBody>
      </p:sp>
      <p:sp>
        <p:nvSpPr>
          <p:cNvPr id="10" name="TextBox 9"/>
          <p:cNvSpPr txBox="1"/>
          <p:nvPr/>
        </p:nvSpPr>
        <p:spPr>
          <a:xfrm>
            <a:off x="2653974" y="2790656"/>
            <a:ext cx="2376264" cy="369332"/>
          </a:xfrm>
          <a:prstGeom prst="rect">
            <a:avLst/>
          </a:prstGeom>
          <a:noFill/>
        </p:spPr>
        <p:txBody>
          <a:bodyPr wrap="square" rtlCol="0">
            <a:spAutoFit/>
          </a:bodyPr>
          <a:lstStyle/>
          <a:p>
            <a:r>
              <a:rPr lang="fr-CH" dirty="0" err="1">
                <a:latin typeface="Arial" panose="020B0604020202020204" pitchFamily="34" charset="0"/>
                <a:cs typeface="Arial" panose="020B0604020202020204" pitchFamily="34" charset="0"/>
              </a:rPr>
              <a:t>Sequencing</a:t>
            </a:r>
            <a:endParaRPr lang="fr-CH" dirty="0">
              <a:latin typeface="Arial" panose="020B0604020202020204" pitchFamily="34" charset="0"/>
              <a:cs typeface="Arial" panose="020B0604020202020204" pitchFamily="34" charset="0"/>
            </a:endParaRPr>
          </a:p>
        </p:txBody>
      </p:sp>
      <p:sp>
        <p:nvSpPr>
          <p:cNvPr id="13" name="TextBox 12"/>
          <p:cNvSpPr txBox="1"/>
          <p:nvPr/>
        </p:nvSpPr>
        <p:spPr>
          <a:xfrm>
            <a:off x="7346384" y="2476452"/>
            <a:ext cx="2376264" cy="369332"/>
          </a:xfrm>
          <a:prstGeom prst="rect">
            <a:avLst/>
          </a:prstGeom>
          <a:noFill/>
        </p:spPr>
        <p:txBody>
          <a:bodyPr wrap="square" rtlCol="0">
            <a:spAutoFit/>
          </a:bodyPr>
          <a:lstStyle/>
          <a:p>
            <a:r>
              <a:rPr lang="fr-CH" dirty="0" err="1">
                <a:latin typeface="Arial" panose="020B0604020202020204" pitchFamily="34" charset="0"/>
                <a:cs typeface="Arial" panose="020B0604020202020204" pitchFamily="34" charset="0"/>
              </a:rPr>
              <a:t>Analysis</a:t>
            </a:r>
            <a:endParaRPr lang="fr-CH" dirty="0">
              <a:latin typeface="Arial" panose="020B0604020202020204" pitchFamily="34" charset="0"/>
              <a:cs typeface="Arial" panose="020B0604020202020204" pitchFamily="34" charset="0"/>
            </a:endParaRPr>
          </a:p>
        </p:txBody>
      </p:sp>
      <p:pic>
        <p:nvPicPr>
          <p:cNvPr id="14" name="Picture 6" descr="Image result for comput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91810" y="2797434"/>
            <a:ext cx="1099034" cy="1099034"/>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Arrow Connector 14"/>
          <p:cNvCxnSpPr/>
          <p:nvPr/>
        </p:nvCxnSpPr>
        <p:spPr>
          <a:xfrm>
            <a:off x="7346384" y="3356992"/>
            <a:ext cx="1188132" cy="0"/>
          </a:xfrm>
          <a:prstGeom prst="straightConnector1">
            <a:avLst/>
          </a:prstGeom>
          <a:ln w="381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104112" y="4429385"/>
            <a:ext cx="2376264" cy="646331"/>
          </a:xfrm>
          <a:prstGeom prst="rect">
            <a:avLst/>
          </a:prstGeom>
          <a:noFill/>
        </p:spPr>
        <p:txBody>
          <a:bodyPr wrap="square" rtlCol="0">
            <a:spAutoFit/>
          </a:bodyPr>
          <a:lstStyle/>
          <a:p>
            <a:r>
              <a:rPr lang="fr-CH" dirty="0" err="1">
                <a:latin typeface="Arial" panose="020B0604020202020204" pitchFamily="34" charset="0"/>
                <a:cs typeface="Arial" panose="020B0604020202020204" pitchFamily="34" charset="0"/>
              </a:rPr>
              <a:t>Comparison</a:t>
            </a:r>
            <a:r>
              <a:rPr lang="fr-CH" dirty="0">
                <a:latin typeface="Arial" panose="020B0604020202020204" pitchFamily="34" charset="0"/>
                <a:cs typeface="Arial" panose="020B0604020202020204" pitchFamily="34" charset="0"/>
              </a:rPr>
              <a:t> </a:t>
            </a:r>
            <a:r>
              <a:rPr lang="fr-CH" dirty="0" err="1">
                <a:latin typeface="Arial" panose="020B0604020202020204" pitchFamily="34" charset="0"/>
                <a:cs typeface="Arial" panose="020B0604020202020204" pitchFamily="34" charset="0"/>
              </a:rPr>
              <a:t>with</a:t>
            </a:r>
            <a:endParaRPr lang="fr-CH" dirty="0">
              <a:latin typeface="Arial" panose="020B0604020202020204" pitchFamily="34" charset="0"/>
              <a:cs typeface="Arial" panose="020B0604020202020204" pitchFamily="34" charset="0"/>
            </a:endParaRPr>
          </a:p>
          <a:p>
            <a:r>
              <a:rPr lang="fr-CH" dirty="0">
                <a:latin typeface="Arial" panose="020B0604020202020204" pitchFamily="34" charset="0"/>
                <a:cs typeface="Arial" panose="020B0604020202020204" pitchFamily="34" charset="0"/>
              </a:rPr>
              <a:t>virus </a:t>
            </a:r>
            <a:r>
              <a:rPr lang="fr-CH" dirty="0" err="1">
                <a:latin typeface="Arial" panose="020B0604020202020204" pitchFamily="34" charset="0"/>
                <a:cs typeface="Arial" panose="020B0604020202020204" pitchFamily="34" charset="0"/>
              </a:rPr>
              <a:t>reference</a:t>
            </a:r>
            <a:endParaRPr lang="fr-CH" dirty="0">
              <a:latin typeface="Arial" panose="020B0604020202020204" pitchFamily="34" charset="0"/>
              <a:cs typeface="Arial" panose="020B0604020202020204" pitchFamily="34" charset="0"/>
            </a:endParaRPr>
          </a:p>
        </p:txBody>
      </p:sp>
      <p:sp>
        <p:nvSpPr>
          <p:cNvPr id="19" name="TextBox 18"/>
          <p:cNvSpPr txBox="1"/>
          <p:nvPr/>
        </p:nvSpPr>
        <p:spPr>
          <a:xfrm>
            <a:off x="7973359" y="1948190"/>
            <a:ext cx="1800493" cy="369332"/>
          </a:xfrm>
          <a:prstGeom prst="rect">
            <a:avLst/>
          </a:prstGeom>
          <a:noFill/>
        </p:spPr>
        <p:txBody>
          <a:bodyPr wrap="none" rtlCol="0">
            <a:spAutoFit/>
          </a:bodyPr>
          <a:lstStyle/>
          <a:p>
            <a:r>
              <a:rPr lang="fr-CH" b="1" dirty="0" err="1">
                <a:latin typeface="Arial" panose="020B0604020202020204" pitchFamily="34" charset="0"/>
                <a:cs typeface="Arial" panose="020B0604020202020204" pitchFamily="34" charset="0"/>
              </a:rPr>
              <a:t>Bioinformatics</a:t>
            </a:r>
            <a:endParaRPr lang="fr-CH" b="1" dirty="0">
              <a:latin typeface="Arial" panose="020B0604020202020204" pitchFamily="34" charset="0"/>
              <a:cs typeface="Arial" panose="020B0604020202020204" pitchFamily="34" charset="0"/>
            </a:endParaRPr>
          </a:p>
        </p:txBody>
      </p:sp>
      <p:sp>
        <p:nvSpPr>
          <p:cNvPr id="27" name="TextBox 26"/>
          <p:cNvSpPr txBox="1"/>
          <p:nvPr/>
        </p:nvSpPr>
        <p:spPr>
          <a:xfrm>
            <a:off x="1943969" y="4174687"/>
            <a:ext cx="1000650" cy="646331"/>
          </a:xfrm>
          <a:prstGeom prst="rect">
            <a:avLst/>
          </a:prstGeom>
          <a:noFill/>
        </p:spPr>
        <p:txBody>
          <a:bodyPr wrap="square" rtlCol="0">
            <a:spAutoFit/>
          </a:bodyPr>
          <a:lstStyle/>
          <a:p>
            <a:r>
              <a:rPr lang="fr-CH" dirty="0">
                <a:latin typeface="Arial" panose="020B0604020202020204" pitchFamily="34" charset="0"/>
                <a:cs typeface="Arial" panose="020B0604020202020204" pitchFamily="34" charset="0"/>
              </a:rPr>
              <a:t>Patient</a:t>
            </a:r>
          </a:p>
          <a:p>
            <a:r>
              <a:rPr lang="fr-CH" dirty="0" err="1">
                <a:latin typeface="Arial" panose="020B0604020202020204" pitchFamily="34" charset="0"/>
                <a:cs typeface="Arial" panose="020B0604020202020204" pitchFamily="34" charset="0"/>
              </a:rPr>
              <a:t>sample</a:t>
            </a:r>
            <a:endParaRPr lang="fr-CH" dirty="0">
              <a:latin typeface="Arial" panose="020B0604020202020204" pitchFamily="34" charset="0"/>
              <a:cs typeface="Arial" panose="020B0604020202020204" pitchFamily="34" charset="0"/>
            </a:endParaRPr>
          </a:p>
        </p:txBody>
      </p:sp>
      <p:sp>
        <p:nvSpPr>
          <p:cNvPr id="25" name="TextBox 24"/>
          <p:cNvSpPr txBox="1"/>
          <p:nvPr/>
        </p:nvSpPr>
        <p:spPr>
          <a:xfrm>
            <a:off x="838199" y="5291917"/>
            <a:ext cx="6051699" cy="1015663"/>
          </a:xfrm>
          <a:prstGeom prst="rect">
            <a:avLst/>
          </a:prstGeom>
          <a:noFill/>
        </p:spPr>
        <p:txBody>
          <a:bodyPr wrap="square" rtlCol="0">
            <a:spAutoFit/>
          </a:bodyPr>
          <a:lstStyle/>
          <a:p>
            <a:r>
              <a:rPr lang="fr-CH" sz="2000" dirty="0" err="1">
                <a:latin typeface="Arial" panose="020B0604020202020204" pitchFamily="34" charset="0"/>
                <a:cs typeface="Arial" panose="020B0604020202020204" pitchFamily="34" charset="0"/>
              </a:rPr>
              <a:t>Present</a:t>
            </a:r>
            <a:r>
              <a:rPr lang="fr-CH" sz="2000" dirty="0">
                <a:latin typeface="Arial" panose="020B0604020202020204" pitchFamily="34" charset="0"/>
                <a:cs typeface="Arial" panose="020B0604020202020204" pitchFamily="34" charset="0"/>
              </a:rPr>
              <a:t> challenge: the </a:t>
            </a:r>
            <a:r>
              <a:rPr lang="fr-CH" sz="2000" dirty="0" err="1">
                <a:latin typeface="Arial" panose="020B0604020202020204" pitchFamily="34" charset="0"/>
                <a:cs typeface="Arial" panose="020B0604020202020204" pitchFamily="34" charset="0"/>
              </a:rPr>
              <a:t>analysis</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step</a:t>
            </a:r>
            <a:r>
              <a:rPr lang="fr-CH" sz="2000" dirty="0">
                <a:latin typeface="Arial" panose="020B0604020202020204" pitchFamily="34" charset="0"/>
                <a:cs typeface="Arial" panose="020B0604020202020204" pitchFamily="34" charset="0"/>
              </a:rPr>
              <a:t> </a:t>
            </a:r>
          </a:p>
          <a:p>
            <a:r>
              <a:rPr lang="fr-CH" sz="2000" dirty="0">
                <a:latin typeface="Arial" panose="020B0604020202020204" pitchFamily="34" charset="0"/>
                <a:cs typeface="Arial" panose="020B0604020202020204" pitchFamily="34" charset="0"/>
              </a:rPr>
              <a:t>(speed, computation),</a:t>
            </a:r>
          </a:p>
          <a:p>
            <a:r>
              <a:rPr lang="fr-CH" sz="2000" dirty="0">
                <a:latin typeface="Arial" panose="020B0604020202020204" pitchFamily="34" charset="0"/>
                <a:cs typeface="Arial" panose="020B0604020202020204" pitchFamily="34" charset="0"/>
              </a:rPr>
              <a:t>and </a:t>
            </a:r>
            <a:r>
              <a:rPr lang="fr-CH" sz="2000" dirty="0" err="1">
                <a:latin typeface="Arial" panose="020B0604020202020204" pitchFamily="34" charset="0"/>
                <a:cs typeface="Arial" panose="020B0604020202020204" pitchFamily="34" charset="0"/>
              </a:rPr>
              <a:t>having</a:t>
            </a:r>
            <a:r>
              <a:rPr lang="fr-CH" sz="2000" dirty="0">
                <a:latin typeface="Arial" panose="020B0604020202020204" pitchFamily="34" charset="0"/>
                <a:cs typeface="Arial" panose="020B0604020202020204" pitchFamily="34" charset="0"/>
              </a:rPr>
              <a:t>  efficient virus </a:t>
            </a:r>
            <a:r>
              <a:rPr lang="fr-CH" sz="2000" dirty="0" err="1">
                <a:latin typeface="Arial" panose="020B0604020202020204" pitchFamily="34" charset="0"/>
                <a:cs typeface="Arial" panose="020B0604020202020204" pitchFamily="34" charset="0"/>
              </a:rPr>
              <a:t>references</a:t>
            </a:r>
            <a:r>
              <a:rPr lang="fr-CH" sz="2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258748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Toward detecting all pathogens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57320"/>
            <a:ext cx="10897913" cy="5070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197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Tool: </a:t>
            </a:r>
            <a:r>
              <a:rPr lang="fr-CH" dirty="0" err="1"/>
              <a:t>Genome</a:t>
            </a:r>
            <a:r>
              <a:rPr lang="fr-CH" dirty="0"/>
              <a:t> </a:t>
            </a:r>
            <a:r>
              <a:rPr lang="fr-CH" dirty="0" err="1"/>
              <a:t>detective</a:t>
            </a:r>
            <a:r>
              <a:rPr lang="fr-CH" dirty="0"/>
              <a:t> (</a:t>
            </a:r>
            <a:r>
              <a:rPr lang="fr-CH" dirty="0" err="1"/>
              <a:t>aug</a:t>
            </a:r>
            <a:r>
              <a:rPr lang="fr-CH" dirty="0"/>
              <a:t> 2018)</a:t>
            </a:r>
            <a:endParaRPr lang="en-US" dirty="0"/>
          </a:p>
        </p:txBody>
      </p:sp>
      <p:pic>
        <p:nvPicPr>
          <p:cNvPr id="4" name="Picture 3"/>
          <p:cNvPicPr>
            <a:picLocks noChangeAspect="1"/>
          </p:cNvPicPr>
          <p:nvPr/>
        </p:nvPicPr>
        <p:blipFill>
          <a:blip r:embed="rId2"/>
          <a:stretch>
            <a:fillRect/>
          </a:stretch>
        </p:blipFill>
        <p:spPr>
          <a:xfrm>
            <a:off x="1499471" y="3173914"/>
            <a:ext cx="9108548" cy="3684087"/>
          </a:xfrm>
          <a:prstGeom prst="rect">
            <a:avLst/>
          </a:prstGeom>
        </p:spPr>
      </p:pic>
      <p:pic>
        <p:nvPicPr>
          <p:cNvPr id="5" name="Picture 4"/>
          <p:cNvPicPr>
            <a:picLocks noChangeAspect="1"/>
          </p:cNvPicPr>
          <p:nvPr/>
        </p:nvPicPr>
        <p:blipFill>
          <a:blip r:embed="rId3"/>
          <a:stretch>
            <a:fillRect/>
          </a:stretch>
        </p:blipFill>
        <p:spPr>
          <a:xfrm>
            <a:off x="3432957" y="1262893"/>
            <a:ext cx="4666865" cy="2166107"/>
          </a:xfrm>
          <a:prstGeom prst="rect">
            <a:avLst/>
          </a:prstGeom>
        </p:spPr>
      </p:pic>
      <p:sp>
        <p:nvSpPr>
          <p:cNvPr id="7" name="ZoneTexte 6">
            <a:hlinkClick r:id="rId4"/>
            <a:extLst>
              <a:ext uri="{FF2B5EF4-FFF2-40B4-BE49-F238E27FC236}">
                <a16:creationId xmlns:a16="http://schemas.microsoft.com/office/drawing/2014/main" id="{9D994485-680E-CA25-7FF3-78B878121BAA}"/>
              </a:ext>
            </a:extLst>
          </p:cNvPr>
          <p:cNvSpPr txBox="1"/>
          <p:nvPr/>
        </p:nvSpPr>
        <p:spPr>
          <a:xfrm>
            <a:off x="7903464" y="241398"/>
            <a:ext cx="4057627" cy="369332"/>
          </a:xfrm>
          <a:prstGeom prst="rect">
            <a:avLst/>
          </a:prstGeom>
          <a:noFill/>
        </p:spPr>
        <p:txBody>
          <a:bodyPr wrap="square">
            <a:spAutoFit/>
          </a:bodyPr>
          <a:lstStyle/>
          <a:p>
            <a:r>
              <a:rPr lang="en-CH" dirty="0">
                <a:solidFill>
                  <a:srgbClr val="0070C0"/>
                </a:solidFill>
              </a:rPr>
              <a:t>https://www.genomedetective.com/</a:t>
            </a:r>
          </a:p>
        </p:txBody>
      </p:sp>
    </p:spTree>
    <p:extLst>
      <p:ext uri="{BB962C8B-B14F-4D97-AF65-F5344CB8AC3E}">
        <p14:creationId xmlns:p14="http://schemas.microsoft.com/office/powerpoint/2010/main" val="415519821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Genome</a:t>
            </a:r>
            <a:r>
              <a:rPr lang="fr-CH" dirty="0"/>
              <a:t> </a:t>
            </a:r>
            <a:r>
              <a:rPr lang="fr-CH" dirty="0" err="1"/>
              <a:t>detective</a:t>
            </a:r>
            <a:r>
              <a:rPr lang="fr-CH" dirty="0"/>
              <a:t> pipeline</a:t>
            </a:r>
            <a:endParaRPr lang="en-US" dirty="0"/>
          </a:p>
        </p:txBody>
      </p:sp>
      <p:pic>
        <p:nvPicPr>
          <p:cNvPr id="3" name="Picture 2"/>
          <p:cNvPicPr/>
          <p:nvPr/>
        </p:nvPicPr>
        <p:blipFill>
          <a:blip r:embed="rId2"/>
          <a:srcRect l="14212" r="11924"/>
          <a:stretch>
            <a:fillRect/>
          </a:stretch>
        </p:blipFill>
        <p:spPr bwMode="auto">
          <a:xfrm>
            <a:off x="1294374" y="865035"/>
            <a:ext cx="8504382" cy="5851854"/>
          </a:xfrm>
          <a:prstGeom prst="rect">
            <a:avLst/>
          </a:prstGeom>
          <a:ln>
            <a:solidFill>
              <a:schemeClr val="tx1"/>
            </a:solidFill>
          </a:ln>
        </p:spPr>
      </p:pic>
    </p:spTree>
    <p:extLst>
      <p:ext uri="{BB962C8B-B14F-4D97-AF65-F5344CB8AC3E}">
        <p14:creationId xmlns:p14="http://schemas.microsoft.com/office/powerpoint/2010/main" val="337129346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CBDA2A2-E25B-354F-9FE1-9A8B1AEA1DAD}"/>
              </a:ext>
            </a:extLst>
          </p:cNvPr>
          <p:cNvSpPr>
            <a:spLocks noGrp="1"/>
          </p:cNvSpPr>
          <p:nvPr>
            <p:ph type="title"/>
          </p:nvPr>
        </p:nvSpPr>
        <p:spPr>
          <a:xfrm>
            <a:off x="1181100" y="500327"/>
            <a:ext cx="3687491" cy="2056896"/>
          </a:xfrm>
        </p:spPr>
        <p:txBody>
          <a:bodyPr vert="horz" lIns="91440" tIns="45720" rIns="91440" bIns="45720" rtlCol="0" anchor="t">
            <a:normAutofit/>
          </a:bodyPr>
          <a:lstStyle/>
          <a:p>
            <a:r>
              <a:rPr lang="en-US" kern="1200" dirty="0">
                <a:solidFill>
                  <a:schemeClr val="tx1"/>
                </a:solidFill>
                <a:latin typeface="+mj-lt"/>
                <a:ea typeface="+mj-ea"/>
                <a:cs typeface="+mj-cs"/>
              </a:rPr>
              <a:t>Tool: V-Pipe</a:t>
            </a:r>
          </a:p>
        </p:txBody>
      </p:sp>
      <p:sp>
        <p:nvSpPr>
          <p:cNvPr id="7" name="Espace réservé du texte 6">
            <a:extLst>
              <a:ext uri="{FF2B5EF4-FFF2-40B4-BE49-F238E27FC236}">
                <a16:creationId xmlns:a16="http://schemas.microsoft.com/office/drawing/2014/main" id="{E993D330-38C1-97E1-6BDA-A0298C8EA6F2}"/>
              </a:ext>
            </a:extLst>
          </p:cNvPr>
          <p:cNvSpPr>
            <a:spLocks noGrp="1"/>
          </p:cNvSpPr>
          <p:nvPr>
            <p:ph type="body" sz="half" idx="2"/>
          </p:nvPr>
        </p:nvSpPr>
        <p:spPr>
          <a:xfrm>
            <a:off x="3761509" y="751555"/>
            <a:ext cx="7526077" cy="2106334"/>
          </a:xfrm>
        </p:spPr>
        <p:txBody>
          <a:bodyPr vert="horz" lIns="91440" tIns="45720" rIns="91440" bIns="45720" rtlCol="0" anchor="t">
            <a:normAutofit/>
          </a:bodyPr>
          <a:lstStyle/>
          <a:p>
            <a:pPr indent="-228600">
              <a:buFont typeface="Arial" panose="020B0604020202020204" pitchFamily="34" charset="0"/>
              <a:buChar char="•"/>
            </a:pPr>
            <a:r>
              <a:rPr lang="en-US" sz="2000" dirty="0"/>
              <a:t>V-pipe is a bioinformatics pipeline that integrates various computational tools for the analysis of viral high-throughput sequencing data.</a:t>
            </a:r>
          </a:p>
          <a:p>
            <a:pPr indent="-228600">
              <a:buFont typeface="Arial" panose="020B0604020202020204" pitchFamily="34" charset="0"/>
              <a:buChar char="•"/>
            </a:pPr>
            <a:r>
              <a:rPr lang="en-US" sz="2000" dirty="0"/>
              <a:t> It supports the reproducible analysis of genomic diversity in intra-host virus populations, which is often involved in viral pathogenesis and virulence.</a:t>
            </a:r>
          </a:p>
        </p:txBody>
      </p:sp>
      <p:pic>
        <p:nvPicPr>
          <p:cNvPr id="6" name="Espace réservé du contenu 5">
            <a:extLst>
              <a:ext uri="{FF2B5EF4-FFF2-40B4-BE49-F238E27FC236}">
                <a16:creationId xmlns:a16="http://schemas.microsoft.com/office/drawing/2014/main" id="{D842DCD1-20EF-89C3-A862-9FC079DEFED2}"/>
              </a:ext>
            </a:extLst>
          </p:cNvPr>
          <p:cNvPicPr>
            <a:picLocks noGrp="1" noChangeAspect="1"/>
          </p:cNvPicPr>
          <p:nvPr>
            <p:ph idx="1"/>
          </p:nvPr>
        </p:nvPicPr>
        <p:blipFill>
          <a:blip r:embed="rId2"/>
          <a:stretch>
            <a:fillRect/>
          </a:stretch>
        </p:blipFill>
        <p:spPr>
          <a:xfrm>
            <a:off x="904410" y="3271700"/>
            <a:ext cx="10383176" cy="2751541"/>
          </a:xfrm>
          <a:prstGeom prst="rect">
            <a:avLst/>
          </a:prstGeom>
        </p:spPr>
      </p:pic>
      <p:grpSp>
        <p:nvGrpSpPr>
          <p:cNvPr id="12" name="Group 11">
            <a:extLst>
              <a:ext uri="{FF2B5EF4-FFF2-40B4-BE49-F238E27FC236}">
                <a16:creationId xmlns:a16="http://schemas.microsoft.com/office/drawing/2014/main" id="{E4A41B9E-A0C8-F78B-E5B6-A0D02D8810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3" name="Rectangle 12">
              <a:extLst>
                <a:ext uri="{FF2B5EF4-FFF2-40B4-BE49-F238E27FC236}">
                  <a16:creationId xmlns:a16="http://schemas.microsoft.com/office/drawing/2014/main" id="{F27C9029-9BF9-D125-90D6-AB03931B0B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CF84619-412D-A0C9-3DC9-47C3A42B9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ZoneTexte 8">
            <a:hlinkClick r:id="rId3"/>
            <a:extLst>
              <a:ext uri="{FF2B5EF4-FFF2-40B4-BE49-F238E27FC236}">
                <a16:creationId xmlns:a16="http://schemas.microsoft.com/office/drawing/2014/main" id="{242C2C97-39EB-4EAC-9D17-427B7A65DB53}"/>
              </a:ext>
            </a:extLst>
          </p:cNvPr>
          <p:cNvSpPr txBox="1"/>
          <p:nvPr/>
        </p:nvSpPr>
        <p:spPr>
          <a:xfrm>
            <a:off x="6664910" y="6252386"/>
            <a:ext cx="6103398" cy="369332"/>
          </a:xfrm>
          <a:prstGeom prst="rect">
            <a:avLst/>
          </a:prstGeom>
          <a:noFill/>
        </p:spPr>
        <p:txBody>
          <a:bodyPr wrap="square">
            <a:spAutoFit/>
          </a:bodyPr>
          <a:lstStyle/>
          <a:p>
            <a:r>
              <a:rPr lang="en-US" dirty="0"/>
              <a:t>https://www.youtube.com/watch?v=pIby1UooK94</a:t>
            </a:r>
            <a:endParaRPr lang="en-CH" dirty="0"/>
          </a:p>
        </p:txBody>
      </p:sp>
      <p:sp>
        <p:nvSpPr>
          <p:cNvPr id="11" name="ZoneTexte 10">
            <a:extLst>
              <a:ext uri="{FF2B5EF4-FFF2-40B4-BE49-F238E27FC236}">
                <a16:creationId xmlns:a16="http://schemas.microsoft.com/office/drawing/2014/main" id="{EA4BF5E6-C39F-FF0B-8861-349AECC48624}"/>
              </a:ext>
            </a:extLst>
          </p:cNvPr>
          <p:cNvSpPr txBox="1"/>
          <p:nvPr/>
        </p:nvSpPr>
        <p:spPr>
          <a:xfrm>
            <a:off x="6922363" y="5957865"/>
            <a:ext cx="6387482" cy="369332"/>
          </a:xfrm>
          <a:prstGeom prst="rect">
            <a:avLst/>
          </a:prstGeom>
          <a:noFill/>
        </p:spPr>
        <p:txBody>
          <a:bodyPr wrap="square">
            <a:spAutoFit/>
          </a:bodyPr>
          <a:lstStyle/>
          <a:p>
            <a:pPr algn="l"/>
            <a:r>
              <a:rPr lang="en-US" b="1" i="0" dirty="0">
                <a:solidFill>
                  <a:srgbClr val="0F0F0F"/>
                </a:solidFill>
                <a:effectLst/>
                <a:latin typeface="Roboto" panose="02000000000000000000" pitchFamily="2" charset="0"/>
              </a:rPr>
              <a:t>Applying V-pipe to SARS-Coronavirus-2 data</a:t>
            </a:r>
          </a:p>
        </p:txBody>
      </p:sp>
      <p:sp>
        <p:nvSpPr>
          <p:cNvPr id="16" name="ZoneTexte 15">
            <a:hlinkClick r:id="rId4"/>
            <a:extLst>
              <a:ext uri="{FF2B5EF4-FFF2-40B4-BE49-F238E27FC236}">
                <a16:creationId xmlns:a16="http://schemas.microsoft.com/office/drawing/2014/main" id="{7A7483BD-FDE0-01A5-2B96-96BC5437C7BF}"/>
              </a:ext>
            </a:extLst>
          </p:cNvPr>
          <p:cNvSpPr txBox="1"/>
          <p:nvPr/>
        </p:nvSpPr>
        <p:spPr>
          <a:xfrm>
            <a:off x="1020618" y="6252386"/>
            <a:ext cx="6659418" cy="369332"/>
          </a:xfrm>
          <a:prstGeom prst="rect">
            <a:avLst/>
          </a:prstGeom>
          <a:noFill/>
        </p:spPr>
        <p:txBody>
          <a:bodyPr wrap="square">
            <a:spAutoFit/>
          </a:bodyPr>
          <a:lstStyle/>
          <a:p>
            <a:r>
              <a:rPr lang="en-CH" dirty="0"/>
              <a:t>https://cbg-ethz.github.io/V-pipe/</a:t>
            </a:r>
          </a:p>
        </p:txBody>
      </p:sp>
    </p:spTree>
    <p:extLst>
      <p:ext uri="{BB962C8B-B14F-4D97-AF65-F5344CB8AC3E}">
        <p14:creationId xmlns:p14="http://schemas.microsoft.com/office/powerpoint/2010/main" val="393770393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441A86C-4B40-8BFB-9125-23EDBC3A5432}"/>
              </a:ext>
            </a:extLst>
          </p:cNvPr>
          <p:cNvSpPr>
            <a:spLocks noGrp="1"/>
          </p:cNvSpPr>
          <p:nvPr>
            <p:ph type="title"/>
          </p:nvPr>
        </p:nvSpPr>
        <p:spPr/>
        <p:txBody>
          <a:bodyPr/>
          <a:lstStyle/>
          <a:p>
            <a:endParaRPr lang="en-CH"/>
          </a:p>
        </p:txBody>
      </p:sp>
      <p:pic>
        <p:nvPicPr>
          <p:cNvPr id="6146" name="Picture 2" descr="V-Pipe">
            <a:extLst>
              <a:ext uri="{FF2B5EF4-FFF2-40B4-BE49-F238E27FC236}">
                <a16:creationId xmlns:a16="http://schemas.microsoft.com/office/drawing/2014/main" id="{7A10EB56-B821-AE7F-D3DF-9739FCFCA49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0545" y="246717"/>
            <a:ext cx="10515600" cy="353195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E0569F4F-58A8-3523-3980-A3BAA83ED75A}"/>
              </a:ext>
            </a:extLst>
          </p:cNvPr>
          <p:cNvSpPr txBox="1"/>
          <p:nvPr/>
        </p:nvSpPr>
        <p:spPr>
          <a:xfrm>
            <a:off x="8093785" y="4280315"/>
            <a:ext cx="2192784" cy="923330"/>
          </a:xfrm>
          <a:prstGeom prst="rect">
            <a:avLst/>
          </a:prstGeom>
          <a:noFill/>
        </p:spPr>
        <p:txBody>
          <a:bodyPr wrap="square" rtlCol="0">
            <a:spAutoFit/>
          </a:bodyPr>
          <a:lstStyle/>
          <a:p>
            <a:r>
              <a:rPr lang="en-US" dirty="0"/>
              <a:t>Consensus sequence and</a:t>
            </a:r>
          </a:p>
          <a:p>
            <a:r>
              <a:rPr lang="en-US" dirty="0"/>
              <a:t>SNV</a:t>
            </a:r>
            <a:endParaRPr lang="en-CH" dirty="0"/>
          </a:p>
        </p:txBody>
      </p:sp>
      <p:sp>
        <p:nvSpPr>
          <p:cNvPr id="14" name="ZoneTexte 13">
            <a:extLst>
              <a:ext uri="{FF2B5EF4-FFF2-40B4-BE49-F238E27FC236}">
                <a16:creationId xmlns:a16="http://schemas.microsoft.com/office/drawing/2014/main" id="{13676087-616D-CD63-FBBD-BFF23B85A248}"/>
              </a:ext>
            </a:extLst>
          </p:cNvPr>
          <p:cNvSpPr txBox="1"/>
          <p:nvPr/>
        </p:nvSpPr>
        <p:spPr>
          <a:xfrm>
            <a:off x="9999216" y="4321646"/>
            <a:ext cx="2192784" cy="646331"/>
          </a:xfrm>
          <a:prstGeom prst="rect">
            <a:avLst/>
          </a:prstGeom>
          <a:noFill/>
        </p:spPr>
        <p:txBody>
          <a:bodyPr wrap="square" rtlCol="0">
            <a:spAutoFit/>
          </a:bodyPr>
          <a:lstStyle/>
          <a:p>
            <a:r>
              <a:rPr lang="en-US" dirty="0"/>
              <a:t>Viral variants</a:t>
            </a:r>
          </a:p>
          <a:p>
            <a:r>
              <a:rPr lang="en-US" dirty="0"/>
              <a:t>(haplotype)</a:t>
            </a:r>
            <a:endParaRPr lang="en-CH" dirty="0"/>
          </a:p>
        </p:txBody>
      </p:sp>
      <p:cxnSp>
        <p:nvCxnSpPr>
          <p:cNvPr id="17" name="Connecteur droit avec flèche 16">
            <a:extLst>
              <a:ext uri="{FF2B5EF4-FFF2-40B4-BE49-F238E27FC236}">
                <a16:creationId xmlns:a16="http://schemas.microsoft.com/office/drawing/2014/main" id="{1AC41904-B0AF-0B5F-4F18-C2E05E282671}"/>
              </a:ext>
            </a:extLst>
          </p:cNvPr>
          <p:cNvCxnSpPr>
            <a:cxnSpLocks/>
          </p:cNvCxnSpPr>
          <p:nvPr/>
        </p:nvCxnSpPr>
        <p:spPr>
          <a:xfrm>
            <a:off x="10043884" y="3473912"/>
            <a:ext cx="760240" cy="8064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onnecteur droit avec flèche 19">
            <a:extLst>
              <a:ext uri="{FF2B5EF4-FFF2-40B4-BE49-F238E27FC236}">
                <a16:creationId xmlns:a16="http://schemas.microsoft.com/office/drawing/2014/main" id="{D80F427A-0275-29AE-8F5D-ECE976047885}"/>
              </a:ext>
            </a:extLst>
          </p:cNvPr>
          <p:cNvCxnSpPr>
            <a:cxnSpLocks/>
          </p:cNvCxnSpPr>
          <p:nvPr/>
        </p:nvCxnSpPr>
        <p:spPr>
          <a:xfrm flipH="1">
            <a:off x="8922058" y="3473912"/>
            <a:ext cx="506027" cy="8064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4" name="Image 23">
            <a:extLst>
              <a:ext uri="{FF2B5EF4-FFF2-40B4-BE49-F238E27FC236}">
                <a16:creationId xmlns:a16="http://schemas.microsoft.com/office/drawing/2014/main" id="{ACBE1F38-AF31-291A-8C78-4F1C62D720ED}"/>
              </a:ext>
            </a:extLst>
          </p:cNvPr>
          <p:cNvPicPr>
            <a:picLocks noChangeAspect="1"/>
          </p:cNvPicPr>
          <p:nvPr/>
        </p:nvPicPr>
        <p:blipFill>
          <a:blip r:embed="rId3"/>
          <a:stretch>
            <a:fillRect/>
          </a:stretch>
        </p:blipFill>
        <p:spPr>
          <a:xfrm>
            <a:off x="7576230" y="5133792"/>
            <a:ext cx="1562318" cy="1295581"/>
          </a:xfrm>
          <a:prstGeom prst="rect">
            <a:avLst/>
          </a:prstGeom>
        </p:spPr>
      </p:pic>
      <p:pic>
        <p:nvPicPr>
          <p:cNvPr id="26" name="Image 25">
            <a:extLst>
              <a:ext uri="{FF2B5EF4-FFF2-40B4-BE49-F238E27FC236}">
                <a16:creationId xmlns:a16="http://schemas.microsoft.com/office/drawing/2014/main" id="{9508D953-5EE8-B531-21B0-9250537EA2AE}"/>
              </a:ext>
            </a:extLst>
          </p:cNvPr>
          <p:cNvPicPr>
            <a:picLocks noChangeAspect="1"/>
          </p:cNvPicPr>
          <p:nvPr/>
        </p:nvPicPr>
        <p:blipFill>
          <a:blip r:embed="rId4"/>
          <a:stretch>
            <a:fillRect/>
          </a:stretch>
        </p:blipFill>
        <p:spPr>
          <a:xfrm>
            <a:off x="9762703" y="4678360"/>
            <a:ext cx="1476581" cy="1952898"/>
          </a:xfrm>
          <a:prstGeom prst="rect">
            <a:avLst/>
          </a:prstGeom>
        </p:spPr>
      </p:pic>
      <p:pic>
        <p:nvPicPr>
          <p:cNvPr id="28" name="Image 27">
            <a:extLst>
              <a:ext uri="{FF2B5EF4-FFF2-40B4-BE49-F238E27FC236}">
                <a16:creationId xmlns:a16="http://schemas.microsoft.com/office/drawing/2014/main" id="{2FD032FF-D7D0-7B38-D1A5-F5D5FCECFBDA}"/>
              </a:ext>
            </a:extLst>
          </p:cNvPr>
          <p:cNvPicPr>
            <a:picLocks noChangeAspect="1"/>
          </p:cNvPicPr>
          <p:nvPr/>
        </p:nvPicPr>
        <p:blipFill>
          <a:blip r:embed="rId5"/>
          <a:stretch>
            <a:fillRect/>
          </a:stretch>
        </p:blipFill>
        <p:spPr>
          <a:xfrm>
            <a:off x="1084930" y="3473912"/>
            <a:ext cx="3896269" cy="3038899"/>
          </a:xfrm>
          <a:prstGeom prst="rect">
            <a:avLst/>
          </a:prstGeom>
        </p:spPr>
      </p:pic>
    </p:spTree>
    <p:extLst>
      <p:ext uri="{BB962C8B-B14F-4D97-AF65-F5344CB8AC3E}">
        <p14:creationId xmlns:p14="http://schemas.microsoft.com/office/powerpoint/2010/main" val="113433539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E49657DE-C7EB-B95E-6183-60B66B719C9E}"/>
              </a:ext>
            </a:extLst>
          </p:cNvPr>
          <p:cNvPicPr>
            <a:picLocks noGrp="1" noChangeAspect="1"/>
          </p:cNvPicPr>
          <p:nvPr>
            <p:ph idx="1"/>
          </p:nvPr>
        </p:nvPicPr>
        <p:blipFill rotWithShape="1">
          <a:blip r:embed="rId2"/>
          <a:srcRect l="2570"/>
          <a:stretch/>
        </p:blipFill>
        <p:spPr>
          <a:xfrm>
            <a:off x="2639290" y="365125"/>
            <a:ext cx="7100749" cy="6330432"/>
          </a:xfrm>
        </p:spPr>
      </p:pic>
    </p:spTree>
    <p:extLst>
      <p:ext uri="{BB962C8B-B14F-4D97-AF65-F5344CB8AC3E}">
        <p14:creationId xmlns:p14="http://schemas.microsoft.com/office/powerpoint/2010/main" val="140102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F05688-3774-307C-B93B-0552BD09CFCF}"/>
              </a:ext>
            </a:extLst>
          </p:cNvPr>
          <p:cNvSpPr>
            <a:spLocks noGrp="1"/>
          </p:cNvSpPr>
          <p:nvPr>
            <p:ph type="title"/>
          </p:nvPr>
        </p:nvSpPr>
        <p:spPr/>
        <p:txBody>
          <a:bodyPr/>
          <a:lstStyle/>
          <a:p>
            <a:endParaRPr lang="en-CH"/>
          </a:p>
        </p:txBody>
      </p:sp>
      <p:pic>
        <p:nvPicPr>
          <p:cNvPr id="5" name="Espace réservé du contenu 4">
            <a:extLst>
              <a:ext uri="{FF2B5EF4-FFF2-40B4-BE49-F238E27FC236}">
                <a16:creationId xmlns:a16="http://schemas.microsoft.com/office/drawing/2014/main" id="{259B1234-9AD2-2957-A9C4-CB3D028ED3B3}"/>
              </a:ext>
            </a:extLst>
          </p:cNvPr>
          <p:cNvPicPr>
            <a:picLocks noGrp="1" noChangeAspect="1"/>
          </p:cNvPicPr>
          <p:nvPr>
            <p:ph idx="1"/>
          </p:nvPr>
        </p:nvPicPr>
        <p:blipFill rotWithShape="1">
          <a:blip r:embed="rId2"/>
          <a:srcRect b="57109"/>
          <a:stretch/>
        </p:blipFill>
        <p:spPr>
          <a:xfrm>
            <a:off x="93581" y="100733"/>
            <a:ext cx="8478917" cy="2943803"/>
          </a:xfrm>
        </p:spPr>
      </p:pic>
      <p:pic>
        <p:nvPicPr>
          <p:cNvPr id="7" name="Image 6">
            <a:extLst>
              <a:ext uri="{FF2B5EF4-FFF2-40B4-BE49-F238E27FC236}">
                <a16:creationId xmlns:a16="http://schemas.microsoft.com/office/drawing/2014/main" id="{76671FFF-E0E8-5935-B4AA-D9355FD1AC62}"/>
              </a:ext>
            </a:extLst>
          </p:cNvPr>
          <p:cNvPicPr>
            <a:picLocks noChangeAspect="1"/>
          </p:cNvPicPr>
          <p:nvPr/>
        </p:nvPicPr>
        <p:blipFill>
          <a:blip r:embed="rId3"/>
          <a:stretch>
            <a:fillRect/>
          </a:stretch>
        </p:blipFill>
        <p:spPr>
          <a:xfrm>
            <a:off x="3255583" y="1200386"/>
            <a:ext cx="9546017" cy="5928579"/>
          </a:xfrm>
          <a:prstGeom prst="rect">
            <a:avLst/>
          </a:prstGeom>
        </p:spPr>
      </p:pic>
    </p:spTree>
    <p:extLst>
      <p:ext uri="{BB962C8B-B14F-4D97-AF65-F5344CB8AC3E}">
        <p14:creationId xmlns:p14="http://schemas.microsoft.com/office/powerpoint/2010/main" val="166401127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A3043F6-BC96-A5E0-D59F-7AAD799CB4C6}"/>
              </a:ext>
            </a:extLst>
          </p:cNvPr>
          <p:cNvPicPr>
            <a:picLocks noChangeAspect="1"/>
          </p:cNvPicPr>
          <p:nvPr/>
        </p:nvPicPr>
        <p:blipFill>
          <a:blip r:embed="rId2"/>
          <a:stretch>
            <a:fillRect/>
          </a:stretch>
        </p:blipFill>
        <p:spPr>
          <a:xfrm>
            <a:off x="668704" y="72737"/>
            <a:ext cx="9857065" cy="6858000"/>
          </a:xfrm>
          <a:prstGeom prst="rect">
            <a:avLst/>
          </a:prstGeom>
        </p:spPr>
      </p:pic>
    </p:spTree>
    <p:extLst>
      <p:ext uri="{BB962C8B-B14F-4D97-AF65-F5344CB8AC3E}">
        <p14:creationId xmlns:p14="http://schemas.microsoft.com/office/powerpoint/2010/main" val="153473557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99472A-64FD-A2BD-436F-22459D19A82A}"/>
              </a:ext>
            </a:extLst>
          </p:cNvPr>
          <p:cNvSpPr>
            <a:spLocks noGrp="1"/>
          </p:cNvSpPr>
          <p:nvPr>
            <p:ph type="title"/>
          </p:nvPr>
        </p:nvSpPr>
        <p:spPr/>
        <p:txBody>
          <a:bodyPr/>
          <a:lstStyle/>
          <a:p>
            <a:r>
              <a:rPr lang="en-US" dirty="0"/>
              <a:t>Availability</a:t>
            </a:r>
            <a:endParaRPr lang="en-CH" dirty="0"/>
          </a:p>
        </p:txBody>
      </p:sp>
      <p:sp>
        <p:nvSpPr>
          <p:cNvPr id="3" name="Espace réservé du contenu 2">
            <a:extLst>
              <a:ext uri="{FF2B5EF4-FFF2-40B4-BE49-F238E27FC236}">
                <a16:creationId xmlns:a16="http://schemas.microsoft.com/office/drawing/2014/main" id="{1880E17A-07C2-1551-014D-21F642E890A8}"/>
              </a:ext>
            </a:extLst>
          </p:cNvPr>
          <p:cNvSpPr>
            <a:spLocks noGrp="1"/>
          </p:cNvSpPr>
          <p:nvPr>
            <p:ph idx="1"/>
          </p:nvPr>
        </p:nvSpPr>
        <p:spPr/>
        <p:txBody>
          <a:bodyPr/>
          <a:lstStyle/>
          <a:p>
            <a:r>
              <a:rPr lang="en-US" dirty="0"/>
              <a:t>Code available on </a:t>
            </a:r>
            <a:r>
              <a:rPr lang="en-US" dirty="0" err="1"/>
              <a:t>github</a:t>
            </a:r>
            <a:r>
              <a:rPr lang="en-US" dirty="0"/>
              <a:t>:</a:t>
            </a:r>
          </a:p>
          <a:p>
            <a:r>
              <a:rPr lang="en-US" dirty="0">
                <a:hlinkClick r:id="rId2"/>
              </a:rPr>
              <a:t>https://github.com/cbg-ethz/V-pipe#using-quick-install-script</a:t>
            </a:r>
            <a:endParaRPr lang="en-US" dirty="0"/>
          </a:p>
          <a:p>
            <a:endParaRPr lang="en-US" dirty="0"/>
          </a:p>
          <a:p>
            <a:r>
              <a:rPr lang="en-US" dirty="0"/>
              <a:t>Installer for quicker and simpler installation</a:t>
            </a:r>
          </a:p>
          <a:p>
            <a:endParaRPr lang="en-US" dirty="0"/>
          </a:p>
          <a:p>
            <a:r>
              <a:rPr lang="en-US" dirty="0"/>
              <a:t>Relies on </a:t>
            </a:r>
            <a:r>
              <a:rPr lang="en-US" dirty="0" err="1"/>
              <a:t>snakemake</a:t>
            </a:r>
            <a:endParaRPr lang="en-CH" dirty="0"/>
          </a:p>
        </p:txBody>
      </p:sp>
    </p:spTree>
    <p:extLst>
      <p:ext uri="{BB962C8B-B14F-4D97-AF65-F5344CB8AC3E}">
        <p14:creationId xmlns:p14="http://schemas.microsoft.com/office/powerpoint/2010/main" val="239501979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93D702E-F4E0-47FC-A74C-ECD9647A8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BB684FE-54C1-AF2B-9FAA-94C957F1C0BC}"/>
              </a:ext>
            </a:extLst>
          </p:cNvPr>
          <p:cNvSpPr>
            <a:spLocks noGrp="1"/>
          </p:cNvSpPr>
          <p:nvPr>
            <p:ph type="title"/>
          </p:nvPr>
        </p:nvSpPr>
        <p:spPr>
          <a:xfrm>
            <a:off x="1524000" y="3851974"/>
            <a:ext cx="9144000" cy="1152663"/>
          </a:xfrm>
        </p:spPr>
        <p:txBody>
          <a:bodyPr vert="horz" lIns="91440" tIns="45720" rIns="91440" bIns="45720" rtlCol="0" anchor="b">
            <a:normAutofit/>
          </a:bodyPr>
          <a:lstStyle/>
          <a:p>
            <a:pPr algn="ctr"/>
            <a:r>
              <a:rPr lang="en-US" sz="3700"/>
              <a:t>Case study: blood analysis for Tanzanian children</a:t>
            </a:r>
          </a:p>
        </p:txBody>
      </p:sp>
      <p:pic>
        <p:nvPicPr>
          <p:cNvPr id="4" name="Espace réservé du contenu 3">
            <a:extLst>
              <a:ext uri="{FF2B5EF4-FFF2-40B4-BE49-F238E27FC236}">
                <a16:creationId xmlns:a16="http://schemas.microsoft.com/office/drawing/2014/main" id="{7722D2DF-88F6-D8EE-8FAB-2BB1670EB52C}"/>
              </a:ext>
            </a:extLst>
          </p:cNvPr>
          <p:cNvPicPr>
            <a:picLocks noGrp="1" noChangeAspect="1"/>
          </p:cNvPicPr>
          <p:nvPr>
            <p:ph idx="1"/>
          </p:nvPr>
        </p:nvPicPr>
        <p:blipFill rotWithShape="1">
          <a:blip r:embed="rId2"/>
          <a:srcRect t="7829" r="1" b="7348"/>
          <a:stretch/>
        </p:blipFill>
        <p:spPr>
          <a:xfrm>
            <a:off x="838201" y="10"/>
            <a:ext cx="10484412" cy="3811394"/>
          </a:xfrm>
          <a:custGeom>
            <a:avLst/>
            <a:gdLst/>
            <a:ahLst/>
            <a:cxnLst/>
            <a:rect l="l" t="t" r="r" b="b"/>
            <a:pathLst>
              <a:path w="10484412" h="3811404">
                <a:moveTo>
                  <a:pt x="0" y="3811403"/>
                </a:moveTo>
                <a:lnTo>
                  <a:pt x="10484412" y="3811403"/>
                </a:lnTo>
                <a:lnTo>
                  <a:pt x="10484412" y="3811404"/>
                </a:lnTo>
                <a:lnTo>
                  <a:pt x="0" y="3811404"/>
                </a:lnTo>
                <a:close/>
                <a:moveTo>
                  <a:pt x="181717" y="0"/>
                </a:moveTo>
                <a:lnTo>
                  <a:pt x="10224015" y="0"/>
                </a:lnTo>
                <a:cubicBezTo>
                  <a:pt x="10261561" y="45054"/>
                  <a:pt x="10301611" y="85103"/>
                  <a:pt x="10369193" y="110134"/>
                </a:cubicBezTo>
                <a:cubicBezTo>
                  <a:pt x="10321635" y="167704"/>
                  <a:pt x="10236530" y="182722"/>
                  <a:pt x="10173954" y="222771"/>
                </a:cubicBezTo>
                <a:cubicBezTo>
                  <a:pt x="10168948" y="255310"/>
                  <a:pt x="10269071" y="245298"/>
                  <a:pt x="10241537" y="317887"/>
                </a:cubicBezTo>
                <a:cubicBezTo>
                  <a:pt x="10206494" y="418008"/>
                  <a:pt x="10241537" y="528142"/>
                  <a:pt x="10071328" y="573196"/>
                </a:cubicBezTo>
                <a:cubicBezTo>
                  <a:pt x="10023770" y="668312"/>
                  <a:pt x="10008751" y="820997"/>
                  <a:pt x="10113880" y="913610"/>
                </a:cubicBezTo>
                <a:cubicBezTo>
                  <a:pt x="10271573" y="1048774"/>
                  <a:pt x="10244040" y="1138885"/>
                  <a:pt x="10036285" y="1216478"/>
                </a:cubicBezTo>
                <a:cubicBezTo>
                  <a:pt x="10011255" y="1226491"/>
                  <a:pt x="9978715" y="1231497"/>
                  <a:pt x="9966200" y="1256528"/>
                </a:cubicBezTo>
                <a:cubicBezTo>
                  <a:pt x="9986224" y="1289067"/>
                  <a:pt x="10031280" y="1281557"/>
                  <a:pt x="10063819" y="1289067"/>
                </a:cubicBezTo>
                <a:cubicBezTo>
                  <a:pt x="10211500" y="1324110"/>
                  <a:pt x="10214003" y="1324110"/>
                  <a:pt x="10176457" y="1441752"/>
                </a:cubicBezTo>
                <a:cubicBezTo>
                  <a:pt x="10163942" y="1476795"/>
                  <a:pt x="10188972" y="1491813"/>
                  <a:pt x="10211500" y="1511838"/>
                </a:cubicBezTo>
                <a:cubicBezTo>
                  <a:pt x="10296604" y="1591936"/>
                  <a:pt x="10296604" y="1594439"/>
                  <a:pt x="10206494" y="1664523"/>
                </a:cubicBezTo>
                <a:cubicBezTo>
                  <a:pt x="10181463" y="1684547"/>
                  <a:pt x="10163942" y="1704572"/>
                  <a:pt x="10151426" y="1732106"/>
                </a:cubicBezTo>
                <a:cubicBezTo>
                  <a:pt x="10128899" y="1782166"/>
                  <a:pt x="10128899" y="1822216"/>
                  <a:pt x="10208996" y="1847246"/>
                </a:cubicBezTo>
                <a:cubicBezTo>
                  <a:pt x="10266568" y="1864767"/>
                  <a:pt x="10296604" y="1884791"/>
                  <a:pt x="10299107" y="1939858"/>
                </a:cubicBezTo>
                <a:cubicBezTo>
                  <a:pt x="10299107" y="1987416"/>
                  <a:pt x="10306617" y="2017452"/>
                  <a:pt x="10244040" y="2037477"/>
                </a:cubicBezTo>
                <a:cubicBezTo>
                  <a:pt x="10193979" y="2054998"/>
                  <a:pt x="10178960" y="2090041"/>
                  <a:pt x="10183966" y="2130089"/>
                </a:cubicBezTo>
                <a:cubicBezTo>
                  <a:pt x="10193979" y="2230211"/>
                  <a:pt x="10126396" y="2287781"/>
                  <a:pt x="10013758" y="2335339"/>
                </a:cubicBezTo>
                <a:cubicBezTo>
                  <a:pt x="9908629" y="2377890"/>
                  <a:pt x="9813513" y="2437963"/>
                  <a:pt x="9715893" y="2493030"/>
                </a:cubicBezTo>
                <a:cubicBezTo>
                  <a:pt x="9605758" y="2553103"/>
                  <a:pt x="9480605" y="2590649"/>
                  <a:pt x="9347942" y="2623189"/>
                </a:cubicBezTo>
                <a:cubicBezTo>
                  <a:pt x="9370469" y="2665740"/>
                  <a:pt x="9453071" y="2640710"/>
                  <a:pt x="9460580" y="2700783"/>
                </a:cubicBezTo>
                <a:cubicBezTo>
                  <a:pt x="9255329" y="2753346"/>
                  <a:pt x="9060089" y="2833444"/>
                  <a:pt x="8827305" y="2855971"/>
                </a:cubicBezTo>
                <a:cubicBezTo>
                  <a:pt x="9015035" y="2843456"/>
                  <a:pt x="9182740" y="2908535"/>
                  <a:pt x="9360458" y="2926056"/>
                </a:cubicBezTo>
                <a:cubicBezTo>
                  <a:pt x="9377980" y="2961099"/>
                  <a:pt x="9337930" y="2951087"/>
                  <a:pt x="9322912" y="2958595"/>
                </a:cubicBezTo>
                <a:cubicBezTo>
                  <a:pt x="9307893" y="2963602"/>
                  <a:pt x="9287869" y="2966105"/>
                  <a:pt x="9285366" y="2991135"/>
                </a:cubicBezTo>
                <a:cubicBezTo>
                  <a:pt x="9370469" y="3023675"/>
                  <a:pt x="9478102" y="2998644"/>
                  <a:pt x="9565709" y="3033687"/>
                </a:cubicBezTo>
                <a:cubicBezTo>
                  <a:pt x="9543182" y="3083748"/>
                  <a:pt x="9468090" y="3056214"/>
                  <a:pt x="9435550" y="3096263"/>
                </a:cubicBezTo>
                <a:cubicBezTo>
                  <a:pt x="9518151" y="3101269"/>
                  <a:pt x="9593243" y="3103772"/>
                  <a:pt x="9668335" y="3113784"/>
                </a:cubicBezTo>
                <a:cubicBezTo>
                  <a:pt x="9725905" y="3121294"/>
                  <a:pt x="9740924" y="3163845"/>
                  <a:pt x="9700875" y="3193882"/>
                </a:cubicBezTo>
                <a:cubicBezTo>
                  <a:pt x="9665832" y="3221415"/>
                  <a:pt x="9613268" y="3223918"/>
                  <a:pt x="9565709" y="3236434"/>
                </a:cubicBezTo>
                <a:cubicBezTo>
                  <a:pt x="9232801" y="3319034"/>
                  <a:pt x="8882372" y="3351573"/>
                  <a:pt x="8529440" y="3364088"/>
                </a:cubicBezTo>
                <a:cubicBezTo>
                  <a:pt x="7961245" y="3386616"/>
                  <a:pt x="7393049" y="3394125"/>
                  <a:pt x="6827357" y="3419155"/>
                </a:cubicBezTo>
                <a:cubicBezTo>
                  <a:pt x="6481933" y="3434173"/>
                  <a:pt x="6136510" y="3456701"/>
                  <a:pt x="5788584" y="3456701"/>
                </a:cubicBezTo>
                <a:cubicBezTo>
                  <a:pt x="5415628" y="3456701"/>
                  <a:pt x="5042671" y="3464210"/>
                  <a:pt x="4669714" y="3411646"/>
                </a:cubicBezTo>
                <a:cubicBezTo>
                  <a:pt x="4479481" y="3384113"/>
                  <a:pt x="4279236" y="3396628"/>
                  <a:pt x="4086500" y="3376603"/>
                </a:cubicBezTo>
                <a:cubicBezTo>
                  <a:pt x="3793641" y="3346568"/>
                  <a:pt x="3500782" y="3306518"/>
                  <a:pt x="3210426" y="3256458"/>
                </a:cubicBezTo>
                <a:cubicBezTo>
                  <a:pt x="3117813" y="3241439"/>
                  <a:pt x="3007678" y="3231428"/>
                  <a:pt x="2937592" y="3166348"/>
                </a:cubicBezTo>
                <a:cubicBezTo>
                  <a:pt x="2824954" y="3211403"/>
                  <a:pt x="2757372" y="3131305"/>
                  <a:pt x="2669765" y="3106275"/>
                </a:cubicBezTo>
                <a:cubicBezTo>
                  <a:pt x="2634722" y="3096263"/>
                  <a:pt x="2592169" y="3081245"/>
                  <a:pt x="2597176" y="3048705"/>
                </a:cubicBezTo>
                <a:cubicBezTo>
                  <a:pt x="2604685" y="3006154"/>
                  <a:pt x="2654746" y="2978620"/>
                  <a:pt x="2702304" y="2986130"/>
                </a:cubicBezTo>
                <a:cubicBezTo>
                  <a:pt x="2849986" y="3011160"/>
                  <a:pt x="2985150" y="2948584"/>
                  <a:pt x="3137838" y="2956093"/>
                </a:cubicBezTo>
                <a:cubicBezTo>
                  <a:pt x="3005175" y="2933565"/>
                  <a:pt x="2872513" y="2908535"/>
                  <a:pt x="2739850" y="2886007"/>
                </a:cubicBezTo>
                <a:cubicBezTo>
                  <a:pt x="2940095" y="2863480"/>
                  <a:pt x="3132831" y="2896020"/>
                  <a:pt x="3328071" y="2913541"/>
                </a:cubicBezTo>
                <a:cubicBezTo>
                  <a:pt x="3390647" y="2921050"/>
                  <a:pt x="3485763" y="2968608"/>
                  <a:pt x="3503285" y="2898523"/>
                </a:cubicBezTo>
                <a:cubicBezTo>
                  <a:pt x="3513297" y="2850965"/>
                  <a:pt x="3410671" y="2850965"/>
                  <a:pt x="3350598" y="2838450"/>
                </a:cubicBezTo>
                <a:cubicBezTo>
                  <a:pt x="3090279" y="2785886"/>
                  <a:pt x="2824954" y="2758353"/>
                  <a:pt x="2562133" y="2725813"/>
                </a:cubicBezTo>
                <a:cubicBezTo>
                  <a:pt x="2537102" y="2723310"/>
                  <a:pt x="2504562" y="2725813"/>
                  <a:pt x="2487041" y="2715801"/>
                </a:cubicBezTo>
                <a:cubicBezTo>
                  <a:pt x="2354378" y="2633200"/>
                  <a:pt x="2184170" y="2608170"/>
                  <a:pt x="1998943" y="2548097"/>
                </a:cubicBezTo>
                <a:cubicBezTo>
                  <a:pt x="2116587" y="2515558"/>
                  <a:pt x="2196685" y="2575630"/>
                  <a:pt x="2294304" y="2560612"/>
                </a:cubicBezTo>
                <a:cubicBezTo>
                  <a:pt x="2196685" y="2498036"/>
                  <a:pt x="2079041" y="2488024"/>
                  <a:pt x="1978918" y="2455485"/>
                </a:cubicBezTo>
                <a:cubicBezTo>
                  <a:pt x="1906330" y="2430454"/>
                  <a:pt x="1635999" y="2357866"/>
                  <a:pt x="1595950" y="2335339"/>
                </a:cubicBezTo>
                <a:cubicBezTo>
                  <a:pt x="1473299" y="2267756"/>
                  <a:pt x="1315606" y="2237720"/>
                  <a:pt x="1215483" y="2145108"/>
                </a:cubicBezTo>
                <a:cubicBezTo>
                  <a:pt x="1145398" y="2080028"/>
                  <a:pt x="1025251" y="2095047"/>
                  <a:pt x="942649" y="2049992"/>
                </a:cubicBezTo>
                <a:cubicBezTo>
                  <a:pt x="912613" y="2004937"/>
                  <a:pt x="972686" y="1994925"/>
                  <a:pt x="992711" y="1969894"/>
                </a:cubicBezTo>
                <a:cubicBezTo>
                  <a:pt x="1020244" y="1939858"/>
                  <a:pt x="972686" y="1922337"/>
                  <a:pt x="960170" y="1884791"/>
                </a:cubicBezTo>
                <a:cubicBezTo>
                  <a:pt x="1117863" y="1922337"/>
                  <a:pt x="1268048" y="1944864"/>
                  <a:pt x="1448268" y="1957380"/>
                </a:cubicBezTo>
                <a:cubicBezTo>
                  <a:pt x="1390698" y="1897306"/>
                  <a:pt x="1318109" y="1927343"/>
                  <a:pt x="1270551" y="1904815"/>
                </a:cubicBezTo>
                <a:cubicBezTo>
                  <a:pt x="1238011" y="1889797"/>
                  <a:pt x="1190453" y="1884791"/>
                  <a:pt x="1200466" y="1849749"/>
                </a:cubicBezTo>
                <a:cubicBezTo>
                  <a:pt x="1207974" y="1822216"/>
                  <a:pt x="1248023" y="1824718"/>
                  <a:pt x="1278060" y="1827221"/>
                </a:cubicBezTo>
                <a:cubicBezTo>
                  <a:pt x="1393201" y="1834730"/>
                  <a:pt x="1503336" y="1834730"/>
                  <a:pt x="1615974" y="1764645"/>
                </a:cubicBezTo>
                <a:cubicBezTo>
                  <a:pt x="1338134" y="1669530"/>
                  <a:pt x="1015238" y="1717087"/>
                  <a:pt x="767434" y="1576917"/>
                </a:cubicBezTo>
                <a:cubicBezTo>
                  <a:pt x="802477" y="1531862"/>
                  <a:pt x="852539" y="1554390"/>
                  <a:pt x="890085" y="1559396"/>
                </a:cubicBezTo>
                <a:cubicBezTo>
                  <a:pt x="1132882" y="1591936"/>
                  <a:pt x="2003949" y="1514341"/>
                  <a:pt x="2129102" y="1556893"/>
                </a:cubicBezTo>
                <a:cubicBezTo>
                  <a:pt x="2204195" y="1584426"/>
                  <a:pt x="2286796" y="1594439"/>
                  <a:pt x="2369396" y="1576917"/>
                </a:cubicBezTo>
                <a:cubicBezTo>
                  <a:pt x="2469519" y="1554390"/>
                  <a:pt x="1881298" y="1519347"/>
                  <a:pt x="1746133" y="1421728"/>
                </a:cubicBezTo>
                <a:cubicBezTo>
                  <a:pt x="1678551" y="1374170"/>
                  <a:pt x="1082821" y="1146394"/>
                  <a:pt x="819999" y="1083817"/>
                </a:cubicBezTo>
                <a:cubicBezTo>
                  <a:pt x="857545" y="1041266"/>
                  <a:pt x="952662" y="1066296"/>
                  <a:pt x="940146" y="993707"/>
                </a:cubicBezTo>
                <a:cubicBezTo>
                  <a:pt x="794969" y="956162"/>
                  <a:pt x="627263" y="961168"/>
                  <a:pt x="459558" y="903598"/>
                </a:cubicBezTo>
                <a:cubicBezTo>
                  <a:pt x="537153" y="858543"/>
                  <a:pt x="622257" y="883573"/>
                  <a:pt x="699852" y="868556"/>
                </a:cubicBezTo>
                <a:cubicBezTo>
                  <a:pt x="657300" y="813489"/>
                  <a:pt x="582208" y="823500"/>
                  <a:pt x="522134" y="813489"/>
                </a:cubicBezTo>
                <a:cubicBezTo>
                  <a:pt x="464564" y="803476"/>
                  <a:pt x="349423" y="708360"/>
                  <a:pt x="374453" y="713367"/>
                </a:cubicBezTo>
                <a:cubicBezTo>
                  <a:pt x="607238" y="750912"/>
                  <a:pt x="842526" y="735895"/>
                  <a:pt x="1075312" y="773440"/>
                </a:cubicBezTo>
                <a:cubicBezTo>
                  <a:pt x="1152907" y="785955"/>
                  <a:pt x="1238011" y="810986"/>
                  <a:pt x="1275557" y="728385"/>
                </a:cubicBezTo>
                <a:cubicBezTo>
                  <a:pt x="1285569" y="703355"/>
                  <a:pt x="1278060" y="695846"/>
                  <a:pt x="1385692" y="725882"/>
                </a:cubicBezTo>
                <a:cubicBezTo>
                  <a:pt x="1425741" y="738397"/>
                  <a:pt x="1483311" y="750912"/>
                  <a:pt x="1525863" y="718373"/>
                </a:cubicBezTo>
                <a:cubicBezTo>
                  <a:pt x="1498330" y="678325"/>
                  <a:pt x="1445765" y="690839"/>
                  <a:pt x="1408219" y="680828"/>
                </a:cubicBezTo>
                <a:cubicBezTo>
                  <a:pt x="1305594" y="653294"/>
                  <a:pt x="922624" y="548166"/>
                  <a:pt x="825005" y="518129"/>
                </a:cubicBezTo>
                <a:cubicBezTo>
                  <a:pt x="619754" y="453051"/>
                  <a:pt x="492098" y="475578"/>
                  <a:pt x="286846" y="405492"/>
                </a:cubicBezTo>
                <a:cubicBezTo>
                  <a:pt x="356932" y="407995"/>
                  <a:pt x="336907" y="380462"/>
                  <a:pt x="406993" y="380462"/>
                </a:cubicBezTo>
                <a:cubicBezTo>
                  <a:pt x="437030" y="380462"/>
                  <a:pt x="472073" y="372954"/>
                  <a:pt x="472073" y="342917"/>
                </a:cubicBezTo>
                <a:cubicBezTo>
                  <a:pt x="472073" y="315384"/>
                  <a:pt x="104123" y="170207"/>
                  <a:pt x="156686" y="155188"/>
                </a:cubicBezTo>
                <a:cubicBezTo>
                  <a:pt x="301865" y="115140"/>
                  <a:pt x="667312" y="227777"/>
                  <a:pt x="579705" y="175213"/>
                </a:cubicBezTo>
                <a:cubicBezTo>
                  <a:pt x="447042" y="92613"/>
                  <a:pt x="427018" y="77594"/>
                  <a:pt x="326895" y="67583"/>
                </a:cubicBezTo>
                <a:cubicBezTo>
                  <a:pt x="296858" y="62576"/>
                  <a:pt x="244294" y="35043"/>
                  <a:pt x="181717" y="0"/>
                </a:cubicBezTo>
                <a:close/>
              </a:path>
            </a:pathLst>
          </a:custGeom>
        </p:spPr>
      </p:pic>
    </p:spTree>
    <p:extLst>
      <p:ext uri="{BB962C8B-B14F-4D97-AF65-F5344CB8AC3E}">
        <p14:creationId xmlns:p14="http://schemas.microsoft.com/office/powerpoint/2010/main" val="279200706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834017" y="1261890"/>
            <a:ext cx="8101012" cy="1672466"/>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1782" y="3132208"/>
            <a:ext cx="7295937" cy="3725792"/>
          </a:xfrm>
          <a:prstGeom prst="rect">
            <a:avLst/>
          </a:prstGeom>
        </p:spPr>
      </p:pic>
    </p:spTree>
    <p:extLst>
      <p:ext uri="{BB962C8B-B14F-4D97-AF65-F5344CB8AC3E}">
        <p14:creationId xmlns:p14="http://schemas.microsoft.com/office/powerpoint/2010/main" val="151375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41884" y="5500035"/>
            <a:ext cx="2103510" cy="1061876"/>
          </a:xfrm>
          <a:prstGeom prst="rect">
            <a:avLst/>
          </a:prstGeom>
        </p:spPr>
      </p:pic>
      <p:sp>
        <p:nvSpPr>
          <p:cNvPr id="3" name="Title 2"/>
          <p:cNvSpPr>
            <a:spLocks noGrp="1"/>
          </p:cNvSpPr>
          <p:nvPr>
            <p:ph type="title"/>
          </p:nvPr>
        </p:nvSpPr>
        <p:spPr/>
        <p:txBody>
          <a:bodyPr>
            <a:normAutofit fontScale="90000"/>
          </a:bodyPr>
          <a:lstStyle/>
          <a:p>
            <a:r>
              <a:rPr lang="fr-CH" dirty="0"/>
              <a:t>Blood </a:t>
            </a:r>
            <a:r>
              <a:rPr lang="fr-CH" dirty="0" err="1"/>
              <a:t>sample</a:t>
            </a:r>
            <a:r>
              <a:rPr lang="fr-CH" dirty="0"/>
              <a:t> </a:t>
            </a:r>
            <a:r>
              <a:rPr lang="fr-CH" dirty="0" err="1"/>
              <a:t>processing</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8625" y="1912023"/>
            <a:ext cx="314325" cy="1447800"/>
          </a:xfrm>
          <a:prstGeom prst="rect">
            <a:avLst/>
          </a:prstGeom>
        </p:spPr>
      </p:pic>
      <p:pic>
        <p:nvPicPr>
          <p:cNvPr id="5122" name="Picture 2" descr="Sequencing Platforms | Compare NGS platform applications &amp;amp; specifica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6084" y="2058726"/>
            <a:ext cx="2610293" cy="135593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Computing | CERN"/>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Computing | CERN"/>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3914771" y="4201575"/>
            <a:ext cx="686406" cy="369332"/>
          </a:xfrm>
          <a:prstGeom prst="rect">
            <a:avLst/>
          </a:prstGeom>
          <a:noFill/>
        </p:spPr>
        <p:txBody>
          <a:bodyPr wrap="none" rtlCol="0">
            <a:spAutoFit/>
          </a:bodyPr>
          <a:lstStyle/>
          <a:p>
            <a:r>
              <a:rPr lang="fr-CH" dirty="0" err="1"/>
              <a:t>FeVir</a:t>
            </a:r>
            <a:endParaRPr lang="en-US" dirty="0"/>
          </a:p>
        </p:txBody>
      </p:sp>
      <p:pic>
        <p:nvPicPr>
          <p:cNvPr id="12" name="Content Placeholder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8265" y="4728769"/>
            <a:ext cx="1235375" cy="749587"/>
          </a:xfrm>
          <a:prstGeom prst="rect">
            <a:avLst/>
          </a:prstGeom>
        </p:spPr>
      </p:pic>
      <p:sp>
        <p:nvSpPr>
          <p:cNvPr id="10" name="TextBox 9"/>
          <p:cNvSpPr txBox="1"/>
          <p:nvPr/>
        </p:nvSpPr>
        <p:spPr>
          <a:xfrm>
            <a:off x="8118636" y="2635923"/>
            <a:ext cx="762068" cy="369332"/>
          </a:xfrm>
          <a:prstGeom prst="rect">
            <a:avLst/>
          </a:prstGeom>
          <a:noFill/>
        </p:spPr>
        <p:txBody>
          <a:bodyPr wrap="none" rtlCol="0">
            <a:spAutoFit/>
          </a:bodyPr>
          <a:lstStyle/>
          <a:p>
            <a:r>
              <a:rPr lang="fr-CH" dirty="0" err="1"/>
              <a:t>Reads</a:t>
            </a:r>
            <a:endParaRPr lang="en-US" dirty="0"/>
          </a:p>
        </p:txBody>
      </p:sp>
      <p:cxnSp>
        <p:nvCxnSpPr>
          <p:cNvPr id="14" name="Straight Arrow Connector 13"/>
          <p:cNvCxnSpPr/>
          <p:nvPr/>
        </p:nvCxnSpPr>
        <p:spPr>
          <a:xfrm>
            <a:off x="3520540" y="2784470"/>
            <a:ext cx="885303" cy="72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962845" y="2706631"/>
            <a:ext cx="1083555" cy="113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4145601" y="3079683"/>
            <a:ext cx="4189748" cy="1143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016439" y="4743599"/>
            <a:ext cx="1326004" cy="369332"/>
          </a:xfrm>
          <a:prstGeom prst="rect">
            <a:avLst/>
          </a:prstGeom>
          <a:noFill/>
        </p:spPr>
        <p:txBody>
          <a:bodyPr wrap="none" rtlCol="0">
            <a:spAutoFit/>
          </a:bodyPr>
          <a:lstStyle/>
          <a:p>
            <a:r>
              <a:rPr lang="fr-CH" dirty="0" err="1"/>
              <a:t>Mapping</a:t>
            </a:r>
            <a:r>
              <a:rPr lang="fr-CH" dirty="0"/>
              <a:t> to</a:t>
            </a:r>
            <a:endParaRPr lang="en-US" dirty="0"/>
          </a:p>
        </p:txBody>
      </p:sp>
      <p:sp>
        <p:nvSpPr>
          <p:cNvPr id="27" name="TextBox 26"/>
          <p:cNvSpPr txBox="1"/>
          <p:nvPr/>
        </p:nvSpPr>
        <p:spPr>
          <a:xfrm>
            <a:off x="3823856" y="3845858"/>
            <a:ext cx="849913" cy="369332"/>
          </a:xfrm>
          <a:prstGeom prst="rect">
            <a:avLst/>
          </a:prstGeom>
          <a:noFill/>
        </p:spPr>
        <p:txBody>
          <a:bodyPr wrap="none" rtlCol="0">
            <a:spAutoFit/>
          </a:bodyPr>
          <a:lstStyle/>
          <a:p>
            <a:r>
              <a:rPr lang="fr-CH" dirty="0"/>
              <a:t>CLINIC</a:t>
            </a:r>
            <a:endParaRPr lang="en-US" dirty="0"/>
          </a:p>
        </p:txBody>
      </p:sp>
      <p:cxnSp>
        <p:nvCxnSpPr>
          <p:cNvPr id="2" name="Straight Arrow Connector 13">
            <a:extLst>
              <a:ext uri="{FF2B5EF4-FFF2-40B4-BE49-F238E27FC236}">
                <a16:creationId xmlns:a16="http://schemas.microsoft.com/office/drawing/2014/main" id="{B6E63C9C-9633-DE94-41C7-78E332280737}"/>
              </a:ext>
            </a:extLst>
          </p:cNvPr>
          <p:cNvCxnSpPr/>
          <p:nvPr/>
        </p:nvCxnSpPr>
        <p:spPr>
          <a:xfrm>
            <a:off x="3560660" y="2232363"/>
            <a:ext cx="885303" cy="72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EBBD8611-3B33-0202-ECA2-85355B079676}"/>
              </a:ext>
            </a:extLst>
          </p:cNvPr>
          <p:cNvSpPr txBox="1"/>
          <p:nvPr/>
        </p:nvSpPr>
        <p:spPr>
          <a:xfrm>
            <a:off x="3680145" y="1909976"/>
            <a:ext cx="646331" cy="369332"/>
          </a:xfrm>
          <a:prstGeom prst="rect">
            <a:avLst/>
          </a:prstGeom>
          <a:noFill/>
        </p:spPr>
        <p:txBody>
          <a:bodyPr wrap="none" rtlCol="0">
            <a:spAutoFit/>
          </a:bodyPr>
          <a:lstStyle/>
          <a:p>
            <a:r>
              <a:rPr lang="en-US" dirty="0"/>
              <a:t>DNA</a:t>
            </a:r>
            <a:endParaRPr lang="en-CH" dirty="0"/>
          </a:p>
        </p:txBody>
      </p:sp>
      <p:sp>
        <p:nvSpPr>
          <p:cNvPr id="8" name="ZoneTexte 7">
            <a:extLst>
              <a:ext uri="{FF2B5EF4-FFF2-40B4-BE49-F238E27FC236}">
                <a16:creationId xmlns:a16="http://schemas.microsoft.com/office/drawing/2014/main" id="{AF5991A3-8DC2-ACD1-EA23-B73A1867EF1E}"/>
              </a:ext>
            </a:extLst>
          </p:cNvPr>
          <p:cNvSpPr txBox="1"/>
          <p:nvPr/>
        </p:nvSpPr>
        <p:spPr>
          <a:xfrm>
            <a:off x="3640025" y="2508182"/>
            <a:ext cx="627095" cy="646331"/>
          </a:xfrm>
          <a:prstGeom prst="rect">
            <a:avLst/>
          </a:prstGeom>
          <a:noFill/>
        </p:spPr>
        <p:txBody>
          <a:bodyPr wrap="none" rtlCol="0">
            <a:spAutoFit/>
          </a:bodyPr>
          <a:lstStyle/>
          <a:p>
            <a:r>
              <a:rPr lang="en-US" dirty="0"/>
              <a:t>RNA</a:t>
            </a:r>
          </a:p>
          <a:p>
            <a:r>
              <a:rPr lang="en-US" dirty="0"/>
              <a:t>(RT)</a:t>
            </a:r>
            <a:endParaRPr lang="en-CH" dirty="0"/>
          </a:p>
        </p:txBody>
      </p:sp>
    </p:spTree>
    <p:extLst>
      <p:ext uri="{BB962C8B-B14F-4D97-AF65-F5344CB8AC3E}">
        <p14:creationId xmlns:p14="http://schemas.microsoft.com/office/powerpoint/2010/main" val="245276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Figure"/>
          <p:cNvPicPr>
            <a:picLocks noChangeAspect="1" noChangeArrowheads="1"/>
          </p:cNvPicPr>
          <p:nvPr/>
        </p:nvPicPr>
        <p:blipFill rotWithShape="1">
          <a:blip r:embed="rId2">
            <a:extLst>
              <a:ext uri="{28A0092B-C50C-407E-A947-70E740481C1C}">
                <a14:useLocalDpi xmlns:a14="http://schemas.microsoft.com/office/drawing/2010/main" val="0"/>
              </a:ext>
            </a:extLst>
          </a:blip>
          <a:srcRect l="46521" b="52882"/>
          <a:stretch/>
        </p:blipFill>
        <p:spPr bwMode="auto">
          <a:xfrm rot="5400000">
            <a:off x="2196512" y="1355732"/>
            <a:ext cx="6643184" cy="577896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978491" y="516106"/>
            <a:ext cx="8100000" cy="480251"/>
          </a:xfrm>
        </p:spPr>
        <p:txBody>
          <a:bodyPr>
            <a:noAutofit/>
          </a:bodyPr>
          <a:lstStyle/>
          <a:p>
            <a:r>
              <a:rPr lang="en-US" sz="2800" b="1" dirty="0"/>
              <a:t>RNA Viruses of “recognized clinical significance”</a:t>
            </a:r>
            <a:br>
              <a:rPr lang="en-US" sz="2800" b="1" dirty="0"/>
            </a:br>
            <a:endParaRPr lang="en-US" sz="2800" dirty="0"/>
          </a:p>
        </p:txBody>
      </p:sp>
    </p:spTree>
    <p:extLst>
      <p:ext uri="{BB962C8B-B14F-4D97-AF65-F5344CB8AC3E}">
        <p14:creationId xmlns:p14="http://schemas.microsoft.com/office/powerpoint/2010/main" val="284857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gure"/>
          <p:cNvPicPr>
            <a:picLocks noChangeAspect="1" noChangeArrowheads="1"/>
          </p:cNvPicPr>
          <p:nvPr/>
        </p:nvPicPr>
        <p:blipFill rotWithShape="1">
          <a:blip r:embed="rId2">
            <a:extLst>
              <a:ext uri="{28A0092B-C50C-407E-A947-70E740481C1C}">
                <a14:useLocalDpi xmlns:a14="http://schemas.microsoft.com/office/drawing/2010/main" val="0"/>
              </a:ext>
            </a:extLst>
          </a:blip>
          <a:srcRect l="46521" t="47118"/>
          <a:stretch/>
        </p:blipFill>
        <p:spPr bwMode="auto">
          <a:xfrm rot="5400000">
            <a:off x="2406912" y="962155"/>
            <a:ext cx="6521981" cy="6367503"/>
          </a:xfrm>
          <a:prstGeom prst="rect">
            <a:avLst/>
          </a:prstGeom>
          <a:noFill/>
          <a:extLst>
            <a:ext uri="{909E8E84-426E-40DD-AFC4-6F175D3DCCD1}">
              <a14:hiddenFill xmlns:a14="http://schemas.microsoft.com/office/drawing/2010/main">
                <a:solidFill>
                  <a:srgbClr val="FFFFFF"/>
                </a:solidFill>
              </a14:hiddenFill>
            </a:ext>
          </a:extLst>
        </p:spPr>
      </p:pic>
      <p:sp>
        <p:nvSpPr>
          <p:cNvPr id="5" name="Title 2"/>
          <p:cNvSpPr>
            <a:spLocks noGrp="1"/>
          </p:cNvSpPr>
          <p:nvPr>
            <p:ph type="title"/>
          </p:nvPr>
        </p:nvSpPr>
        <p:spPr/>
        <p:txBody>
          <a:bodyPr>
            <a:noAutofit/>
          </a:bodyPr>
          <a:lstStyle/>
          <a:p>
            <a:r>
              <a:rPr lang="en-US" sz="2800" b="1" dirty="0"/>
              <a:t>DNA Viruses of “recognized clinical significance”</a:t>
            </a:r>
            <a:br>
              <a:rPr lang="en-US" sz="2800" b="1" dirty="0"/>
            </a:br>
            <a:endParaRPr lang="en-US" sz="2800" dirty="0"/>
          </a:p>
        </p:txBody>
      </p:sp>
    </p:spTree>
    <p:extLst>
      <p:ext uri="{BB962C8B-B14F-4D97-AF65-F5344CB8AC3E}">
        <p14:creationId xmlns:p14="http://schemas.microsoft.com/office/powerpoint/2010/main" val="2816923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41884" y="5500035"/>
            <a:ext cx="2103510" cy="1061876"/>
          </a:xfrm>
          <a:prstGeom prst="rect">
            <a:avLst/>
          </a:prstGeom>
        </p:spPr>
      </p:pic>
      <p:sp>
        <p:nvSpPr>
          <p:cNvPr id="3" name="Title 2"/>
          <p:cNvSpPr>
            <a:spLocks noGrp="1"/>
          </p:cNvSpPr>
          <p:nvPr>
            <p:ph type="title"/>
          </p:nvPr>
        </p:nvSpPr>
        <p:spPr/>
        <p:txBody>
          <a:bodyPr>
            <a:normAutofit fontScale="90000"/>
          </a:bodyPr>
          <a:lstStyle/>
          <a:p>
            <a:r>
              <a:rPr lang="fr-CH" dirty="0"/>
              <a:t>Blood </a:t>
            </a:r>
            <a:r>
              <a:rPr lang="fr-CH" dirty="0" err="1"/>
              <a:t>sample</a:t>
            </a:r>
            <a:r>
              <a:rPr lang="fr-CH" dirty="0"/>
              <a:t> </a:t>
            </a:r>
            <a:r>
              <a:rPr lang="fr-CH" dirty="0" err="1"/>
              <a:t>processing</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8625" y="1912023"/>
            <a:ext cx="314325" cy="1447800"/>
          </a:xfrm>
          <a:prstGeom prst="rect">
            <a:avLst/>
          </a:prstGeom>
        </p:spPr>
      </p:pic>
      <p:pic>
        <p:nvPicPr>
          <p:cNvPr id="5122" name="Picture 2" descr="Sequencing Platforms | Compare NGS platform applications &amp;amp; specifica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6084" y="2058726"/>
            <a:ext cx="2610293" cy="135593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Computing | CERN"/>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Computing | CERN"/>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3914771" y="4201575"/>
            <a:ext cx="686406" cy="369332"/>
          </a:xfrm>
          <a:prstGeom prst="rect">
            <a:avLst/>
          </a:prstGeom>
          <a:noFill/>
        </p:spPr>
        <p:txBody>
          <a:bodyPr wrap="none" rtlCol="0">
            <a:spAutoFit/>
          </a:bodyPr>
          <a:lstStyle/>
          <a:p>
            <a:r>
              <a:rPr lang="fr-CH" dirty="0" err="1"/>
              <a:t>FeVir</a:t>
            </a:r>
            <a:endParaRPr lang="en-US" dirty="0"/>
          </a:p>
        </p:txBody>
      </p:sp>
      <p:pic>
        <p:nvPicPr>
          <p:cNvPr id="12" name="Content Placeholder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8265" y="4728769"/>
            <a:ext cx="1235375" cy="749587"/>
          </a:xfrm>
          <a:prstGeom prst="rect">
            <a:avLst/>
          </a:prstGeom>
        </p:spPr>
      </p:pic>
      <p:sp>
        <p:nvSpPr>
          <p:cNvPr id="10" name="TextBox 9"/>
          <p:cNvSpPr txBox="1"/>
          <p:nvPr/>
        </p:nvSpPr>
        <p:spPr>
          <a:xfrm>
            <a:off x="8118636" y="2635923"/>
            <a:ext cx="762068" cy="369332"/>
          </a:xfrm>
          <a:prstGeom prst="rect">
            <a:avLst/>
          </a:prstGeom>
          <a:noFill/>
        </p:spPr>
        <p:txBody>
          <a:bodyPr wrap="none" rtlCol="0">
            <a:spAutoFit/>
          </a:bodyPr>
          <a:lstStyle/>
          <a:p>
            <a:r>
              <a:rPr lang="fr-CH" dirty="0" err="1"/>
              <a:t>Reads</a:t>
            </a:r>
            <a:endParaRPr lang="en-US" dirty="0"/>
          </a:p>
        </p:txBody>
      </p:sp>
      <p:cxnSp>
        <p:nvCxnSpPr>
          <p:cNvPr id="14" name="Straight Arrow Connector 13"/>
          <p:cNvCxnSpPr/>
          <p:nvPr/>
        </p:nvCxnSpPr>
        <p:spPr>
          <a:xfrm>
            <a:off x="3423232" y="2489920"/>
            <a:ext cx="885303" cy="72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962845" y="2706631"/>
            <a:ext cx="1083555" cy="113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4145601" y="3079683"/>
            <a:ext cx="4189748" cy="1143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8633256" y="3206345"/>
            <a:ext cx="472061" cy="735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016439" y="4743599"/>
            <a:ext cx="1326004" cy="369332"/>
          </a:xfrm>
          <a:prstGeom prst="rect">
            <a:avLst/>
          </a:prstGeom>
          <a:noFill/>
        </p:spPr>
        <p:txBody>
          <a:bodyPr wrap="none" rtlCol="0">
            <a:spAutoFit/>
          </a:bodyPr>
          <a:lstStyle/>
          <a:p>
            <a:r>
              <a:rPr lang="fr-CH" dirty="0" err="1"/>
              <a:t>Mapping</a:t>
            </a:r>
            <a:r>
              <a:rPr lang="fr-CH" dirty="0"/>
              <a:t> to</a:t>
            </a:r>
            <a:endParaRPr lang="en-US" dirty="0"/>
          </a:p>
        </p:txBody>
      </p:sp>
      <p:sp>
        <p:nvSpPr>
          <p:cNvPr id="26" name="TextBox 25"/>
          <p:cNvSpPr txBox="1"/>
          <p:nvPr/>
        </p:nvSpPr>
        <p:spPr>
          <a:xfrm>
            <a:off x="7827975" y="4401101"/>
            <a:ext cx="2487861" cy="646331"/>
          </a:xfrm>
          <a:prstGeom prst="rect">
            <a:avLst/>
          </a:prstGeom>
          <a:noFill/>
        </p:spPr>
        <p:txBody>
          <a:bodyPr wrap="none" rtlCol="0">
            <a:spAutoFit/>
          </a:bodyPr>
          <a:lstStyle/>
          <a:p>
            <a:r>
              <a:rPr lang="fr-CH" dirty="0"/>
              <a:t>De novo </a:t>
            </a:r>
            <a:r>
              <a:rPr lang="fr-CH" dirty="0" err="1"/>
              <a:t>assembly</a:t>
            </a:r>
            <a:r>
              <a:rPr lang="fr-CH" dirty="0"/>
              <a:t>, </a:t>
            </a:r>
          </a:p>
          <a:p>
            <a:r>
              <a:rPr lang="fr-CH" dirty="0"/>
              <a:t>BLAST to </a:t>
            </a:r>
            <a:r>
              <a:rPr lang="en-US" dirty="0"/>
              <a:t>U-RVDBv12.2 </a:t>
            </a:r>
          </a:p>
        </p:txBody>
      </p:sp>
      <p:sp>
        <p:nvSpPr>
          <p:cNvPr id="27" name="TextBox 26"/>
          <p:cNvSpPr txBox="1"/>
          <p:nvPr/>
        </p:nvSpPr>
        <p:spPr>
          <a:xfrm>
            <a:off x="3823856" y="3845858"/>
            <a:ext cx="849913" cy="369332"/>
          </a:xfrm>
          <a:prstGeom prst="rect">
            <a:avLst/>
          </a:prstGeom>
          <a:noFill/>
        </p:spPr>
        <p:txBody>
          <a:bodyPr wrap="none" rtlCol="0">
            <a:spAutoFit/>
          </a:bodyPr>
          <a:lstStyle/>
          <a:p>
            <a:r>
              <a:rPr lang="fr-CH" dirty="0"/>
              <a:t>CLINIC</a:t>
            </a:r>
            <a:endParaRPr lang="en-US" dirty="0"/>
          </a:p>
        </p:txBody>
      </p:sp>
      <p:sp>
        <p:nvSpPr>
          <p:cNvPr id="29" name="TextBox 28"/>
          <p:cNvSpPr txBox="1"/>
          <p:nvPr/>
        </p:nvSpPr>
        <p:spPr>
          <a:xfrm>
            <a:off x="8173312" y="3922189"/>
            <a:ext cx="1365438" cy="369332"/>
          </a:xfrm>
          <a:prstGeom prst="rect">
            <a:avLst/>
          </a:prstGeom>
          <a:noFill/>
        </p:spPr>
        <p:txBody>
          <a:bodyPr wrap="none" rtlCol="0">
            <a:spAutoFit/>
          </a:bodyPr>
          <a:lstStyle/>
          <a:p>
            <a:r>
              <a:rPr lang="fr-CH" dirty="0"/>
              <a:t>DISCOVERY</a:t>
            </a:r>
            <a:endParaRPr lang="en-US" dirty="0"/>
          </a:p>
        </p:txBody>
      </p:sp>
      <p:pic>
        <p:nvPicPr>
          <p:cNvPr id="30" name="Picture 29"/>
          <p:cNvPicPr>
            <a:picLocks noChangeAspect="1"/>
          </p:cNvPicPr>
          <p:nvPr/>
        </p:nvPicPr>
        <p:blipFill>
          <a:blip r:embed="rId6"/>
          <a:stretch>
            <a:fillRect/>
          </a:stretch>
        </p:blipFill>
        <p:spPr>
          <a:xfrm>
            <a:off x="7355040" y="5103562"/>
            <a:ext cx="3118996" cy="1580525"/>
          </a:xfrm>
          <a:prstGeom prst="rect">
            <a:avLst/>
          </a:prstGeom>
        </p:spPr>
      </p:pic>
    </p:spTree>
    <p:extLst>
      <p:ext uri="{BB962C8B-B14F-4D97-AF65-F5344CB8AC3E}">
        <p14:creationId xmlns:p14="http://schemas.microsoft.com/office/powerpoint/2010/main" val="286667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t>RNA Viruses of “unknown significance”</a:t>
            </a:r>
            <a:br>
              <a:rPr lang="en-US" b="1" dirty="0"/>
            </a:br>
            <a:endParaRPr lang="en-US" dirty="0"/>
          </a:p>
        </p:txBody>
      </p:sp>
      <p:pic>
        <p:nvPicPr>
          <p:cNvPr id="4098" name="Picture 2" descr="Figure"/>
          <p:cNvPicPr>
            <a:picLocks noChangeAspect="1" noChangeArrowheads="1"/>
          </p:cNvPicPr>
          <p:nvPr/>
        </p:nvPicPr>
        <p:blipFill rotWithShape="1">
          <a:blip r:embed="rId2">
            <a:extLst>
              <a:ext uri="{28A0092B-C50C-407E-A947-70E740481C1C}">
                <a14:useLocalDpi xmlns:a14="http://schemas.microsoft.com/office/drawing/2010/main" val="0"/>
              </a:ext>
            </a:extLst>
          </a:blip>
          <a:srcRect l="46515" b="53534"/>
          <a:stretch/>
        </p:blipFill>
        <p:spPr bwMode="auto">
          <a:xfrm rot="5400000">
            <a:off x="2142752" y="1458816"/>
            <a:ext cx="6822943" cy="5417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292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t>RNA Viruses of “unknown significance”</a:t>
            </a:r>
            <a:br>
              <a:rPr lang="en-US" b="1" dirty="0"/>
            </a:br>
            <a:endParaRPr lang="en-US" dirty="0"/>
          </a:p>
        </p:txBody>
      </p:sp>
      <p:pic>
        <p:nvPicPr>
          <p:cNvPr id="4098" name="Picture 2" descr="Figure"/>
          <p:cNvPicPr>
            <a:picLocks noChangeAspect="1" noChangeArrowheads="1"/>
          </p:cNvPicPr>
          <p:nvPr/>
        </p:nvPicPr>
        <p:blipFill rotWithShape="1">
          <a:blip r:embed="rId2">
            <a:extLst>
              <a:ext uri="{28A0092B-C50C-407E-A947-70E740481C1C}">
                <a14:useLocalDpi xmlns:a14="http://schemas.microsoft.com/office/drawing/2010/main" val="0"/>
              </a:ext>
            </a:extLst>
          </a:blip>
          <a:srcRect l="46515" b="53534"/>
          <a:stretch/>
        </p:blipFill>
        <p:spPr bwMode="auto">
          <a:xfrm rot="5400000">
            <a:off x="2142752" y="1458816"/>
            <a:ext cx="6822943" cy="54177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7035081" y="1470454"/>
            <a:ext cx="2863256" cy="2311584"/>
          </a:xfrm>
          <a:prstGeom prst="rect">
            <a:avLst/>
          </a:prstGeom>
          <a:ln w="28575">
            <a:solidFill>
              <a:srgbClr val="7030A0"/>
            </a:solidFill>
          </a:ln>
        </p:spPr>
      </p:pic>
      <p:sp>
        <p:nvSpPr>
          <p:cNvPr id="4" name="TextBox 3"/>
          <p:cNvSpPr txBox="1"/>
          <p:nvPr/>
        </p:nvSpPr>
        <p:spPr>
          <a:xfrm>
            <a:off x="8327675" y="1470455"/>
            <a:ext cx="1460656" cy="646331"/>
          </a:xfrm>
          <a:prstGeom prst="rect">
            <a:avLst/>
          </a:prstGeom>
          <a:noFill/>
        </p:spPr>
        <p:txBody>
          <a:bodyPr wrap="none" rtlCol="0">
            <a:spAutoFit/>
          </a:bodyPr>
          <a:lstStyle/>
          <a:p>
            <a:r>
              <a:rPr lang="fr-CH" dirty="0"/>
              <a:t>12 patients,</a:t>
            </a:r>
          </a:p>
          <a:p>
            <a:r>
              <a:rPr lang="fr-CH" dirty="0"/>
              <a:t>Host: </a:t>
            </a:r>
            <a:r>
              <a:rPr lang="fr-CH" dirty="0" err="1"/>
              <a:t>insects</a:t>
            </a:r>
            <a:r>
              <a:rPr lang="fr-CH" dirty="0"/>
              <a:t>!</a:t>
            </a:r>
            <a:endParaRPr lang="en-US" dirty="0"/>
          </a:p>
        </p:txBody>
      </p:sp>
      <p:pic>
        <p:nvPicPr>
          <p:cNvPr id="5" name="Picture 4"/>
          <p:cNvPicPr>
            <a:picLocks noChangeAspect="1"/>
          </p:cNvPicPr>
          <p:nvPr/>
        </p:nvPicPr>
        <p:blipFill>
          <a:blip r:embed="rId4"/>
          <a:stretch>
            <a:fillRect/>
          </a:stretch>
        </p:blipFill>
        <p:spPr>
          <a:xfrm>
            <a:off x="7035082" y="3934659"/>
            <a:ext cx="3005187" cy="2672769"/>
          </a:xfrm>
          <a:prstGeom prst="rect">
            <a:avLst/>
          </a:prstGeom>
          <a:ln w="38100">
            <a:solidFill>
              <a:srgbClr val="7030A0"/>
            </a:solidFill>
          </a:ln>
        </p:spPr>
      </p:pic>
      <p:sp>
        <p:nvSpPr>
          <p:cNvPr id="7" name="TextBox 6"/>
          <p:cNvSpPr txBox="1"/>
          <p:nvPr/>
        </p:nvSpPr>
        <p:spPr>
          <a:xfrm>
            <a:off x="8295893" y="3898580"/>
            <a:ext cx="1460656" cy="646331"/>
          </a:xfrm>
          <a:prstGeom prst="rect">
            <a:avLst/>
          </a:prstGeom>
          <a:noFill/>
        </p:spPr>
        <p:txBody>
          <a:bodyPr wrap="none" rtlCol="0">
            <a:spAutoFit/>
          </a:bodyPr>
          <a:lstStyle/>
          <a:p>
            <a:r>
              <a:rPr lang="fr-CH" dirty="0"/>
              <a:t>24 patients</a:t>
            </a:r>
          </a:p>
          <a:p>
            <a:r>
              <a:rPr lang="fr-CH" dirty="0"/>
              <a:t>Host: </a:t>
            </a:r>
            <a:r>
              <a:rPr lang="fr-CH" dirty="0" err="1"/>
              <a:t>insects</a:t>
            </a:r>
            <a:r>
              <a:rPr lang="fr-CH" dirty="0"/>
              <a:t>!</a:t>
            </a:r>
            <a:endParaRPr lang="en-US" dirty="0"/>
          </a:p>
        </p:txBody>
      </p:sp>
      <p:cxnSp>
        <p:nvCxnSpPr>
          <p:cNvPr id="8" name="Straight Arrow Connector 7"/>
          <p:cNvCxnSpPr/>
          <p:nvPr/>
        </p:nvCxnSpPr>
        <p:spPr>
          <a:xfrm flipV="1">
            <a:off x="5229156" y="5162688"/>
            <a:ext cx="1589214" cy="722370"/>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364411" y="2923341"/>
            <a:ext cx="1589214" cy="722370"/>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142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324048" y="2869517"/>
            <a:ext cx="3762015" cy="2214770"/>
          </a:xfrm>
          <a:prstGeom prst="rect">
            <a:avLst/>
          </a:prstGeom>
        </p:spPr>
      </p:pic>
      <p:sp>
        <p:nvSpPr>
          <p:cNvPr id="3" name="Title 2"/>
          <p:cNvSpPr>
            <a:spLocks noGrp="1"/>
          </p:cNvSpPr>
          <p:nvPr>
            <p:ph type="title"/>
          </p:nvPr>
        </p:nvSpPr>
        <p:spPr/>
        <p:txBody>
          <a:bodyPr>
            <a:normAutofit fontScale="90000"/>
          </a:bodyPr>
          <a:lstStyle/>
          <a:p>
            <a:r>
              <a:rPr lang="fr-CH" dirty="0"/>
              <a:t>Virus </a:t>
            </a:r>
            <a:r>
              <a:rPr lang="fr-CH" dirty="0" err="1"/>
              <a:t>discoveries</a:t>
            </a:r>
            <a:r>
              <a:rPr lang="fr-CH" dirty="0"/>
              <a:t>?</a:t>
            </a:r>
            <a:endParaRPr lang="en-US" dirty="0"/>
          </a:p>
        </p:txBody>
      </p:sp>
      <p:pic>
        <p:nvPicPr>
          <p:cNvPr id="5" name="Picture 4"/>
          <p:cNvPicPr>
            <a:picLocks noChangeAspect="1"/>
          </p:cNvPicPr>
          <p:nvPr/>
        </p:nvPicPr>
        <p:blipFill>
          <a:blip r:embed="rId3"/>
          <a:stretch>
            <a:fillRect/>
          </a:stretch>
        </p:blipFill>
        <p:spPr>
          <a:xfrm>
            <a:off x="3592309" y="951317"/>
            <a:ext cx="6357864" cy="2167110"/>
          </a:xfrm>
          <a:prstGeom prst="rect">
            <a:avLst/>
          </a:prstGeom>
        </p:spPr>
      </p:pic>
      <p:pic>
        <p:nvPicPr>
          <p:cNvPr id="6" name="Picture 5"/>
          <p:cNvPicPr>
            <a:picLocks noChangeAspect="1"/>
          </p:cNvPicPr>
          <p:nvPr/>
        </p:nvPicPr>
        <p:blipFill>
          <a:blip r:embed="rId4"/>
          <a:stretch>
            <a:fillRect/>
          </a:stretch>
        </p:blipFill>
        <p:spPr>
          <a:xfrm>
            <a:off x="6529423" y="3819147"/>
            <a:ext cx="4015553" cy="2088612"/>
          </a:xfrm>
          <a:prstGeom prst="rect">
            <a:avLst/>
          </a:prstGeom>
        </p:spPr>
      </p:pic>
      <p:pic>
        <p:nvPicPr>
          <p:cNvPr id="8" name="Picture 7"/>
          <p:cNvPicPr>
            <a:picLocks noChangeAspect="1"/>
          </p:cNvPicPr>
          <p:nvPr/>
        </p:nvPicPr>
        <p:blipFill>
          <a:blip r:embed="rId5"/>
          <a:stretch>
            <a:fillRect/>
          </a:stretch>
        </p:blipFill>
        <p:spPr>
          <a:xfrm>
            <a:off x="2018267" y="5103029"/>
            <a:ext cx="4373574" cy="1787846"/>
          </a:xfrm>
          <a:prstGeom prst="rect">
            <a:avLst/>
          </a:prstGeom>
        </p:spPr>
      </p:pic>
    </p:spTree>
    <p:extLst>
      <p:ext uri="{BB962C8B-B14F-4D97-AF65-F5344CB8AC3E}">
        <p14:creationId xmlns:p14="http://schemas.microsoft.com/office/powerpoint/2010/main" val="1644154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53733" y="548464"/>
            <a:ext cx="6798541" cy="1675623"/>
          </a:xfrm>
        </p:spPr>
        <p:txBody>
          <a:bodyPr vert="horz" lIns="91440" tIns="45720" rIns="91440" bIns="45720" rtlCol="0" anchor="b">
            <a:normAutofit/>
          </a:bodyPr>
          <a:lstStyle/>
          <a:p>
            <a:r>
              <a:rPr lang="en-US" sz="4000"/>
              <a:t>conclusion</a:t>
            </a:r>
          </a:p>
        </p:txBody>
      </p:sp>
      <p:pic>
        <p:nvPicPr>
          <p:cNvPr id="6" name="Picture 5">
            <a:extLst>
              <a:ext uri="{FF2B5EF4-FFF2-40B4-BE49-F238E27FC236}">
                <a16:creationId xmlns:a16="http://schemas.microsoft.com/office/drawing/2014/main" id="{31D415A8-2784-A035-1B4C-FE92FA04A6B4}"/>
              </a:ext>
            </a:extLst>
          </p:cNvPr>
          <p:cNvPicPr>
            <a:picLocks noChangeAspect="1"/>
          </p:cNvPicPr>
          <p:nvPr/>
        </p:nvPicPr>
        <p:blipFill rotWithShape="1">
          <a:blip r:embed="rId2"/>
          <a:srcRect l="54169" r="4985" b="-1"/>
          <a:stretch/>
        </p:blipFill>
        <p:spPr>
          <a:xfrm>
            <a:off x="1" y="10"/>
            <a:ext cx="4196496" cy="6857990"/>
          </a:xfrm>
          <a:prstGeom prst="rect">
            <a:avLst/>
          </a:prstGeom>
          <a:effectLst/>
        </p:spPr>
      </p:pic>
      <p:graphicFrame>
        <p:nvGraphicFramePr>
          <p:cNvPr id="5" name="Content Placeholder 2">
            <a:extLst>
              <a:ext uri="{FF2B5EF4-FFF2-40B4-BE49-F238E27FC236}">
                <a16:creationId xmlns:a16="http://schemas.microsoft.com/office/drawing/2014/main" id="{57940C77-E017-9BD0-495C-8A16D49674BB}"/>
              </a:ext>
            </a:extLst>
          </p:cNvPr>
          <p:cNvGraphicFramePr>
            <a:graphicFrameLocks noGrp="1"/>
          </p:cNvGraphicFramePr>
          <p:nvPr>
            <p:ph idx="1"/>
            <p:extLst>
              <p:ext uri="{D42A27DB-BD31-4B8C-83A1-F6EECF244321}">
                <p14:modId xmlns:p14="http://schemas.microsoft.com/office/powerpoint/2010/main" val="3760443691"/>
              </p:ext>
            </p:extLst>
          </p:nvPr>
        </p:nvGraphicFramePr>
        <p:xfrm>
          <a:off x="4553734" y="2409830"/>
          <a:ext cx="6798539" cy="3705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5967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3153B-F8BD-B69E-665E-B0D017E8B4CB}"/>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lnSpc>
                <a:spcPct val="90000"/>
              </a:lnSpc>
            </a:pPr>
            <a:r>
              <a:rPr lang="en-US" sz="4200" kern="1200" dirty="0">
                <a:solidFill>
                  <a:schemeClr val="tx1"/>
                </a:solidFill>
                <a:latin typeface="+mj-lt"/>
                <a:ea typeface="+mj-ea"/>
                <a:cs typeface="+mj-cs"/>
              </a:rPr>
              <a:t>Introduction to Viral Bioinformatics</a:t>
            </a:r>
          </a:p>
        </p:txBody>
      </p:sp>
      <p:pic>
        <p:nvPicPr>
          <p:cNvPr id="7" name="Image 6">
            <a:extLst>
              <a:ext uri="{FF2B5EF4-FFF2-40B4-BE49-F238E27FC236}">
                <a16:creationId xmlns:a16="http://schemas.microsoft.com/office/drawing/2014/main" id="{1D38E454-52FC-18B2-0C25-99650AF4BB9C}"/>
              </a:ext>
            </a:extLst>
          </p:cNvPr>
          <p:cNvPicPr>
            <a:picLocks noChangeAspect="1"/>
          </p:cNvPicPr>
          <p:nvPr/>
        </p:nvPicPr>
        <p:blipFill>
          <a:blip r:embed="rId2"/>
          <a:stretch>
            <a:fillRect/>
          </a:stretch>
        </p:blipFill>
        <p:spPr>
          <a:xfrm>
            <a:off x="156938" y="403155"/>
            <a:ext cx="949337" cy="949337"/>
          </a:xfrm>
          <a:prstGeom prst="rect">
            <a:avLst/>
          </a:prstGeom>
        </p:spPr>
      </p:pic>
      <p:graphicFrame>
        <p:nvGraphicFramePr>
          <p:cNvPr id="9" name="Espace réservé du texte 2">
            <a:extLst>
              <a:ext uri="{FF2B5EF4-FFF2-40B4-BE49-F238E27FC236}">
                <a16:creationId xmlns:a16="http://schemas.microsoft.com/office/drawing/2014/main" id="{9B76DA5B-579F-8777-1727-4EB95A157F53}"/>
              </a:ext>
            </a:extLst>
          </p:cNvPr>
          <p:cNvGraphicFramePr/>
          <p:nvPr>
            <p:extLst>
              <p:ext uri="{D42A27DB-BD31-4B8C-83A1-F6EECF244321}">
                <p14:modId xmlns:p14="http://schemas.microsoft.com/office/powerpoint/2010/main" val="2360564824"/>
              </p:ext>
            </p:extLst>
          </p:nvPr>
        </p:nvGraphicFramePr>
        <p:xfrm>
          <a:off x="5126418" y="552091"/>
          <a:ext cx="6224335" cy="5431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7680757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A537351-8DAA-856C-AF1E-85298071DFD1}"/>
              </a:ext>
            </a:extLst>
          </p:cNvPr>
          <p:cNvSpPr>
            <a:spLocks noGrp="1"/>
          </p:cNvSpPr>
          <p:nvPr>
            <p:ph type="title"/>
          </p:nvPr>
        </p:nvSpPr>
        <p:spPr>
          <a:xfrm>
            <a:off x="8643193" y="489507"/>
            <a:ext cx="3091607" cy="1655483"/>
          </a:xfrm>
        </p:spPr>
        <p:txBody>
          <a:bodyPr anchor="b">
            <a:normAutofit/>
          </a:bodyPr>
          <a:lstStyle/>
          <a:p>
            <a:r>
              <a:rPr lang="en-US" sz="3700" b="0" i="0" dirty="0">
                <a:effectLst/>
                <a:latin typeface="Calibri Light" panose="020F0302020204030204" pitchFamily="34" charset="0"/>
              </a:rPr>
              <a:t>Viral proteomics </a:t>
            </a:r>
            <a:br>
              <a:rPr lang="en-US" sz="3700" b="0" i="0" dirty="0">
                <a:effectLst/>
                <a:latin typeface="Segoe UI" panose="020B0502040204020203" pitchFamily="34" charset="0"/>
              </a:rPr>
            </a:br>
            <a:endParaRPr lang="en-CH" sz="3700" dirty="0"/>
          </a:p>
        </p:txBody>
      </p:sp>
      <p:pic>
        <p:nvPicPr>
          <p:cNvPr id="16" name="Picture 5">
            <a:extLst>
              <a:ext uri="{FF2B5EF4-FFF2-40B4-BE49-F238E27FC236}">
                <a16:creationId xmlns:a16="http://schemas.microsoft.com/office/drawing/2014/main" id="{1E2C5304-FC4B-1CDA-5657-25CCFBEBC672}"/>
              </a:ext>
            </a:extLst>
          </p:cNvPr>
          <p:cNvPicPr>
            <a:picLocks noChangeAspect="1"/>
          </p:cNvPicPr>
          <p:nvPr/>
        </p:nvPicPr>
        <p:blipFill rotWithShape="1">
          <a:blip r:embed="rId2"/>
          <a:srcRect l="28767" r="-1" b="-1"/>
          <a:stretch/>
        </p:blipFill>
        <p:spPr>
          <a:xfrm>
            <a:off x="20" y="431"/>
            <a:ext cx="8115280" cy="6408311"/>
          </a:xfrm>
          <a:prstGeom prst="rect">
            <a:avLst/>
          </a:prstGeom>
        </p:spPr>
      </p:pic>
      <p:sp>
        <p:nvSpPr>
          <p:cNvPr id="4" name="Espace réservé du texte 3">
            <a:extLst>
              <a:ext uri="{FF2B5EF4-FFF2-40B4-BE49-F238E27FC236}">
                <a16:creationId xmlns:a16="http://schemas.microsoft.com/office/drawing/2014/main" id="{9FB40820-0A84-4570-4552-39813A876600}"/>
              </a:ext>
            </a:extLst>
          </p:cNvPr>
          <p:cNvSpPr>
            <a:spLocks noGrp="1"/>
          </p:cNvSpPr>
          <p:nvPr>
            <p:ph idx="1"/>
          </p:nvPr>
        </p:nvSpPr>
        <p:spPr>
          <a:xfrm>
            <a:off x="8557622" y="2241763"/>
            <a:ext cx="3192052" cy="3540265"/>
          </a:xfrm>
        </p:spPr>
        <p:txBody>
          <a:bodyPr>
            <a:normAutofit lnSpcReduction="10000"/>
          </a:bodyPr>
          <a:lstStyle/>
          <a:p>
            <a:pPr marL="342900" indent="-342900" rtl="0" fontAlgn="base">
              <a:buFont typeface="Arial" panose="020B0604020202020204" pitchFamily="34" charset="0"/>
              <a:buChar char="•"/>
            </a:pPr>
            <a:r>
              <a:rPr lang="en-US" sz="1900" b="1" i="0" dirty="0" err="1">
                <a:effectLst/>
              </a:rPr>
              <a:t>UniProt</a:t>
            </a:r>
            <a:endParaRPr lang="en-US" sz="1900" b="1" i="0" dirty="0">
              <a:effectLst/>
            </a:endParaRPr>
          </a:p>
          <a:p>
            <a:pPr marL="342900" indent="-342900" rtl="0" fontAlgn="base">
              <a:buFont typeface="Arial" panose="020B0604020202020204" pitchFamily="34" charset="0"/>
              <a:buChar char="•"/>
            </a:pPr>
            <a:r>
              <a:rPr lang="en-US" sz="1900" b="1" i="0" dirty="0">
                <a:effectLst/>
              </a:rPr>
              <a:t>Polyproteins </a:t>
            </a:r>
          </a:p>
          <a:p>
            <a:pPr marL="342900" indent="-342900" rtl="0" fontAlgn="base">
              <a:buFont typeface="Arial" panose="020B0604020202020204" pitchFamily="34" charset="0"/>
              <a:buChar char="•"/>
            </a:pPr>
            <a:r>
              <a:rPr lang="en-US" sz="1900" b="1" i="0" dirty="0">
                <a:effectLst/>
              </a:rPr>
              <a:t>Viral enzymes-&gt; antivirals </a:t>
            </a:r>
          </a:p>
          <a:p>
            <a:pPr marL="342900" indent="-342900" rtl="0" fontAlgn="base">
              <a:buFont typeface="Arial" panose="020B0604020202020204" pitchFamily="34" charset="0"/>
              <a:buChar char="•"/>
            </a:pPr>
            <a:r>
              <a:rPr lang="en-US" sz="1900" b="1" i="0" dirty="0">
                <a:effectLst/>
              </a:rPr>
              <a:t>Structural virology :</a:t>
            </a:r>
            <a:endParaRPr lang="en-US" sz="1900" b="1" dirty="0"/>
          </a:p>
          <a:p>
            <a:pPr marL="1714500" lvl="3" indent="-342900" fontAlgn="base"/>
            <a:r>
              <a:rPr lang="en-US" sz="1900" b="1" i="0" dirty="0">
                <a:effectLst/>
              </a:rPr>
              <a:t>(</a:t>
            </a:r>
            <a:r>
              <a:rPr lang="en-US" sz="1900" b="1" i="0" dirty="0" err="1">
                <a:effectLst/>
              </a:rPr>
              <a:t>Alphafold</a:t>
            </a:r>
            <a:r>
              <a:rPr lang="en-US" sz="1900" b="1" i="0" dirty="0">
                <a:effectLst/>
              </a:rPr>
              <a:t>)</a:t>
            </a:r>
          </a:p>
          <a:p>
            <a:pPr marL="1714500" lvl="3" indent="-342900" fontAlgn="base"/>
            <a:r>
              <a:rPr lang="en-US" sz="1900" b="1" i="0" dirty="0">
                <a:effectLst/>
              </a:rPr>
              <a:t>(Virus particle explorer) </a:t>
            </a:r>
          </a:p>
          <a:p>
            <a:pPr marL="342900" indent="-342900" fontAlgn="base"/>
            <a:r>
              <a:rPr lang="en-US" sz="1900" b="1" i="0" dirty="0">
                <a:effectLst/>
              </a:rPr>
              <a:t>Disorder </a:t>
            </a:r>
          </a:p>
          <a:p>
            <a:pPr marL="1714500" lvl="3" indent="-342900" fontAlgn="base"/>
            <a:r>
              <a:rPr lang="en-US" sz="1900" b="1" i="0" dirty="0">
                <a:effectLst/>
              </a:rPr>
              <a:t>(</a:t>
            </a:r>
            <a:r>
              <a:rPr lang="en-US" sz="1900" b="1" dirty="0" err="1"/>
              <a:t>Disprot</a:t>
            </a:r>
            <a:r>
              <a:rPr lang="en-US" sz="1900" b="1" dirty="0"/>
              <a:t>)</a:t>
            </a:r>
            <a:endParaRPr lang="en-US" sz="1900" b="1" i="0" dirty="0">
              <a:effectLst/>
            </a:endParaRPr>
          </a:p>
          <a:p>
            <a:pPr marL="342900" indent="-342900">
              <a:buFont typeface="Arial" panose="020B0604020202020204" pitchFamily="34" charset="0"/>
              <a:buChar char="•"/>
            </a:pPr>
            <a:endParaRPr lang="en-CH" sz="1900" b="1" dirty="0"/>
          </a:p>
        </p:txBody>
      </p:sp>
      <p:sp>
        <p:nvSpPr>
          <p:cNvPr id="17" name="Rectangle 16">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552320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6306" name="Rectangle 1026"/>
          <p:cNvSpPr>
            <a:spLocks noGrp="1" noChangeArrowheads="1"/>
          </p:cNvSpPr>
          <p:nvPr>
            <p:ph type="title"/>
          </p:nvPr>
        </p:nvSpPr>
        <p:spPr/>
        <p:txBody>
          <a:bodyPr>
            <a:normAutofit/>
          </a:bodyPr>
          <a:lstStyle/>
          <a:p>
            <a:pPr>
              <a:defRPr/>
            </a:pPr>
            <a:r>
              <a:rPr lang="fr-CH" dirty="0"/>
              <a:t>UniProt: The </a:t>
            </a:r>
            <a:r>
              <a:rPr lang="fr-CH" dirty="0" err="1"/>
              <a:t>proteomics</a:t>
            </a:r>
            <a:r>
              <a:rPr lang="fr-CH" dirty="0"/>
              <a:t> </a:t>
            </a:r>
            <a:r>
              <a:rPr lang="fr-CH" dirty="0" err="1"/>
              <a:t>database</a:t>
            </a:r>
            <a:endParaRPr lang="en-GB"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9290" y="1550839"/>
            <a:ext cx="4074237" cy="446491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9809" y="1406364"/>
            <a:ext cx="1524000" cy="6096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0667" y="2200971"/>
            <a:ext cx="4207805" cy="3178428"/>
          </a:xfrm>
          <a:prstGeom prst="rect">
            <a:avLst/>
          </a:prstGeom>
        </p:spPr>
      </p:pic>
    </p:spTree>
    <p:extLst>
      <p:ext uri="{BB962C8B-B14F-4D97-AF65-F5344CB8AC3E}">
        <p14:creationId xmlns:p14="http://schemas.microsoft.com/office/powerpoint/2010/main" val="1904299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34"/>
          <p:cNvPicPr>
            <a:picLocks noChangeAspect="1" noChangeArrowheads="1"/>
          </p:cNvPicPr>
          <p:nvPr/>
        </p:nvPicPr>
        <p:blipFill>
          <a:blip r:embed="rId3">
            <a:extLst>
              <a:ext uri="{28A0092B-C50C-407E-A947-70E740481C1C}">
                <a14:useLocalDpi xmlns:a14="http://schemas.microsoft.com/office/drawing/2010/main" val="0"/>
              </a:ext>
            </a:extLst>
          </a:blip>
          <a:srcRect b="7416"/>
          <a:stretch>
            <a:fillRect/>
          </a:stretch>
        </p:blipFill>
        <p:spPr bwMode="auto">
          <a:xfrm>
            <a:off x="2092325" y="1052754"/>
            <a:ext cx="7467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7653" name="Group 4"/>
          <p:cNvGrpSpPr>
            <a:grpSpLocks/>
          </p:cNvGrpSpPr>
          <p:nvPr/>
        </p:nvGrpSpPr>
        <p:grpSpPr bwMode="auto">
          <a:xfrm>
            <a:off x="3992564" y="3414955"/>
            <a:ext cx="2592387" cy="1789113"/>
            <a:chOff x="1555" y="1872"/>
            <a:chExt cx="1633" cy="1127"/>
          </a:xfrm>
        </p:grpSpPr>
        <p:sp>
          <p:nvSpPr>
            <p:cNvPr id="1430533" name="AutoShape 5"/>
            <p:cNvSpPr>
              <a:spLocks noChangeArrowheads="1"/>
            </p:cNvSpPr>
            <p:nvPr/>
          </p:nvSpPr>
          <p:spPr bwMode="auto">
            <a:xfrm rot="5189738">
              <a:off x="1848" y="2328"/>
              <a:ext cx="1056" cy="144"/>
            </a:xfrm>
            <a:custGeom>
              <a:avLst/>
              <a:gdLst>
                <a:gd name="G0" fmla="+- 16881 0 0"/>
                <a:gd name="G1" fmla="+- 5930 0 0"/>
                <a:gd name="G2" fmla="+- 21600 0 5930"/>
                <a:gd name="G3" fmla="+- 10800 0 5930"/>
                <a:gd name="G4" fmla="+- 21600 0 16881"/>
                <a:gd name="G5" fmla="*/ G4 G3 10800"/>
                <a:gd name="G6" fmla="+- 21600 0 G5"/>
                <a:gd name="T0" fmla="*/ 16881 w 21600"/>
                <a:gd name="T1" fmla="*/ 0 h 21600"/>
                <a:gd name="T2" fmla="*/ 0 w 21600"/>
                <a:gd name="T3" fmla="*/ 10800 h 21600"/>
                <a:gd name="T4" fmla="*/ 16881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881" y="0"/>
                  </a:moveTo>
                  <a:lnTo>
                    <a:pt x="16881" y="5930"/>
                  </a:lnTo>
                  <a:lnTo>
                    <a:pt x="3375" y="5930"/>
                  </a:lnTo>
                  <a:lnTo>
                    <a:pt x="3375" y="15670"/>
                  </a:lnTo>
                  <a:lnTo>
                    <a:pt x="16881" y="15670"/>
                  </a:lnTo>
                  <a:lnTo>
                    <a:pt x="16881" y="21600"/>
                  </a:lnTo>
                  <a:lnTo>
                    <a:pt x="21600" y="10800"/>
                  </a:lnTo>
                  <a:close/>
                </a:path>
                <a:path w="21600" h="21600">
                  <a:moveTo>
                    <a:pt x="1350" y="5930"/>
                  </a:moveTo>
                  <a:lnTo>
                    <a:pt x="1350" y="15670"/>
                  </a:lnTo>
                  <a:lnTo>
                    <a:pt x="2700" y="15670"/>
                  </a:lnTo>
                  <a:lnTo>
                    <a:pt x="2700" y="5930"/>
                  </a:lnTo>
                  <a:close/>
                </a:path>
                <a:path w="21600" h="21600">
                  <a:moveTo>
                    <a:pt x="0" y="5930"/>
                  </a:moveTo>
                  <a:lnTo>
                    <a:pt x="0" y="15670"/>
                  </a:lnTo>
                  <a:lnTo>
                    <a:pt x="675" y="15670"/>
                  </a:lnTo>
                  <a:lnTo>
                    <a:pt x="675" y="5930"/>
                  </a:lnTo>
                  <a:close/>
                </a:path>
              </a:pathLst>
            </a:custGeom>
            <a:gradFill rotWithShape="0">
              <a:gsLst>
                <a:gs pos="0">
                  <a:schemeClr val="accent2"/>
                </a:gs>
                <a:gs pos="100000">
                  <a:schemeClr val="accent2">
                    <a:gamma/>
                    <a:tint val="36471"/>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7677" name="AutoShape 6"/>
            <p:cNvSpPr>
              <a:spLocks noChangeArrowheads="1"/>
            </p:cNvSpPr>
            <p:nvPr/>
          </p:nvSpPr>
          <p:spPr bwMode="auto">
            <a:xfrm rot="6448313">
              <a:off x="2792" y="2585"/>
              <a:ext cx="672" cy="121"/>
            </a:xfrm>
            <a:custGeom>
              <a:avLst/>
              <a:gdLst>
                <a:gd name="T0" fmla="*/ 16 w 21600"/>
                <a:gd name="T1" fmla="*/ 0 h 21600"/>
                <a:gd name="T2" fmla="*/ 0 w 21600"/>
                <a:gd name="T3" fmla="*/ 0 h 21600"/>
                <a:gd name="T4" fmla="*/ 16 w 21600"/>
                <a:gd name="T5" fmla="*/ 1 h 21600"/>
                <a:gd name="T6" fmla="*/ 21 w 21600"/>
                <a:gd name="T7" fmla="*/ 0 h 21600"/>
                <a:gd name="T8" fmla="*/ 17694720 60000 65536"/>
                <a:gd name="T9" fmla="*/ 11796480 60000 65536"/>
                <a:gd name="T10" fmla="*/ 5898240 60000 65536"/>
                <a:gd name="T11" fmla="*/ 0 60000 65536"/>
                <a:gd name="T12" fmla="*/ 3375 w 21600"/>
                <a:gd name="T13" fmla="*/ 5355 h 21600"/>
                <a:gd name="T14" fmla="*/ 18900 w 21600"/>
                <a:gd name="T15" fmla="*/ 1624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0">
              <a:gsLst>
                <a:gs pos="0">
                  <a:srgbClr val="3333CC"/>
                </a:gs>
                <a:gs pos="100000">
                  <a:srgbClr val="A2A2E8"/>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0535" name="AutoShape 7"/>
            <p:cNvSpPr>
              <a:spLocks noChangeArrowheads="1"/>
            </p:cNvSpPr>
            <p:nvPr/>
          </p:nvSpPr>
          <p:spPr bwMode="auto">
            <a:xfrm rot="4024463" flipV="1">
              <a:off x="1334" y="2625"/>
              <a:ext cx="595" cy="15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chemeClr val="accent2"/>
                </a:gs>
                <a:gs pos="100000">
                  <a:schemeClr val="accent2">
                    <a:gamma/>
                    <a:tint val="42353"/>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grpSp>
      <p:grpSp>
        <p:nvGrpSpPr>
          <p:cNvPr id="27655" name="Group 11"/>
          <p:cNvGrpSpPr>
            <a:grpSpLocks/>
          </p:cNvGrpSpPr>
          <p:nvPr/>
        </p:nvGrpSpPr>
        <p:grpSpPr bwMode="auto">
          <a:xfrm>
            <a:off x="1447800" y="2500554"/>
            <a:ext cx="2787650" cy="2439988"/>
            <a:chOff x="20" y="1296"/>
            <a:chExt cx="1756" cy="1537"/>
          </a:xfrm>
        </p:grpSpPr>
        <p:grpSp>
          <p:nvGrpSpPr>
            <p:cNvPr id="27669" name="Group 12"/>
            <p:cNvGrpSpPr>
              <a:grpSpLocks/>
            </p:cNvGrpSpPr>
            <p:nvPr/>
          </p:nvGrpSpPr>
          <p:grpSpPr bwMode="auto">
            <a:xfrm>
              <a:off x="624" y="1296"/>
              <a:ext cx="1152" cy="1152"/>
              <a:chOff x="576" y="1296"/>
              <a:chExt cx="1152" cy="1152"/>
            </a:xfrm>
          </p:grpSpPr>
          <p:sp>
            <p:nvSpPr>
              <p:cNvPr id="27671" name="Oval 13" descr="10%"/>
              <p:cNvSpPr>
                <a:spLocks noChangeArrowheads="1"/>
              </p:cNvSpPr>
              <p:nvPr/>
            </p:nvSpPr>
            <p:spPr bwMode="auto">
              <a:xfrm>
                <a:off x="576" y="1296"/>
                <a:ext cx="1152" cy="1152"/>
              </a:xfrm>
              <a:prstGeom prst="ellipse">
                <a:avLst/>
              </a:prstGeom>
              <a:noFill/>
              <a:ln w="57150">
                <a:solidFill>
                  <a:schemeClr val="accent1"/>
                </a:solidFill>
                <a:round/>
                <a:headEnd/>
                <a:tailEnd/>
              </a:ln>
              <a:effectLst/>
              <a:extLst>
                <a:ext uri="{909E8E84-426E-40DD-AFC4-6F175D3DCCD1}">
                  <a14:hiddenFill xmlns:a14="http://schemas.microsoft.com/office/drawing/2010/main">
                    <a:pattFill prst="pct10">
                      <a:fgClr>
                        <a:schemeClr val="accent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7672" name="Picture 14" descr="PI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 y="1824"/>
                <a:ext cx="513"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73" name="Picture 15" descr="PIR_head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8" y="1467"/>
                <a:ext cx="768"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70" name="Text Box 16"/>
            <p:cNvSpPr txBox="1">
              <a:spLocks noChangeArrowheads="1"/>
            </p:cNvSpPr>
            <p:nvPr/>
          </p:nvSpPr>
          <p:spPr bwMode="auto">
            <a:xfrm>
              <a:off x="20" y="2256"/>
              <a:ext cx="1036"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bg1"/>
                  </a:solidFill>
                  <a:latin typeface="ＭＳ Ｐゴシック" charset="-128"/>
                  <a:ea typeface="ＭＳ Ｐゴシック" charset="-128"/>
                </a:defRPr>
              </a:lvl1pPr>
              <a:lvl2pPr marL="742950" indent="-285750" eaLnBrk="0" hangingPunct="0">
                <a:defRPr>
                  <a:solidFill>
                    <a:schemeClr val="bg1"/>
                  </a:solidFill>
                  <a:latin typeface="ＭＳ Ｐゴシック" charset="-128"/>
                  <a:ea typeface="ＭＳ Ｐゴシック" charset="-128"/>
                </a:defRPr>
              </a:lvl2pPr>
              <a:lvl3pPr marL="1143000" indent="-228600" eaLnBrk="0" hangingPunct="0">
                <a:defRPr>
                  <a:solidFill>
                    <a:schemeClr val="bg1"/>
                  </a:solidFill>
                  <a:latin typeface="ＭＳ Ｐゴシック" charset="-128"/>
                  <a:ea typeface="ＭＳ Ｐゴシック" charset="-128"/>
                </a:defRPr>
              </a:lvl3pPr>
              <a:lvl4pPr marL="1600200" indent="-228600" eaLnBrk="0" hangingPunct="0">
                <a:defRPr>
                  <a:solidFill>
                    <a:schemeClr val="bg1"/>
                  </a:solidFill>
                  <a:latin typeface="ＭＳ Ｐゴシック" charset="-128"/>
                  <a:ea typeface="ＭＳ Ｐゴシック" charset="-128"/>
                </a:defRPr>
              </a:lvl4pPr>
              <a:lvl5pPr marL="2057400" indent="-228600" eaLnBrk="0" hangingPunct="0">
                <a:defRPr>
                  <a:solidFill>
                    <a:schemeClr val="bg1"/>
                  </a:solidFill>
                  <a:latin typeface="ＭＳ Ｐゴシック" charset="-128"/>
                  <a:ea typeface="ＭＳ Ｐゴシック" charset="-128"/>
                </a:defRPr>
              </a:lvl5pPr>
              <a:lvl6pPr marL="2514600" indent="-2286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eaLnBrk="0" fontAlgn="base" hangingPunct="0">
                <a:spcBef>
                  <a:spcPct val="0"/>
                </a:spcBef>
                <a:spcAft>
                  <a:spcPct val="0"/>
                </a:spcAft>
                <a:defRPr>
                  <a:solidFill>
                    <a:schemeClr val="bg1"/>
                  </a:solidFill>
                  <a:latin typeface="ＭＳ Ｐゴシック" charset="-128"/>
                  <a:ea typeface="ＭＳ Ｐゴシック" charset="-128"/>
                </a:defRPr>
              </a:lvl9pPr>
            </a:lstStyle>
            <a:p>
              <a:pPr algn="ctr" eaLnBrk="1" hangingPunct="1"/>
              <a:r>
                <a:rPr lang="en-US" b="1">
                  <a:solidFill>
                    <a:schemeClr val="accent1"/>
                  </a:solidFill>
                  <a:latin typeface="Arial Unicode MS" pitchFamily="34" charset="-128"/>
                </a:rPr>
                <a:t>Protein</a:t>
              </a:r>
              <a:r>
                <a:rPr lang="fr-CH" b="1">
                  <a:solidFill>
                    <a:schemeClr val="accent1"/>
                  </a:solidFill>
                  <a:latin typeface="Arial Unicode MS" pitchFamily="34" charset="-128"/>
                </a:rPr>
                <a:t> Information Resource</a:t>
              </a:r>
              <a:endParaRPr lang="en-GB" b="1">
                <a:solidFill>
                  <a:schemeClr val="accent1"/>
                </a:solidFill>
                <a:latin typeface="Arial Unicode MS" pitchFamily="34" charset="-128"/>
              </a:endParaRPr>
            </a:p>
          </p:txBody>
        </p:sp>
      </p:grpSp>
      <p:pic>
        <p:nvPicPr>
          <p:cNvPr id="27656" name="Picture 17" descr="EBI_EMB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3838" y="2576755"/>
            <a:ext cx="9144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18" descr="EB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7938" y="3151429"/>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8" name="Oval 19" descr="10%"/>
          <p:cNvSpPr>
            <a:spLocks noChangeArrowheads="1"/>
          </p:cNvSpPr>
          <p:nvPr/>
        </p:nvSpPr>
        <p:spPr bwMode="auto">
          <a:xfrm>
            <a:off x="4367213" y="1784592"/>
            <a:ext cx="2209800" cy="2057400"/>
          </a:xfrm>
          <a:prstGeom prst="ellipse">
            <a:avLst/>
          </a:prstGeom>
          <a:noFill/>
          <a:ln w="57150">
            <a:solidFill>
              <a:srgbClr val="9999FF"/>
            </a:solidFill>
            <a:round/>
            <a:headEnd/>
            <a:tailEnd/>
          </a:ln>
          <a:effectLst/>
          <a:extLst>
            <a:ext uri="{909E8E84-426E-40DD-AFC4-6F175D3DCCD1}">
              <a14:hiddenFill xmlns:a14="http://schemas.microsoft.com/office/drawing/2010/main">
                <a:pattFill prst="pct10">
                  <a:fgClr>
                    <a:schemeClr val="accent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7659" name="Picture 20" descr="EBI_TrEMB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51313" y="2503730"/>
            <a:ext cx="11430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0" name="AutoShape 21"/>
          <p:cNvSpPr>
            <a:spLocks noChangeArrowheads="1"/>
          </p:cNvSpPr>
          <p:nvPr/>
        </p:nvSpPr>
        <p:spPr bwMode="auto">
          <a:xfrm rot="20752455" flipH="1">
            <a:off x="4511675" y="3224454"/>
            <a:ext cx="1066800" cy="463550"/>
          </a:xfrm>
          <a:prstGeom prst="curvedUpArrow">
            <a:avLst>
              <a:gd name="adj1" fmla="val 46027"/>
              <a:gd name="adj2" fmla="val 92055"/>
              <a:gd name="adj3" fmla="val 33333"/>
            </a:avLst>
          </a:prstGeom>
          <a:solidFill>
            <a:srgbClr val="99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61" name="Text Box 22"/>
          <p:cNvSpPr txBox="1">
            <a:spLocks noChangeArrowheads="1"/>
          </p:cNvSpPr>
          <p:nvPr/>
        </p:nvSpPr>
        <p:spPr bwMode="auto">
          <a:xfrm>
            <a:off x="5826125" y="1279768"/>
            <a:ext cx="390523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bg1"/>
                </a:solidFill>
                <a:latin typeface="ＭＳ Ｐゴシック" charset="-128"/>
                <a:ea typeface="ＭＳ Ｐゴシック" charset="-128"/>
              </a:defRPr>
            </a:lvl1pPr>
            <a:lvl2pPr marL="742950" indent="-285750" eaLnBrk="0" hangingPunct="0">
              <a:defRPr>
                <a:solidFill>
                  <a:schemeClr val="bg1"/>
                </a:solidFill>
                <a:latin typeface="ＭＳ Ｐゴシック" charset="-128"/>
                <a:ea typeface="ＭＳ Ｐゴシック" charset="-128"/>
              </a:defRPr>
            </a:lvl2pPr>
            <a:lvl3pPr marL="1143000" indent="-228600" eaLnBrk="0" hangingPunct="0">
              <a:defRPr>
                <a:solidFill>
                  <a:schemeClr val="bg1"/>
                </a:solidFill>
                <a:latin typeface="ＭＳ Ｐゴシック" charset="-128"/>
                <a:ea typeface="ＭＳ Ｐゴシック" charset="-128"/>
              </a:defRPr>
            </a:lvl3pPr>
            <a:lvl4pPr marL="1600200" indent="-228600" eaLnBrk="0" hangingPunct="0">
              <a:defRPr>
                <a:solidFill>
                  <a:schemeClr val="bg1"/>
                </a:solidFill>
                <a:latin typeface="ＭＳ Ｐゴシック" charset="-128"/>
                <a:ea typeface="ＭＳ Ｐゴシック" charset="-128"/>
              </a:defRPr>
            </a:lvl4pPr>
            <a:lvl5pPr marL="2057400" indent="-228600" eaLnBrk="0" hangingPunct="0">
              <a:defRPr>
                <a:solidFill>
                  <a:schemeClr val="bg1"/>
                </a:solidFill>
                <a:latin typeface="ＭＳ Ｐゴシック" charset="-128"/>
                <a:ea typeface="ＭＳ Ｐゴシック" charset="-128"/>
              </a:defRPr>
            </a:lvl5pPr>
            <a:lvl6pPr marL="2514600" indent="-2286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eaLnBrk="0" fontAlgn="base" hangingPunct="0">
              <a:spcBef>
                <a:spcPct val="0"/>
              </a:spcBef>
              <a:spcAft>
                <a:spcPct val="0"/>
              </a:spcAft>
              <a:defRPr>
                <a:solidFill>
                  <a:schemeClr val="bg1"/>
                </a:solidFill>
                <a:latin typeface="ＭＳ Ｐゴシック" charset="-128"/>
                <a:ea typeface="ＭＳ Ｐゴシック" charset="-128"/>
              </a:defRPr>
            </a:lvl9pPr>
          </a:lstStyle>
          <a:p>
            <a:pPr eaLnBrk="1" hangingPunct="1"/>
            <a:r>
              <a:rPr lang="en-GB" b="1">
                <a:solidFill>
                  <a:schemeClr val="accent2"/>
                </a:solidFill>
                <a:latin typeface="Arial Unicode MS" pitchFamily="34" charset="-128"/>
              </a:rPr>
              <a:t>European Bioinformatics Institute</a:t>
            </a:r>
          </a:p>
          <a:p>
            <a:pPr eaLnBrk="1" hangingPunct="1"/>
            <a:r>
              <a:rPr lang="en-GB" b="1">
                <a:solidFill>
                  <a:schemeClr val="accent2"/>
                </a:solidFill>
                <a:latin typeface="Arial Unicode MS" pitchFamily="34" charset="-128"/>
              </a:rPr>
              <a:t>    </a:t>
            </a:r>
            <a:r>
              <a:rPr lang="en-GB" sz="1400" b="1">
                <a:solidFill>
                  <a:schemeClr val="accent2"/>
                </a:solidFill>
                <a:latin typeface="Arial Unicode MS" pitchFamily="34" charset="-128"/>
              </a:rPr>
              <a:t>European Molecular Biology Laboratory</a:t>
            </a:r>
            <a:r>
              <a:rPr lang="en-GB" b="1">
                <a:solidFill>
                  <a:schemeClr val="accent2"/>
                </a:solidFill>
                <a:latin typeface="Arial Unicode MS" pitchFamily="34" charset="-128"/>
              </a:rPr>
              <a:t> </a:t>
            </a:r>
          </a:p>
        </p:txBody>
      </p:sp>
      <p:grpSp>
        <p:nvGrpSpPr>
          <p:cNvPr id="27662" name="Group 23"/>
          <p:cNvGrpSpPr>
            <a:grpSpLocks/>
          </p:cNvGrpSpPr>
          <p:nvPr/>
        </p:nvGrpSpPr>
        <p:grpSpPr bwMode="auto">
          <a:xfrm>
            <a:off x="6096000" y="2043354"/>
            <a:ext cx="3898900" cy="2057400"/>
            <a:chOff x="2880" y="1008"/>
            <a:chExt cx="2456" cy="1296"/>
          </a:xfrm>
        </p:grpSpPr>
        <p:grpSp>
          <p:nvGrpSpPr>
            <p:cNvPr id="27664" name="Group 24"/>
            <p:cNvGrpSpPr>
              <a:grpSpLocks/>
            </p:cNvGrpSpPr>
            <p:nvPr/>
          </p:nvGrpSpPr>
          <p:grpSpPr bwMode="auto">
            <a:xfrm>
              <a:off x="2880" y="1152"/>
              <a:ext cx="1152" cy="1152"/>
              <a:chOff x="2880" y="1152"/>
              <a:chExt cx="1152" cy="1152"/>
            </a:xfrm>
          </p:grpSpPr>
          <p:pic>
            <p:nvPicPr>
              <p:cNvPr id="27666" name="Picture 25" descr="SIB_SPRO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24" y="1632"/>
                <a:ext cx="864"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7" name="Picture 26" descr="SIB_small"/>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168" y="1248"/>
                <a:ext cx="576" cy="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8" name="Oval 27" descr="10%"/>
              <p:cNvSpPr>
                <a:spLocks noChangeArrowheads="1"/>
              </p:cNvSpPr>
              <p:nvPr/>
            </p:nvSpPr>
            <p:spPr bwMode="auto">
              <a:xfrm>
                <a:off x="2880" y="1152"/>
                <a:ext cx="1152" cy="1152"/>
              </a:xfrm>
              <a:prstGeom prst="ellipse">
                <a:avLst/>
              </a:prstGeom>
              <a:noFill/>
              <a:ln w="57150">
                <a:solidFill>
                  <a:srgbClr val="FF0066"/>
                </a:solidFill>
                <a:round/>
                <a:headEnd/>
                <a:tailEnd/>
              </a:ln>
              <a:effectLst/>
              <a:extLst>
                <a:ext uri="{909E8E84-426E-40DD-AFC4-6F175D3DCCD1}">
                  <a14:hiddenFill xmlns:a14="http://schemas.microsoft.com/office/drawing/2010/main">
                    <a:pattFill prst="pct10">
                      <a:fgClr>
                        <a:schemeClr val="accent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7665" name="Text Box 28"/>
            <p:cNvSpPr txBox="1">
              <a:spLocks noChangeArrowheads="1"/>
            </p:cNvSpPr>
            <p:nvPr/>
          </p:nvSpPr>
          <p:spPr bwMode="auto">
            <a:xfrm>
              <a:off x="3936" y="1008"/>
              <a:ext cx="1400" cy="404"/>
            </a:xfrm>
            <a:prstGeom prst="rect">
              <a:avLst/>
            </a:prstGeom>
            <a:solidFill>
              <a:schemeClr val="bg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bg1"/>
                  </a:solidFill>
                  <a:latin typeface="ＭＳ Ｐゴシック" charset="-128"/>
                  <a:ea typeface="ＭＳ Ｐゴシック" charset="-128"/>
                </a:defRPr>
              </a:lvl1pPr>
              <a:lvl2pPr marL="742950" indent="-285750" eaLnBrk="0" hangingPunct="0">
                <a:defRPr>
                  <a:solidFill>
                    <a:schemeClr val="bg1"/>
                  </a:solidFill>
                  <a:latin typeface="ＭＳ Ｐゴシック" charset="-128"/>
                  <a:ea typeface="ＭＳ Ｐゴシック" charset="-128"/>
                </a:defRPr>
              </a:lvl2pPr>
              <a:lvl3pPr marL="1143000" indent="-228600" eaLnBrk="0" hangingPunct="0">
                <a:defRPr>
                  <a:solidFill>
                    <a:schemeClr val="bg1"/>
                  </a:solidFill>
                  <a:latin typeface="ＭＳ Ｐゴシック" charset="-128"/>
                  <a:ea typeface="ＭＳ Ｐゴシック" charset="-128"/>
                </a:defRPr>
              </a:lvl3pPr>
              <a:lvl4pPr marL="1600200" indent="-228600" eaLnBrk="0" hangingPunct="0">
                <a:defRPr>
                  <a:solidFill>
                    <a:schemeClr val="bg1"/>
                  </a:solidFill>
                  <a:latin typeface="ＭＳ Ｐゴシック" charset="-128"/>
                  <a:ea typeface="ＭＳ Ｐゴシック" charset="-128"/>
                </a:defRPr>
              </a:lvl4pPr>
              <a:lvl5pPr marL="2057400" indent="-228600" eaLnBrk="0" hangingPunct="0">
                <a:defRPr>
                  <a:solidFill>
                    <a:schemeClr val="bg1"/>
                  </a:solidFill>
                  <a:latin typeface="ＭＳ Ｐゴシック" charset="-128"/>
                  <a:ea typeface="ＭＳ Ｐゴシック" charset="-128"/>
                </a:defRPr>
              </a:lvl5pPr>
              <a:lvl6pPr marL="2514600" indent="-2286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eaLnBrk="0" fontAlgn="base" hangingPunct="0">
                <a:spcBef>
                  <a:spcPct val="0"/>
                </a:spcBef>
                <a:spcAft>
                  <a:spcPct val="0"/>
                </a:spcAft>
                <a:defRPr>
                  <a:solidFill>
                    <a:schemeClr val="bg1"/>
                  </a:solidFill>
                  <a:latin typeface="ＭＳ Ｐゴシック" charset="-128"/>
                  <a:ea typeface="ＭＳ Ｐゴシック" charset="-128"/>
                </a:defRPr>
              </a:lvl9pPr>
            </a:lstStyle>
            <a:p>
              <a:pPr algn="ctr" eaLnBrk="1" hangingPunct="1"/>
              <a:r>
                <a:rPr lang="fr-CH" b="1">
                  <a:solidFill>
                    <a:srgbClr val="FF0000"/>
                  </a:solidFill>
                  <a:latin typeface="Arial Unicode MS" pitchFamily="34" charset="-128"/>
                </a:rPr>
                <a:t>Swiss Institute of Bioinformatics</a:t>
              </a:r>
              <a:endParaRPr lang="en-GB" b="1">
                <a:solidFill>
                  <a:srgbClr val="FF0000"/>
                </a:solidFill>
                <a:latin typeface="Arial Unicode MS" pitchFamily="34" charset="-128"/>
              </a:endParaRPr>
            </a:p>
          </p:txBody>
        </p:sp>
      </p:grpSp>
      <p:sp>
        <p:nvSpPr>
          <p:cNvPr id="2" name="Title 1"/>
          <p:cNvSpPr>
            <a:spLocks noGrp="1"/>
          </p:cNvSpPr>
          <p:nvPr>
            <p:ph type="title"/>
          </p:nvPr>
        </p:nvSpPr>
        <p:spPr/>
        <p:txBody>
          <a:bodyPr>
            <a:normAutofit/>
          </a:bodyPr>
          <a:lstStyle/>
          <a:p>
            <a:r>
              <a:rPr lang="fr-CH" dirty="0"/>
              <a:t>The UniProt consortium </a:t>
            </a:r>
            <a:r>
              <a:rPr lang="fr-CH" dirty="0" err="1"/>
              <a:t>born</a:t>
            </a:r>
            <a:r>
              <a:rPr lang="fr-CH" dirty="0"/>
              <a:t> </a:t>
            </a:r>
            <a:r>
              <a:rPr lang="fr-CH" dirty="0" err="1"/>
              <a:t>is</a:t>
            </a:r>
            <a:r>
              <a:rPr lang="fr-CH" dirty="0"/>
              <a:t> 2002</a:t>
            </a:r>
            <a:endParaRPr lang="en-US" dirty="0"/>
          </a:p>
        </p:txBody>
      </p:sp>
      <p:pic>
        <p:nvPicPr>
          <p:cNvPr id="29" name="Picture 2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61604" y="5048491"/>
            <a:ext cx="3545714" cy="1418286"/>
          </a:xfrm>
          <a:prstGeom prst="rect">
            <a:avLst/>
          </a:prstGeom>
        </p:spPr>
      </p:pic>
    </p:spTree>
    <p:extLst>
      <p:ext uri="{BB962C8B-B14F-4D97-AF65-F5344CB8AC3E}">
        <p14:creationId xmlns:p14="http://schemas.microsoft.com/office/powerpoint/2010/main" val="326403042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7707384E-62EC-AD7C-C74E-6271E9FDA9BF}"/>
              </a:ext>
            </a:extLst>
          </p:cNvPr>
          <p:cNvSpPr>
            <a:spLocks noGrp="1"/>
          </p:cNvSpPr>
          <p:nvPr>
            <p:ph type="title"/>
          </p:nvPr>
        </p:nvSpPr>
        <p:spPr/>
        <p:txBody>
          <a:bodyPr/>
          <a:lstStyle/>
          <a:p>
            <a:r>
              <a:rPr lang="en-US" dirty="0" err="1"/>
              <a:t>UniProt</a:t>
            </a:r>
            <a:r>
              <a:rPr lang="en-US" dirty="0"/>
              <a:t> web site</a:t>
            </a:r>
            <a:endParaRPr lang="en-CH" dirty="0"/>
          </a:p>
        </p:txBody>
      </p:sp>
      <p:pic>
        <p:nvPicPr>
          <p:cNvPr id="7" name="Espace réservé du contenu 6">
            <a:extLst>
              <a:ext uri="{FF2B5EF4-FFF2-40B4-BE49-F238E27FC236}">
                <a16:creationId xmlns:a16="http://schemas.microsoft.com/office/drawing/2014/main" id="{A65551BF-D360-5347-2F8A-9ECC50AF2FCA}"/>
              </a:ext>
            </a:extLst>
          </p:cNvPr>
          <p:cNvPicPr>
            <a:picLocks noGrp="1" noChangeAspect="1"/>
          </p:cNvPicPr>
          <p:nvPr>
            <p:ph idx="1"/>
          </p:nvPr>
        </p:nvPicPr>
        <p:blipFill>
          <a:blip r:embed="rId2"/>
          <a:stretch>
            <a:fillRect/>
          </a:stretch>
        </p:blipFill>
        <p:spPr>
          <a:xfrm>
            <a:off x="1508637" y="1825625"/>
            <a:ext cx="9174726" cy="4351338"/>
          </a:xfrm>
        </p:spPr>
      </p:pic>
    </p:spTree>
    <p:extLst>
      <p:ext uri="{BB962C8B-B14F-4D97-AF65-F5344CB8AC3E}">
        <p14:creationId xmlns:p14="http://schemas.microsoft.com/office/powerpoint/2010/main" val="199520390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8814" name="Group 30"/>
          <p:cNvGrpSpPr>
            <a:grpSpLocks/>
          </p:cNvGrpSpPr>
          <p:nvPr/>
        </p:nvGrpSpPr>
        <p:grpSpPr bwMode="auto">
          <a:xfrm>
            <a:off x="6977064" y="804397"/>
            <a:ext cx="3368675" cy="6367463"/>
            <a:chOff x="3435" y="0"/>
            <a:chExt cx="2122" cy="4011"/>
          </a:xfrm>
        </p:grpSpPr>
        <p:grpSp>
          <p:nvGrpSpPr>
            <p:cNvPr id="30736" name="Group 2"/>
            <p:cNvGrpSpPr>
              <a:grpSpLocks/>
            </p:cNvGrpSpPr>
            <p:nvPr/>
          </p:nvGrpSpPr>
          <p:grpSpPr bwMode="auto">
            <a:xfrm>
              <a:off x="3752" y="0"/>
              <a:ext cx="1805" cy="4011"/>
              <a:chOff x="3752" y="0"/>
              <a:chExt cx="1805" cy="4011"/>
            </a:xfrm>
          </p:grpSpPr>
          <p:grpSp>
            <p:nvGrpSpPr>
              <p:cNvPr id="30738" name="Group 3"/>
              <p:cNvGrpSpPr>
                <a:grpSpLocks/>
              </p:cNvGrpSpPr>
              <p:nvPr/>
            </p:nvGrpSpPr>
            <p:grpSpPr bwMode="auto">
              <a:xfrm>
                <a:off x="3752" y="0"/>
                <a:ext cx="1805" cy="4011"/>
                <a:chOff x="3752" y="0"/>
                <a:chExt cx="1805" cy="4011"/>
              </a:xfrm>
            </p:grpSpPr>
            <p:pic>
              <p:nvPicPr>
                <p:cNvPr id="30740" name="Picture 4" descr="sp"/>
                <p:cNvPicPr>
                  <a:picLocks noChangeAspect="1" noChangeArrowheads="1"/>
                </p:cNvPicPr>
                <p:nvPr/>
              </p:nvPicPr>
              <p:blipFill>
                <a:blip r:embed="rId2">
                  <a:extLst>
                    <a:ext uri="{28A0092B-C50C-407E-A947-70E740481C1C}">
                      <a14:useLocalDpi xmlns:a14="http://schemas.microsoft.com/office/drawing/2010/main" val="0"/>
                    </a:ext>
                  </a:extLst>
                </a:blip>
                <a:srcRect r="31084"/>
                <a:stretch>
                  <a:fillRect/>
                </a:stretch>
              </p:blipFill>
              <p:spPr bwMode="auto">
                <a:xfrm>
                  <a:off x="4675" y="0"/>
                  <a:ext cx="709" cy="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1" name="AutoShape 5"/>
                <p:cNvSpPr>
                  <a:spLocks noChangeArrowheads="1"/>
                </p:cNvSpPr>
                <p:nvPr/>
              </p:nvSpPr>
              <p:spPr bwMode="auto">
                <a:xfrm>
                  <a:off x="3752" y="1368"/>
                  <a:ext cx="623" cy="106"/>
                </a:xfrm>
                <a:prstGeom prst="rightArrow">
                  <a:avLst>
                    <a:gd name="adj1" fmla="val 50000"/>
                    <a:gd name="adj2" fmla="val 146934"/>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42" name="Text Box 6"/>
                <p:cNvSpPr txBox="1">
                  <a:spLocks noChangeArrowheads="1"/>
                </p:cNvSpPr>
                <p:nvPr/>
              </p:nvSpPr>
              <p:spPr bwMode="auto">
                <a:xfrm>
                  <a:off x="4435" y="2401"/>
                  <a:ext cx="112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eaLnBrk="0" hangingPunct="0">
                    <a:defRPr>
                      <a:solidFill>
                        <a:schemeClr val="bg1"/>
                      </a:solidFill>
                      <a:latin typeface="ＭＳ Ｐゴシック" charset="-128"/>
                      <a:ea typeface="ＭＳ Ｐゴシック" charset="-128"/>
                    </a:defRPr>
                  </a:lvl1pPr>
                  <a:lvl2pPr marL="742950" indent="-285750" defTabSz="762000" eaLnBrk="0" hangingPunct="0">
                    <a:defRPr>
                      <a:solidFill>
                        <a:schemeClr val="bg1"/>
                      </a:solidFill>
                      <a:latin typeface="ＭＳ Ｐゴシック" charset="-128"/>
                      <a:ea typeface="ＭＳ Ｐゴシック" charset="-128"/>
                    </a:defRPr>
                  </a:lvl2pPr>
                  <a:lvl3pPr marL="1143000" indent="-228600" defTabSz="762000" eaLnBrk="0" hangingPunct="0">
                    <a:defRPr>
                      <a:solidFill>
                        <a:schemeClr val="bg1"/>
                      </a:solidFill>
                      <a:latin typeface="ＭＳ Ｐゴシック" charset="-128"/>
                      <a:ea typeface="ＭＳ Ｐゴシック" charset="-128"/>
                    </a:defRPr>
                  </a:lvl3pPr>
                  <a:lvl4pPr marL="1600200" indent="-228600" defTabSz="762000" eaLnBrk="0" hangingPunct="0">
                    <a:defRPr>
                      <a:solidFill>
                        <a:schemeClr val="bg1"/>
                      </a:solidFill>
                      <a:latin typeface="ＭＳ Ｐゴシック" charset="-128"/>
                      <a:ea typeface="ＭＳ Ｐゴシック" charset="-128"/>
                    </a:defRPr>
                  </a:lvl4pPr>
                  <a:lvl5pPr marL="2057400" indent="-228600" defTabSz="762000" eaLnBrk="0" hangingPunct="0">
                    <a:defRPr>
                      <a:solidFill>
                        <a:schemeClr val="bg1"/>
                      </a:solidFill>
                      <a:latin typeface="ＭＳ Ｐゴシック" charset="-128"/>
                      <a:ea typeface="ＭＳ Ｐゴシック" charset="-128"/>
                    </a:defRPr>
                  </a:lvl5pPr>
                  <a:lvl6pPr marL="25146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9pPr>
                </a:lstStyle>
                <a:p>
                  <a:pPr eaLnBrk="1" hangingPunct="1"/>
                  <a:r>
                    <a:rPr lang="fr-CH" sz="2400" b="1" dirty="0" err="1">
                      <a:solidFill>
                        <a:schemeClr val="tx1"/>
                      </a:solidFill>
                      <a:latin typeface="Arial" panose="020B0604020202020204" pitchFamily="34" charset="0"/>
                      <a:cs typeface="Arial" panose="020B0604020202020204" pitchFamily="34" charset="0"/>
                    </a:rPr>
                    <a:t>Swiss-Prot</a:t>
                  </a:r>
                  <a:endParaRPr lang="en-GB" sz="2400" b="1" dirty="0">
                    <a:solidFill>
                      <a:schemeClr val="tx1"/>
                    </a:solidFill>
                    <a:latin typeface="Arial" panose="020B0604020202020204" pitchFamily="34" charset="0"/>
                    <a:cs typeface="Arial" panose="020B0604020202020204" pitchFamily="34" charset="0"/>
                  </a:endParaRPr>
                </a:p>
              </p:txBody>
            </p:sp>
          </p:grpSp>
          <p:pic>
            <p:nvPicPr>
              <p:cNvPr id="30739" name="Picture 7" descr="cerve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2" y="800"/>
                <a:ext cx="576"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37" name="Text Box 14"/>
            <p:cNvSpPr txBox="1">
              <a:spLocks noChangeArrowheads="1"/>
            </p:cNvSpPr>
            <p:nvPr/>
          </p:nvSpPr>
          <p:spPr bwMode="auto">
            <a:xfrm>
              <a:off x="3435" y="2791"/>
              <a:ext cx="1369"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eaLnBrk="0" hangingPunct="0">
                <a:defRPr>
                  <a:solidFill>
                    <a:schemeClr val="bg1"/>
                  </a:solidFill>
                  <a:latin typeface="ＭＳ Ｐゴシック" charset="-128"/>
                  <a:ea typeface="ＭＳ Ｐゴシック" charset="-128"/>
                </a:defRPr>
              </a:lvl1pPr>
              <a:lvl2pPr marL="742950" indent="-285750" defTabSz="762000" eaLnBrk="0" hangingPunct="0">
                <a:defRPr>
                  <a:solidFill>
                    <a:schemeClr val="bg1"/>
                  </a:solidFill>
                  <a:latin typeface="ＭＳ Ｐゴシック" charset="-128"/>
                  <a:ea typeface="ＭＳ Ｐゴシック" charset="-128"/>
                </a:defRPr>
              </a:lvl2pPr>
              <a:lvl3pPr marL="1143000" indent="-228600" defTabSz="762000" eaLnBrk="0" hangingPunct="0">
                <a:defRPr>
                  <a:solidFill>
                    <a:schemeClr val="bg1"/>
                  </a:solidFill>
                  <a:latin typeface="ＭＳ Ｐゴシック" charset="-128"/>
                  <a:ea typeface="ＭＳ Ｐゴシック" charset="-128"/>
                </a:defRPr>
              </a:lvl3pPr>
              <a:lvl4pPr marL="1600200" indent="-228600" defTabSz="762000" eaLnBrk="0" hangingPunct="0">
                <a:defRPr>
                  <a:solidFill>
                    <a:schemeClr val="bg1"/>
                  </a:solidFill>
                  <a:latin typeface="ＭＳ Ｐゴシック" charset="-128"/>
                  <a:ea typeface="ＭＳ Ｐゴシック" charset="-128"/>
                </a:defRPr>
              </a:lvl4pPr>
              <a:lvl5pPr marL="2057400" indent="-228600" defTabSz="762000" eaLnBrk="0" hangingPunct="0">
                <a:defRPr>
                  <a:solidFill>
                    <a:schemeClr val="bg1"/>
                  </a:solidFill>
                  <a:latin typeface="ＭＳ Ｐゴシック" charset="-128"/>
                  <a:ea typeface="ＭＳ Ｐゴシック" charset="-128"/>
                </a:defRPr>
              </a:lvl5pPr>
              <a:lvl6pPr marL="25146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9pPr>
            </a:lstStyle>
            <a:p>
              <a:pPr eaLnBrk="1" hangingPunct="1"/>
              <a:r>
                <a:rPr lang="fr-CH" sz="1400" b="1" dirty="0">
                  <a:solidFill>
                    <a:schemeClr val="tx1"/>
                  </a:solidFill>
                  <a:latin typeface="Arial" panose="020B0604020202020204" pitchFamily="34" charset="0"/>
                  <a:cs typeface="Arial" panose="020B0604020202020204" pitchFamily="34" charset="0"/>
                </a:rPr>
                <a:t>Once in </a:t>
              </a:r>
              <a:r>
                <a:rPr lang="fr-CH" sz="1400" b="1" dirty="0" err="1">
                  <a:solidFill>
                    <a:schemeClr val="tx1"/>
                  </a:solidFill>
                  <a:latin typeface="Arial" panose="020B0604020202020204" pitchFamily="34" charset="0"/>
                  <a:cs typeface="Arial" panose="020B0604020202020204" pitchFamily="34" charset="0"/>
                </a:rPr>
                <a:t>Swiss-Prot</a:t>
              </a:r>
              <a:r>
                <a:rPr lang="fr-CH" sz="1400" b="1" dirty="0">
                  <a:solidFill>
                    <a:schemeClr val="tx1"/>
                  </a:solidFill>
                  <a:latin typeface="Arial" panose="020B0604020202020204" pitchFamily="34" charset="0"/>
                  <a:cs typeface="Arial" panose="020B0604020202020204" pitchFamily="34" charset="0"/>
                </a:rPr>
                <a:t>, </a:t>
              </a:r>
            </a:p>
            <a:p>
              <a:pPr eaLnBrk="1" hangingPunct="1"/>
              <a:r>
                <a:rPr lang="fr-CH" sz="1400" b="1" dirty="0" err="1">
                  <a:solidFill>
                    <a:schemeClr val="tx1"/>
                  </a:solidFill>
                  <a:latin typeface="Arial" panose="020B0604020202020204" pitchFamily="34" charset="0"/>
                  <a:cs typeface="Arial" panose="020B0604020202020204" pitchFamily="34" charset="0"/>
                </a:rPr>
                <a:t>removed</a:t>
              </a:r>
              <a:r>
                <a:rPr lang="fr-CH" sz="1400" b="1" dirty="0">
                  <a:solidFill>
                    <a:schemeClr val="tx1"/>
                  </a:solidFill>
                  <a:latin typeface="Arial" panose="020B0604020202020204" pitchFamily="34" charset="0"/>
                  <a:cs typeface="Arial" panose="020B0604020202020204" pitchFamily="34" charset="0"/>
                </a:rPr>
                <a:t> </a:t>
              </a:r>
              <a:r>
                <a:rPr lang="fr-CH" sz="1400" b="1" dirty="0" err="1">
                  <a:solidFill>
                    <a:schemeClr val="tx1"/>
                  </a:solidFill>
                  <a:latin typeface="Arial" panose="020B0604020202020204" pitchFamily="34" charset="0"/>
                  <a:cs typeface="Arial" panose="020B0604020202020204" pitchFamily="34" charset="0"/>
                </a:rPr>
                <a:t>from</a:t>
              </a:r>
              <a:r>
                <a:rPr lang="fr-CH" sz="1400" b="1" dirty="0">
                  <a:solidFill>
                    <a:schemeClr val="tx1"/>
                  </a:solidFill>
                  <a:latin typeface="Arial" panose="020B0604020202020204" pitchFamily="34" charset="0"/>
                  <a:cs typeface="Arial" panose="020B0604020202020204" pitchFamily="34" charset="0"/>
                </a:rPr>
                <a:t> </a:t>
              </a:r>
              <a:r>
                <a:rPr lang="fr-CH" sz="1400" b="1" dirty="0" err="1">
                  <a:solidFill>
                    <a:schemeClr val="tx1"/>
                  </a:solidFill>
                  <a:latin typeface="Arial" panose="020B0604020202020204" pitchFamily="34" charset="0"/>
                  <a:cs typeface="Arial" panose="020B0604020202020204" pitchFamily="34" charset="0"/>
                </a:rPr>
                <a:t>TrEMBL</a:t>
              </a:r>
              <a:endParaRPr lang="fr-CH" sz="1400" b="1" dirty="0">
                <a:solidFill>
                  <a:schemeClr val="tx1"/>
                </a:solidFill>
                <a:latin typeface="Arial" panose="020B0604020202020204" pitchFamily="34" charset="0"/>
                <a:cs typeface="Arial" panose="020B0604020202020204" pitchFamily="34" charset="0"/>
              </a:endParaRPr>
            </a:p>
            <a:p>
              <a:pPr eaLnBrk="1" hangingPunct="1"/>
              <a:r>
                <a:rPr lang="fr-CH" sz="1400" b="1" u="sng" dirty="0">
                  <a:solidFill>
                    <a:schemeClr val="tx1"/>
                  </a:solidFill>
                  <a:latin typeface="Arial" panose="020B0604020202020204" pitchFamily="34" charset="0"/>
                  <a:cs typeface="Arial" panose="020B0604020202020204" pitchFamily="34" charset="0"/>
                </a:rPr>
                <a:t>-&gt; Minimal </a:t>
              </a:r>
              <a:r>
                <a:rPr lang="fr-CH" sz="1400" b="1" u="sng" dirty="0" err="1">
                  <a:solidFill>
                    <a:schemeClr val="tx1"/>
                  </a:solidFill>
                  <a:latin typeface="Arial" panose="020B0604020202020204" pitchFamily="34" charset="0"/>
                  <a:cs typeface="Arial" panose="020B0604020202020204" pitchFamily="34" charset="0"/>
                </a:rPr>
                <a:t>redundancy</a:t>
              </a:r>
              <a:endParaRPr lang="en-GB" sz="1400" b="1" u="sng" dirty="0">
                <a:solidFill>
                  <a:schemeClr val="tx1"/>
                </a:solidFill>
                <a:latin typeface="Arial" panose="020B0604020202020204" pitchFamily="34" charset="0"/>
                <a:cs typeface="Arial" panose="020B0604020202020204" pitchFamily="34" charset="0"/>
              </a:endParaRPr>
            </a:p>
          </p:txBody>
        </p:sp>
      </p:grpSp>
      <p:pic>
        <p:nvPicPr>
          <p:cNvPr id="30723" name="Picture 17" descr="embl"/>
          <p:cNvPicPr>
            <a:picLocks noChangeAspect="1" noChangeArrowheads="1"/>
          </p:cNvPicPr>
          <p:nvPr/>
        </p:nvPicPr>
        <p:blipFill>
          <a:blip r:embed="rId4">
            <a:extLst>
              <a:ext uri="{28A0092B-C50C-407E-A947-70E740481C1C}">
                <a14:useLocalDpi xmlns:a14="http://schemas.microsoft.com/office/drawing/2010/main" val="0"/>
              </a:ext>
            </a:extLst>
          </a:blip>
          <a:srcRect r="27869"/>
          <a:stretch>
            <a:fillRect/>
          </a:stretch>
        </p:blipFill>
        <p:spPr bwMode="auto">
          <a:xfrm>
            <a:off x="2133601" y="1185397"/>
            <a:ext cx="1882775" cy="575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5" name="Group 19"/>
          <p:cNvGrpSpPr>
            <a:grpSpLocks/>
          </p:cNvGrpSpPr>
          <p:nvPr/>
        </p:nvGrpSpPr>
        <p:grpSpPr bwMode="auto">
          <a:xfrm>
            <a:off x="2286001" y="1337797"/>
            <a:ext cx="2035175" cy="5832475"/>
            <a:chOff x="504" y="284"/>
            <a:chExt cx="1282" cy="3674"/>
          </a:xfrm>
        </p:grpSpPr>
        <p:pic>
          <p:nvPicPr>
            <p:cNvPr id="30734" name="Picture 20" descr="embl"/>
            <p:cNvPicPr>
              <a:picLocks noChangeAspect="1" noChangeArrowheads="1"/>
            </p:cNvPicPr>
            <p:nvPr/>
          </p:nvPicPr>
          <p:blipFill>
            <a:blip r:embed="rId4">
              <a:extLst>
                <a:ext uri="{28A0092B-C50C-407E-A947-70E740481C1C}">
                  <a14:useLocalDpi xmlns:a14="http://schemas.microsoft.com/office/drawing/2010/main" val="0"/>
                </a:ext>
              </a:extLst>
            </a:blip>
            <a:srcRect r="27869"/>
            <a:stretch>
              <a:fillRect/>
            </a:stretch>
          </p:blipFill>
          <p:spPr bwMode="auto">
            <a:xfrm>
              <a:off x="504" y="284"/>
              <a:ext cx="1186" cy="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5" name="Picture 21" descr="embl"/>
            <p:cNvPicPr>
              <a:picLocks noChangeAspect="1" noChangeArrowheads="1"/>
            </p:cNvPicPr>
            <p:nvPr/>
          </p:nvPicPr>
          <p:blipFill>
            <a:blip r:embed="rId4">
              <a:extLst>
                <a:ext uri="{28A0092B-C50C-407E-A947-70E740481C1C}">
                  <a14:useLocalDpi xmlns:a14="http://schemas.microsoft.com/office/drawing/2010/main" val="0"/>
                </a:ext>
              </a:extLst>
            </a:blip>
            <a:srcRect r="27869"/>
            <a:stretch>
              <a:fillRect/>
            </a:stretch>
          </p:blipFill>
          <p:spPr bwMode="auto">
            <a:xfrm>
              <a:off x="600" y="335"/>
              <a:ext cx="1186" cy="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98806" name="Group 22"/>
          <p:cNvGrpSpPr>
            <a:grpSpLocks/>
          </p:cNvGrpSpPr>
          <p:nvPr/>
        </p:nvGrpSpPr>
        <p:grpSpPr bwMode="auto">
          <a:xfrm>
            <a:off x="4203700" y="1204446"/>
            <a:ext cx="3175000" cy="3868738"/>
            <a:chOff x="1712" y="200"/>
            <a:chExt cx="2000" cy="2437"/>
          </a:xfrm>
        </p:grpSpPr>
        <p:pic>
          <p:nvPicPr>
            <p:cNvPr id="30727" name="Picture 23" descr="trembl"/>
            <p:cNvPicPr>
              <a:picLocks noChangeAspect="1" noChangeArrowheads="1"/>
            </p:cNvPicPr>
            <p:nvPr/>
          </p:nvPicPr>
          <p:blipFill>
            <a:blip r:embed="rId5">
              <a:extLst>
                <a:ext uri="{28A0092B-C50C-407E-A947-70E740481C1C}">
                  <a14:useLocalDpi xmlns:a14="http://schemas.microsoft.com/office/drawing/2010/main" val="0"/>
                </a:ext>
              </a:extLst>
            </a:blip>
            <a:srcRect r="17647"/>
            <a:stretch>
              <a:fillRect/>
            </a:stretch>
          </p:blipFill>
          <p:spPr bwMode="auto">
            <a:xfrm>
              <a:off x="2511" y="200"/>
              <a:ext cx="993" cy="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AutoShape 24"/>
            <p:cNvSpPr>
              <a:spLocks noChangeArrowheads="1"/>
            </p:cNvSpPr>
            <p:nvPr/>
          </p:nvSpPr>
          <p:spPr bwMode="auto">
            <a:xfrm>
              <a:off x="1712" y="1448"/>
              <a:ext cx="623" cy="106"/>
            </a:xfrm>
            <a:prstGeom prst="rightArrow">
              <a:avLst>
                <a:gd name="adj1" fmla="val 50000"/>
                <a:gd name="adj2" fmla="val 146934"/>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30729" name="Text Box 25"/>
            <p:cNvSpPr txBox="1">
              <a:spLocks noChangeArrowheads="1"/>
            </p:cNvSpPr>
            <p:nvPr/>
          </p:nvSpPr>
          <p:spPr bwMode="auto">
            <a:xfrm>
              <a:off x="2598" y="2349"/>
              <a:ext cx="85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eaLnBrk="0" hangingPunct="0">
                <a:defRPr>
                  <a:solidFill>
                    <a:schemeClr val="bg1"/>
                  </a:solidFill>
                  <a:latin typeface="ＭＳ Ｐゴシック" charset="-128"/>
                  <a:ea typeface="ＭＳ Ｐゴシック" charset="-128"/>
                </a:defRPr>
              </a:lvl1pPr>
              <a:lvl2pPr marL="742950" indent="-285750" defTabSz="762000" eaLnBrk="0" hangingPunct="0">
                <a:defRPr>
                  <a:solidFill>
                    <a:schemeClr val="bg1"/>
                  </a:solidFill>
                  <a:latin typeface="ＭＳ Ｐゴシック" charset="-128"/>
                  <a:ea typeface="ＭＳ Ｐゴシック" charset="-128"/>
                </a:defRPr>
              </a:lvl2pPr>
              <a:lvl3pPr marL="1143000" indent="-228600" defTabSz="762000" eaLnBrk="0" hangingPunct="0">
                <a:defRPr>
                  <a:solidFill>
                    <a:schemeClr val="bg1"/>
                  </a:solidFill>
                  <a:latin typeface="ＭＳ Ｐゴシック" charset="-128"/>
                  <a:ea typeface="ＭＳ Ｐゴシック" charset="-128"/>
                </a:defRPr>
              </a:lvl3pPr>
              <a:lvl4pPr marL="1600200" indent="-228600" defTabSz="762000" eaLnBrk="0" hangingPunct="0">
                <a:defRPr>
                  <a:solidFill>
                    <a:schemeClr val="bg1"/>
                  </a:solidFill>
                  <a:latin typeface="ＭＳ Ｐゴシック" charset="-128"/>
                  <a:ea typeface="ＭＳ Ｐゴシック" charset="-128"/>
                </a:defRPr>
              </a:lvl4pPr>
              <a:lvl5pPr marL="2057400" indent="-228600" defTabSz="762000" eaLnBrk="0" hangingPunct="0">
                <a:defRPr>
                  <a:solidFill>
                    <a:schemeClr val="bg1"/>
                  </a:solidFill>
                  <a:latin typeface="ＭＳ Ｐゴシック" charset="-128"/>
                  <a:ea typeface="ＭＳ Ｐゴシック" charset="-128"/>
                </a:defRPr>
              </a:lvl5pPr>
              <a:lvl6pPr marL="25146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9pPr>
            </a:lstStyle>
            <a:p>
              <a:pPr eaLnBrk="1" hangingPunct="1"/>
              <a:r>
                <a:rPr lang="fr-CH" sz="2400" b="1">
                  <a:solidFill>
                    <a:schemeClr val="tx1"/>
                  </a:solidFill>
                  <a:latin typeface="Arial" panose="020B0604020202020204" pitchFamily="34" charset="0"/>
                  <a:cs typeface="Arial" panose="020B0604020202020204" pitchFamily="34" charset="0"/>
                </a:rPr>
                <a:t>TrEMBL</a:t>
              </a:r>
              <a:endParaRPr lang="en-GB" sz="2400" b="1">
                <a:solidFill>
                  <a:schemeClr val="tx1"/>
                </a:solidFill>
                <a:latin typeface="Arial" panose="020B0604020202020204" pitchFamily="34" charset="0"/>
                <a:cs typeface="Arial" panose="020B0604020202020204" pitchFamily="34" charset="0"/>
              </a:endParaRPr>
            </a:p>
          </p:txBody>
        </p:sp>
        <p:sp>
          <p:nvSpPr>
            <p:cNvPr id="30730" name="Text Box 26"/>
            <p:cNvSpPr txBox="1">
              <a:spLocks noChangeArrowheads="1"/>
            </p:cNvSpPr>
            <p:nvPr/>
          </p:nvSpPr>
          <p:spPr bwMode="auto">
            <a:xfrm>
              <a:off x="1782" y="1200"/>
              <a:ext cx="42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eaLnBrk="0" hangingPunct="0">
                <a:defRPr>
                  <a:solidFill>
                    <a:schemeClr val="bg1"/>
                  </a:solidFill>
                  <a:latin typeface="ＭＳ Ｐゴシック" charset="-128"/>
                  <a:ea typeface="ＭＳ Ｐゴシック" charset="-128"/>
                </a:defRPr>
              </a:lvl1pPr>
              <a:lvl2pPr marL="742950" indent="-285750" defTabSz="762000" eaLnBrk="0" hangingPunct="0">
                <a:defRPr>
                  <a:solidFill>
                    <a:schemeClr val="bg1"/>
                  </a:solidFill>
                  <a:latin typeface="ＭＳ Ｐゴシック" charset="-128"/>
                  <a:ea typeface="ＭＳ Ｐゴシック" charset="-128"/>
                </a:defRPr>
              </a:lvl2pPr>
              <a:lvl3pPr marL="1143000" indent="-228600" defTabSz="762000" eaLnBrk="0" hangingPunct="0">
                <a:defRPr>
                  <a:solidFill>
                    <a:schemeClr val="bg1"/>
                  </a:solidFill>
                  <a:latin typeface="ＭＳ Ｐゴシック" charset="-128"/>
                  <a:ea typeface="ＭＳ Ｐゴシック" charset="-128"/>
                </a:defRPr>
              </a:lvl3pPr>
              <a:lvl4pPr marL="1600200" indent="-228600" defTabSz="762000" eaLnBrk="0" hangingPunct="0">
                <a:defRPr>
                  <a:solidFill>
                    <a:schemeClr val="bg1"/>
                  </a:solidFill>
                  <a:latin typeface="ＭＳ Ｐゴシック" charset="-128"/>
                  <a:ea typeface="ＭＳ Ｐゴシック" charset="-128"/>
                </a:defRPr>
              </a:lvl4pPr>
              <a:lvl5pPr marL="2057400" indent="-228600" defTabSz="762000" eaLnBrk="0" hangingPunct="0">
                <a:defRPr>
                  <a:solidFill>
                    <a:schemeClr val="bg1"/>
                  </a:solidFill>
                  <a:latin typeface="ＭＳ Ｐゴシック" charset="-128"/>
                  <a:ea typeface="ＭＳ Ｐゴシック" charset="-128"/>
                </a:defRPr>
              </a:lvl5pPr>
              <a:lvl6pPr marL="25146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9pPr>
            </a:lstStyle>
            <a:p>
              <a:pPr eaLnBrk="1" hangingPunct="1"/>
              <a:r>
                <a:rPr lang="fr-CH" b="1">
                  <a:solidFill>
                    <a:schemeClr val="tx1"/>
                  </a:solidFill>
                  <a:latin typeface="Arial" panose="020B0604020202020204" pitchFamily="34" charset="0"/>
                  <a:cs typeface="Arial" panose="020B0604020202020204" pitchFamily="34" charset="0"/>
                </a:rPr>
                <a:t>CDS</a:t>
              </a:r>
              <a:endParaRPr lang="en-GB" b="1">
                <a:solidFill>
                  <a:schemeClr val="tx1"/>
                </a:solidFill>
                <a:latin typeface="Arial" panose="020B0604020202020204" pitchFamily="34" charset="0"/>
                <a:cs typeface="Arial" panose="020B0604020202020204" pitchFamily="34" charset="0"/>
              </a:endParaRPr>
            </a:p>
          </p:txBody>
        </p:sp>
        <p:pic>
          <p:nvPicPr>
            <p:cNvPr id="30731" name="Picture 27" descr="gag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0" y="732"/>
              <a:ext cx="462"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2" name="Picture 28" descr="trembl"/>
            <p:cNvPicPr>
              <a:picLocks noChangeAspect="1" noChangeArrowheads="1"/>
            </p:cNvPicPr>
            <p:nvPr/>
          </p:nvPicPr>
          <p:blipFill>
            <a:blip r:embed="rId5">
              <a:extLst>
                <a:ext uri="{28A0092B-C50C-407E-A947-70E740481C1C}">
                  <a14:useLocalDpi xmlns:a14="http://schemas.microsoft.com/office/drawing/2010/main" val="0"/>
                </a:ext>
              </a:extLst>
            </a:blip>
            <a:srcRect r="17647"/>
            <a:stretch>
              <a:fillRect/>
            </a:stretch>
          </p:blipFill>
          <p:spPr bwMode="auto">
            <a:xfrm>
              <a:off x="2607" y="344"/>
              <a:ext cx="993" cy="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3" name="Picture 29" descr="trembl"/>
            <p:cNvPicPr>
              <a:picLocks noChangeAspect="1" noChangeArrowheads="1"/>
            </p:cNvPicPr>
            <p:nvPr/>
          </p:nvPicPr>
          <p:blipFill>
            <a:blip r:embed="rId5">
              <a:extLst>
                <a:ext uri="{28A0092B-C50C-407E-A947-70E740481C1C}">
                  <a14:useLocalDpi xmlns:a14="http://schemas.microsoft.com/office/drawing/2010/main" val="0"/>
                </a:ext>
              </a:extLst>
            </a:blip>
            <a:srcRect r="17647"/>
            <a:stretch>
              <a:fillRect/>
            </a:stretch>
          </p:blipFill>
          <p:spPr bwMode="auto">
            <a:xfrm>
              <a:off x="2719" y="464"/>
              <a:ext cx="993" cy="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24" name="Text Box 18">
            <a:hlinkClick r:id="rId7"/>
          </p:cNvPr>
          <p:cNvSpPr txBox="1">
            <a:spLocks noChangeArrowheads="1"/>
          </p:cNvSpPr>
          <p:nvPr/>
        </p:nvSpPr>
        <p:spPr bwMode="auto">
          <a:xfrm>
            <a:off x="1696243" y="4615984"/>
            <a:ext cx="3367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eaLnBrk="0" hangingPunct="0">
              <a:defRPr>
                <a:solidFill>
                  <a:schemeClr val="bg1"/>
                </a:solidFill>
                <a:latin typeface="ＭＳ Ｐゴシック" charset="-128"/>
                <a:ea typeface="ＭＳ Ｐゴシック" charset="-128"/>
              </a:defRPr>
            </a:lvl1pPr>
            <a:lvl2pPr marL="742950" indent="-285750" defTabSz="762000" eaLnBrk="0" hangingPunct="0">
              <a:defRPr>
                <a:solidFill>
                  <a:schemeClr val="bg1"/>
                </a:solidFill>
                <a:latin typeface="ＭＳ Ｐゴシック" charset="-128"/>
                <a:ea typeface="ＭＳ Ｐゴシック" charset="-128"/>
              </a:defRPr>
            </a:lvl2pPr>
            <a:lvl3pPr marL="1143000" indent="-228600" defTabSz="762000" eaLnBrk="0" hangingPunct="0">
              <a:defRPr>
                <a:solidFill>
                  <a:schemeClr val="bg1"/>
                </a:solidFill>
                <a:latin typeface="ＭＳ Ｐゴシック" charset="-128"/>
                <a:ea typeface="ＭＳ Ｐゴシック" charset="-128"/>
              </a:defRPr>
            </a:lvl3pPr>
            <a:lvl4pPr marL="1600200" indent="-228600" defTabSz="762000" eaLnBrk="0" hangingPunct="0">
              <a:defRPr>
                <a:solidFill>
                  <a:schemeClr val="bg1"/>
                </a:solidFill>
                <a:latin typeface="ＭＳ Ｐゴシック" charset="-128"/>
                <a:ea typeface="ＭＳ Ｐゴシック" charset="-128"/>
              </a:defRPr>
            </a:lvl4pPr>
            <a:lvl5pPr marL="2057400" indent="-228600" defTabSz="762000" eaLnBrk="0" hangingPunct="0">
              <a:defRPr>
                <a:solidFill>
                  <a:schemeClr val="bg1"/>
                </a:solidFill>
                <a:latin typeface="ＭＳ Ｐゴシック" charset="-128"/>
                <a:ea typeface="ＭＳ Ｐゴシック" charset="-128"/>
              </a:defRPr>
            </a:lvl5pPr>
            <a:lvl6pPr marL="25146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9pPr>
          </a:lstStyle>
          <a:p>
            <a:pPr eaLnBrk="1" hangingPunct="1"/>
            <a:r>
              <a:rPr lang="fr-CH" sz="2400" b="1" dirty="0">
                <a:solidFill>
                  <a:schemeClr val="tx1"/>
                </a:solidFill>
                <a:latin typeface="Arial" panose="020B0604020202020204" pitchFamily="34" charset="0"/>
                <a:cs typeface="Arial" panose="020B0604020202020204" pitchFamily="34" charset="0"/>
              </a:rPr>
              <a:t>DDBJ/EMBL/</a:t>
            </a:r>
            <a:r>
              <a:rPr lang="fr-CH" sz="2400" b="1" dirty="0" err="1">
                <a:solidFill>
                  <a:schemeClr val="tx1"/>
                </a:solidFill>
                <a:latin typeface="Arial" panose="020B0604020202020204" pitchFamily="34" charset="0"/>
                <a:cs typeface="Arial" panose="020B0604020202020204" pitchFamily="34" charset="0"/>
              </a:rPr>
              <a:t>Genbank</a:t>
            </a:r>
            <a:endParaRPr lang="en-GB" sz="2400" b="1"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fr-CH" dirty="0" err="1"/>
              <a:t>UniProtKB</a:t>
            </a:r>
            <a:r>
              <a:rPr lang="fr-CH" dirty="0"/>
              <a:t> entries</a:t>
            </a:r>
            <a:endParaRPr lang="en-US" dirty="0"/>
          </a:p>
        </p:txBody>
      </p:sp>
    </p:spTree>
    <p:extLst>
      <p:ext uri="{BB962C8B-B14F-4D97-AF65-F5344CB8AC3E}">
        <p14:creationId xmlns:p14="http://schemas.microsoft.com/office/powerpoint/2010/main" val="23893161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98806"/>
                                        </p:tgtEl>
                                        <p:attrNameLst>
                                          <p:attrName>style.visibility</p:attrName>
                                        </p:attrNameLst>
                                      </p:cBhvr>
                                      <p:to>
                                        <p:strVal val="visible"/>
                                      </p:to>
                                    </p:set>
                                    <p:anim calcmode="lin" valueType="num">
                                      <p:cBhvr additive="base">
                                        <p:cTn id="7" dur="500" fill="hold"/>
                                        <p:tgtEl>
                                          <p:spTgt spid="1398806"/>
                                        </p:tgtEl>
                                        <p:attrNameLst>
                                          <p:attrName>ppt_x</p:attrName>
                                        </p:attrNameLst>
                                      </p:cBhvr>
                                      <p:tavLst>
                                        <p:tav tm="0">
                                          <p:val>
                                            <p:strVal val="0-#ppt_w/2"/>
                                          </p:val>
                                        </p:tav>
                                        <p:tav tm="100000">
                                          <p:val>
                                            <p:strVal val="#ppt_x"/>
                                          </p:val>
                                        </p:tav>
                                      </p:tavLst>
                                    </p:anim>
                                    <p:anim calcmode="lin" valueType="num">
                                      <p:cBhvr additive="base">
                                        <p:cTn id="8" dur="500" fill="hold"/>
                                        <p:tgtEl>
                                          <p:spTgt spid="139880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13988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8848" y="2697429"/>
            <a:ext cx="10515600" cy="1325563"/>
          </a:xfrm>
        </p:spPr>
        <p:txBody>
          <a:bodyPr>
            <a:normAutofit fontScale="90000"/>
          </a:bodyPr>
          <a:lstStyle/>
          <a:p>
            <a:pPr algn="ctr"/>
            <a:r>
              <a:rPr lang="fr-CH" dirty="0" err="1"/>
              <a:t>TrEMBL</a:t>
            </a:r>
            <a:br>
              <a:rPr lang="fr-CH" dirty="0"/>
            </a:br>
            <a:r>
              <a:rPr lang="fr-CH" dirty="0"/>
              <a:t>&lt;-&gt;</a:t>
            </a:r>
            <a:br>
              <a:rPr lang="fr-CH" dirty="0"/>
            </a:br>
            <a:r>
              <a:rPr lang="fr-CH" dirty="0" err="1"/>
              <a:t>SwissProt</a:t>
            </a:r>
            <a:endParaRPr lang="en-US" dirty="0"/>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6548" y="3972722"/>
            <a:ext cx="4461313" cy="2290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0688" y="3855202"/>
            <a:ext cx="4418766" cy="3105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4"/>
          <a:stretch>
            <a:fillRect/>
          </a:stretch>
        </p:blipFill>
        <p:spPr>
          <a:xfrm>
            <a:off x="2676749" y="342688"/>
            <a:ext cx="4666604" cy="2405011"/>
          </a:xfrm>
          <a:prstGeom prst="rect">
            <a:avLst/>
          </a:prstGeom>
        </p:spPr>
      </p:pic>
      <p:pic>
        <p:nvPicPr>
          <p:cNvPr id="7" name="Picture 6"/>
          <p:cNvPicPr>
            <a:picLocks noChangeAspect="1"/>
          </p:cNvPicPr>
          <p:nvPr/>
        </p:nvPicPr>
        <p:blipFill>
          <a:blip r:embed="rId5"/>
          <a:stretch>
            <a:fillRect/>
          </a:stretch>
        </p:blipFill>
        <p:spPr>
          <a:xfrm>
            <a:off x="7250540" y="342688"/>
            <a:ext cx="4350789" cy="2222233"/>
          </a:xfrm>
          <a:prstGeom prst="rect">
            <a:avLst/>
          </a:prstGeom>
        </p:spPr>
      </p:pic>
      <p:pic>
        <p:nvPicPr>
          <p:cNvPr id="8" name="Picture 7"/>
          <p:cNvPicPr>
            <a:picLocks noChangeAspect="1"/>
          </p:cNvPicPr>
          <p:nvPr/>
        </p:nvPicPr>
        <p:blipFill>
          <a:blip r:embed="rId6"/>
          <a:stretch>
            <a:fillRect/>
          </a:stretch>
        </p:blipFill>
        <p:spPr>
          <a:xfrm>
            <a:off x="3214011" y="2763416"/>
            <a:ext cx="3456080" cy="1595664"/>
          </a:xfrm>
          <a:prstGeom prst="rect">
            <a:avLst/>
          </a:prstGeom>
        </p:spPr>
      </p:pic>
      <p:pic>
        <p:nvPicPr>
          <p:cNvPr id="9" name="Picture 8"/>
          <p:cNvPicPr>
            <a:picLocks noChangeAspect="1"/>
          </p:cNvPicPr>
          <p:nvPr/>
        </p:nvPicPr>
        <p:blipFill>
          <a:blip r:embed="rId7"/>
          <a:stretch>
            <a:fillRect/>
          </a:stretch>
        </p:blipFill>
        <p:spPr>
          <a:xfrm>
            <a:off x="7128342" y="2716650"/>
            <a:ext cx="4312846" cy="1753667"/>
          </a:xfrm>
          <a:prstGeom prst="rect">
            <a:avLst/>
          </a:prstGeom>
        </p:spPr>
      </p:pic>
    </p:spTree>
    <p:extLst>
      <p:ext uri="{BB962C8B-B14F-4D97-AF65-F5344CB8AC3E}">
        <p14:creationId xmlns:p14="http://schemas.microsoft.com/office/powerpoint/2010/main" val="184593460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875CB60-0ADB-4461-9603-35F613FBE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360374" y="585216"/>
            <a:ext cx="3993426" cy="3312346"/>
          </a:xfrm>
        </p:spPr>
        <p:txBody>
          <a:bodyPr vert="horz" lIns="91440" tIns="45720" rIns="91440" bIns="45720" rtlCol="0" anchor="b">
            <a:normAutofit/>
          </a:bodyPr>
          <a:lstStyle/>
          <a:p>
            <a:r>
              <a:rPr lang="en-US" sz="5200" kern="1200">
                <a:solidFill>
                  <a:schemeClr val="tx1"/>
                </a:solidFill>
                <a:latin typeface="+mj-lt"/>
                <a:ea typeface="+mj-ea"/>
                <a:cs typeface="+mj-cs"/>
              </a:rPr>
              <a:t>Global structure of UniProt</a:t>
            </a:r>
          </a:p>
        </p:txBody>
      </p:sp>
      <p:pic>
        <p:nvPicPr>
          <p:cNvPr id="7" name="Espace réservé du contenu 6">
            <a:extLst>
              <a:ext uri="{FF2B5EF4-FFF2-40B4-BE49-F238E27FC236}">
                <a16:creationId xmlns:a16="http://schemas.microsoft.com/office/drawing/2014/main" id="{0234D792-E81B-7D9D-CDA3-323BF6D6E6C2}"/>
              </a:ext>
            </a:extLst>
          </p:cNvPr>
          <p:cNvPicPr>
            <a:picLocks noGrp="1" noChangeAspect="1"/>
          </p:cNvPicPr>
          <p:nvPr>
            <p:ph idx="1"/>
          </p:nvPr>
        </p:nvPicPr>
        <p:blipFill>
          <a:blip r:embed="rId2"/>
          <a:stretch>
            <a:fillRect/>
          </a:stretch>
        </p:blipFill>
        <p:spPr>
          <a:xfrm>
            <a:off x="898516" y="567289"/>
            <a:ext cx="5390755" cy="5557479"/>
          </a:xfrm>
          <a:prstGeom prst="rect">
            <a:avLst/>
          </a:prstGeom>
        </p:spPr>
      </p:pic>
    </p:spTree>
    <p:extLst>
      <p:ext uri="{BB962C8B-B14F-4D97-AF65-F5344CB8AC3E}">
        <p14:creationId xmlns:p14="http://schemas.microsoft.com/office/powerpoint/2010/main" val="68315698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A771C-AED3-4A81-9126-A3E994A361D3}"/>
              </a:ext>
            </a:extLst>
          </p:cNvPr>
          <p:cNvSpPr>
            <a:spLocks noGrp="1"/>
          </p:cNvSpPr>
          <p:nvPr>
            <p:ph type="title"/>
          </p:nvPr>
        </p:nvSpPr>
        <p:spPr/>
        <p:txBody>
          <a:bodyPr/>
          <a:lstStyle/>
          <a:p>
            <a:r>
              <a:rPr lang="en-US" dirty="0" err="1"/>
              <a:t>UniProt</a:t>
            </a:r>
            <a:r>
              <a:rPr lang="en-US" dirty="0"/>
              <a:t> entry</a:t>
            </a:r>
            <a:endParaRPr lang="en-CH" dirty="0"/>
          </a:p>
        </p:txBody>
      </p:sp>
      <p:pic>
        <p:nvPicPr>
          <p:cNvPr id="5" name="Espace réservé du contenu 4">
            <a:extLst>
              <a:ext uri="{FF2B5EF4-FFF2-40B4-BE49-F238E27FC236}">
                <a16:creationId xmlns:a16="http://schemas.microsoft.com/office/drawing/2014/main" id="{AD7CBD23-59C3-C0FC-4CDD-529BC62364DC}"/>
              </a:ext>
            </a:extLst>
          </p:cNvPr>
          <p:cNvPicPr>
            <a:picLocks noGrp="1" noChangeAspect="1"/>
          </p:cNvPicPr>
          <p:nvPr>
            <p:ph idx="1"/>
          </p:nvPr>
        </p:nvPicPr>
        <p:blipFill>
          <a:blip r:embed="rId2"/>
          <a:stretch>
            <a:fillRect/>
          </a:stretch>
        </p:blipFill>
        <p:spPr>
          <a:xfrm>
            <a:off x="1744662" y="1825625"/>
            <a:ext cx="8702675" cy="4351338"/>
          </a:xfrm>
        </p:spPr>
      </p:pic>
      <p:sp>
        <p:nvSpPr>
          <p:cNvPr id="7" name="ZoneTexte 6">
            <a:hlinkClick r:id="rId3"/>
            <a:extLst>
              <a:ext uri="{FF2B5EF4-FFF2-40B4-BE49-F238E27FC236}">
                <a16:creationId xmlns:a16="http://schemas.microsoft.com/office/drawing/2014/main" id="{A6755C29-B6AA-9AE6-B718-8EC8FEABAF82}"/>
              </a:ext>
            </a:extLst>
          </p:cNvPr>
          <p:cNvSpPr txBox="1"/>
          <p:nvPr/>
        </p:nvSpPr>
        <p:spPr>
          <a:xfrm>
            <a:off x="6097732" y="843240"/>
            <a:ext cx="6094268" cy="369332"/>
          </a:xfrm>
          <a:prstGeom prst="rect">
            <a:avLst/>
          </a:prstGeom>
          <a:noFill/>
        </p:spPr>
        <p:txBody>
          <a:bodyPr wrap="square">
            <a:spAutoFit/>
          </a:bodyPr>
          <a:lstStyle/>
          <a:p>
            <a:r>
              <a:rPr lang="en-CH" dirty="0"/>
              <a:t>https://www.uniprot.org/uniprotkb/P04616/entry</a:t>
            </a:r>
          </a:p>
        </p:txBody>
      </p:sp>
    </p:spTree>
    <p:extLst>
      <p:ext uri="{BB962C8B-B14F-4D97-AF65-F5344CB8AC3E}">
        <p14:creationId xmlns:p14="http://schemas.microsoft.com/office/powerpoint/2010/main" val="231706813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38DEA92-CC38-8DA2-9DF6-FE0A74595C06}"/>
              </a:ext>
            </a:extLst>
          </p:cNvPr>
          <p:cNvSpPr>
            <a:spLocks noGrp="1"/>
          </p:cNvSpPr>
          <p:nvPr>
            <p:ph type="title"/>
          </p:nvPr>
        </p:nvSpPr>
        <p:spPr/>
        <p:txBody>
          <a:bodyPr/>
          <a:lstStyle/>
          <a:p>
            <a:r>
              <a:rPr lang="en-US" dirty="0"/>
              <a:t>Names and taxonomy</a:t>
            </a:r>
            <a:endParaRPr lang="en-CH" dirty="0"/>
          </a:p>
        </p:txBody>
      </p:sp>
      <p:pic>
        <p:nvPicPr>
          <p:cNvPr id="7" name="Espace réservé du contenu 6">
            <a:extLst>
              <a:ext uri="{FF2B5EF4-FFF2-40B4-BE49-F238E27FC236}">
                <a16:creationId xmlns:a16="http://schemas.microsoft.com/office/drawing/2014/main" id="{393848FF-76AD-062E-0661-5EB9F5DAF44B}"/>
              </a:ext>
            </a:extLst>
          </p:cNvPr>
          <p:cNvPicPr>
            <a:picLocks noGrp="1" noChangeAspect="1"/>
          </p:cNvPicPr>
          <p:nvPr>
            <p:ph idx="1"/>
          </p:nvPr>
        </p:nvPicPr>
        <p:blipFill rotWithShape="1">
          <a:blip r:embed="rId2"/>
          <a:srcRect b="5192"/>
          <a:stretch/>
        </p:blipFill>
        <p:spPr>
          <a:xfrm>
            <a:off x="939253" y="1887970"/>
            <a:ext cx="9128929" cy="4125441"/>
          </a:xfrm>
        </p:spPr>
      </p:pic>
      <p:sp>
        <p:nvSpPr>
          <p:cNvPr id="8" name="Rectangle 7">
            <a:extLst>
              <a:ext uri="{FF2B5EF4-FFF2-40B4-BE49-F238E27FC236}">
                <a16:creationId xmlns:a16="http://schemas.microsoft.com/office/drawing/2014/main" id="{41E90149-5CC0-468F-B0A7-ACEC49FAB46D}"/>
              </a:ext>
            </a:extLst>
          </p:cNvPr>
          <p:cNvSpPr/>
          <p:nvPr/>
        </p:nvSpPr>
        <p:spPr>
          <a:xfrm>
            <a:off x="1309254" y="5715001"/>
            <a:ext cx="2369128" cy="29841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ZoneTexte 8">
            <a:extLst>
              <a:ext uri="{FF2B5EF4-FFF2-40B4-BE49-F238E27FC236}">
                <a16:creationId xmlns:a16="http://schemas.microsoft.com/office/drawing/2014/main" id="{0B9AC86A-E0E5-1F8A-8CC0-1817A83164A4}"/>
              </a:ext>
            </a:extLst>
          </p:cNvPr>
          <p:cNvSpPr txBox="1"/>
          <p:nvPr/>
        </p:nvSpPr>
        <p:spPr>
          <a:xfrm>
            <a:off x="5631872" y="4333009"/>
            <a:ext cx="3249864" cy="369332"/>
          </a:xfrm>
          <a:prstGeom prst="rect">
            <a:avLst/>
          </a:prstGeom>
          <a:noFill/>
        </p:spPr>
        <p:txBody>
          <a:bodyPr wrap="none" rtlCol="0">
            <a:spAutoFit/>
          </a:bodyPr>
          <a:lstStyle/>
          <a:p>
            <a:r>
              <a:rPr lang="en-US" dirty="0"/>
              <a:t>NCBI taxonomy, based on ICTV</a:t>
            </a:r>
            <a:endParaRPr lang="en-CH" dirty="0"/>
          </a:p>
        </p:txBody>
      </p:sp>
      <p:sp>
        <p:nvSpPr>
          <p:cNvPr id="10" name="ZoneTexte 9">
            <a:extLst>
              <a:ext uri="{FF2B5EF4-FFF2-40B4-BE49-F238E27FC236}">
                <a16:creationId xmlns:a16="http://schemas.microsoft.com/office/drawing/2014/main" id="{B63F1818-038D-B6A6-7611-24C74BED9434}"/>
              </a:ext>
            </a:extLst>
          </p:cNvPr>
          <p:cNvSpPr txBox="1"/>
          <p:nvPr/>
        </p:nvSpPr>
        <p:spPr>
          <a:xfrm>
            <a:off x="3305520" y="6093234"/>
            <a:ext cx="1472839" cy="369332"/>
          </a:xfrm>
          <a:prstGeom prst="rect">
            <a:avLst/>
          </a:prstGeom>
          <a:noFill/>
        </p:spPr>
        <p:txBody>
          <a:bodyPr wrap="none" rtlCol="0">
            <a:spAutoFit/>
          </a:bodyPr>
          <a:lstStyle/>
          <a:p>
            <a:r>
              <a:rPr lang="en-US" dirty="0"/>
              <a:t>Host </a:t>
            </a:r>
            <a:r>
              <a:rPr lang="en-US" dirty="0" err="1"/>
              <a:t>taxID</a:t>
            </a:r>
            <a:r>
              <a:rPr lang="en-US" dirty="0"/>
              <a:t>(s)</a:t>
            </a:r>
            <a:endParaRPr lang="en-CH" dirty="0"/>
          </a:p>
        </p:txBody>
      </p:sp>
    </p:spTree>
    <p:extLst>
      <p:ext uri="{BB962C8B-B14F-4D97-AF65-F5344CB8AC3E}">
        <p14:creationId xmlns:p14="http://schemas.microsoft.com/office/powerpoint/2010/main" val="12668315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649028-725D-99FB-A8FC-99CFAAAAF72B}"/>
              </a:ext>
            </a:extLst>
          </p:cNvPr>
          <p:cNvSpPr>
            <a:spLocks noGrp="1"/>
          </p:cNvSpPr>
          <p:nvPr>
            <p:ph type="title"/>
          </p:nvPr>
        </p:nvSpPr>
        <p:spPr/>
        <p:txBody>
          <a:bodyPr/>
          <a:lstStyle/>
          <a:p>
            <a:r>
              <a:rPr lang="en-US" dirty="0"/>
              <a:t>Subcellular location in host and virion</a:t>
            </a:r>
            <a:endParaRPr lang="en-CH" dirty="0"/>
          </a:p>
        </p:txBody>
      </p:sp>
      <p:pic>
        <p:nvPicPr>
          <p:cNvPr id="5" name="Espace réservé du contenu 4">
            <a:extLst>
              <a:ext uri="{FF2B5EF4-FFF2-40B4-BE49-F238E27FC236}">
                <a16:creationId xmlns:a16="http://schemas.microsoft.com/office/drawing/2014/main" id="{962136F1-2508-51AD-4434-5BF021EDB31D}"/>
              </a:ext>
            </a:extLst>
          </p:cNvPr>
          <p:cNvPicPr>
            <a:picLocks noGrp="1" noChangeAspect="1"/>
          </p:cNvPicPr>
          <p:nvPr>
            <p:ph idx="1"/>
          </p:nvPr>
        </p:nvPicPr>
        <p:blipFill>
          <a:blip r:embed="rId2"/>
          <a:stretch>
            <a:fillRect/>
          </a:stretch>
        </p:blipFill>
        <p:spPr>
          <a:xfrm>
            <a:off x="749423" y="2182246"/>
            <a:ext cx="10515600" cy="2164401"/>
          </a:xfrm>
        </p:spPr>
      </p:pic>
      <p:sp>
        <p:nvSpPr>
          <p:cNvPr id="6" name="ZoneTexte 5">
            <a:extLst>
              <a:ext uri="{FF2B5EF4-FFF2-40B4-BE49-F238E27FC236}">
                <a16:creationId xmlns:a16="http://schemas.microsoft.com/office/drawing/2014/main" id="{CEC70473-FE4A-40DE-7BDD-07DF5478A018}"/>
              </a:ext>
            </a:extLst>
          </p:cNvPr>
          <p:cNvSpPr txBox="1"/>
          <p:nvPr/>
        </p:nvSpPr>
        <p:spPr>
          <a:xfrm>
            <a:off x="2388094" y="4838205"/>
            <a:ext cx="5166414" cy="369332"/>
          </a:xfrm>
          <a:prstGeom prst="rect">
            <a:avLst/>
          </a:prstGeom>
          <a:noFill/>
        </p:spPr>
        <p:txBody>
          <a:bodyPr wrap="none" rtlCol="0">
            <a:spAutoFit/>
          </a:bodyPr>
          <a:lstStyle/>
          <a:p>
            <a:r>
              <a:rPr lang="en-US" dirty="0"/>
              <a:t>Subcellular location is important for </a:t>
            </a:r>
            <a:r>
              <a:rPr lang="en-US" dirty="0" err="1"/>
              <a:t>interactomics</a:t>
            </a:r>
            <a:endParaRPr lang="en-CH" dirty="0"/>
          </a:p>
        </p:txBody>
      </p:sp>
    </p:spTree>
    <p:extLst>
      <p:ext uri="{BB962C8B-B14F-4D97-AF65-F5344CB8AC3E}">
        <p14:creationId xmlns:p14="http://schemas.microsoft.com/office/powerpoint/2010/main" val="366723675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45F284-D80E-422F-72A4-566B6DD57E0C}"/>
              </a:ext>
            </a:extLst>
          </p:cNvPr>
          <p:cNvSpPr>
            <a:spLocks noGrp="1"/>
          </p:cNvSpPr>
          <p:nvPr>
            <p:ph type="title"/>
          </p:nvPr>
        </p:nvSpPr>
        <p:spPr/>
        <p:txBody>
          <a:bodyPr/>
          <a:lstStyle/>
          <a:p>
            <a:r>
              <a:rPr lang="en-US" dirty="0"/>
              <a:t>PTM/processing</a:t>
            </a:r>
            <a:endParaRPr lang="en-CH" dirty="0"/>
          </a:p>
        </p:txBody>
      </p:sp>
      <p:pic>
        <p:nvPicPr>
          <p:cNvPr id="5" name="Espace réservé du contenu 4">
            <a:extLst>
              <a:ext uri="{FF2B5EF4-FFF2-40B4-BE49-F238E27FC236}">
                <a16:creationId xmlns:a16="http://schemas.microsoft.com/office/drawing/2014/main" id="{E04A129E-A686-FC1A-0582-49A9634BA373}"/>
              </a:ext>
            </a:extLst>
          </p:cNvPr>
          <p:cNvPicPr>
            <a:picLocks noGrp="1" noChangeAspect="1"/>
          </p:cNvPicPr>
          <p:nvPr>
            <p:ph idx="1"/>
          </p:nvPr>
        </p:nvPicPr>
        <p:blipFill>
          <a:blip r:embed="rId2"/>
          <a:stretch>
            <a:fillRect/>
          </a:stretch>
        </p:blipFill>
        <p:spPr>
          <a:xfrm>
            <a:off x="1417668" y="1825625"/>
            <a:ext cx="9356664" cy="4351338"/>
          </a:xfrm>
        </p:spPr>
      </p:pic>
    </p:spTree>
    <p:extLst>
      <p:ext uri="{BB962C8B-B14F-4D97-AF65-F5344CB8AC3E}">
        <p14:creationId xmlns:p14="http://schemas.microsoft.com/office/powerpoint/2010/main" val="80424602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F44CCEE-A361-6509-CDC6-6CF060E7D381}"/>
              </a:ext>
            </a:extLst>
          </p:cNvPr>
          <p:cNvSpPr>
            <a:spLocks noGrp="1"/>
          </p:cNvSpPr>
          <p:nvPr>
            <p:ph type="title"/>
          </p:nvPr>
        </p:nvSpPr>
        <p:spPr/>
        <p:txBody>
          <a:bodyPr/>
          <a:lstStyle/>
          <a:p>
            <a:r>
              <a:rPr lang="en-US" dirty="0"/>
              <a:t>Interactions</a:t>
            </a:r>
            <a:endParaRPr lang="en-CH" dirty="0"/>
          </a:p>
        </p:txBody>
      </p:sp>
      <p:pic>
        <p:nvPicPr>
          <p:cNvPr id="7" name="Espace réservé du contenu 6">
            <a:extLst>
              <a:ext uri="{FF2B5EF4-FFF2-40B4-BE49-F238E27FC236}">
                <a16:creationId xmlns:a16="http://schemas.microsoft.com/office/drawing/2014/main" id="{EF700696-FA31-2443-5E39-107D99C661F7}"/>
              </a:ext>
            </a:extLst>
          </p:cNvPr>
          <p:cNvPicPr>
            <a:picLocks noGrp="1" noChangeAspect="1"/>
          </p:cNvPicPr>
          <p:nvPr>
            <p:ph idx="1"/>
          </p:nvPr>
        </p:nvPicPr>
        <p:blipFill>
          <a:blip r:embed="rId2"/>
          <a:stretch>
            <a:fillRect/>
          </a:stretch>
        </p:blipFill>
        <p:spPr>
          <a:xfrm>
            <a:off x="838200" y="1690688"/>
            <a:ext cx="10515600" cy="3933268"/>
          </a:xfrm>
        </p:spPr>
      </p:pic>
      <p:sp>
        <p:nvSpPr>
          <p:cNvPr id="8" name="ZoneTexte 7">
            <a:extLst>
              <a:ext uri="{FF2B5EF4-FFF2-40B4-BE49-F238E27FC236}">
                <a16:creationId xmlns:a16="http://schemas.microsoft.com/office/drawing/2014/main" id="{4C7A378F-FAD3-1957-9A19-D4D29F56E005}"/>
              </a:ext>
            </a:extLst>
          </p:cNvPr>
          <p:cNvSpPr txBox="1"/>
          <p:nvPr/>
        </p:nvSpPr>
        <p:spPr>
          <a:xfrm>
            <a:off x="2379518" y="6089073"/>
            <a:ext cx="4885440" cy="369332"/>
          </a:xfrm>
          <a:prstGeom prst="rect">
            <a:avLst/>
          </a:prstGeom>
          <a:noFill/>
        </p:spPr>
        <p:txBody>
          <a:bodyPr wrap="none" rtlCol="0">
            <a:spAutoFit/>
          </a:bodyPr>
          <a:lstStyle/>
          <a:p>
            <a:r>
              <a:rPr lang="en-US" dirty="0"/>
              <a:t>Best data available for viruses, but nor </a:t>
            </a:r>
            <a:r>
              <a:rPr lang="en-US" dirty="0" err="1"/>
              <a:t>parsable</a:t>
            </a:r>
            <a:endParaRPr lang="en-CH" dirty="0"/>
          </a:p>
        </p:txBody>
      </p:sp>
    </p:spTree>
    <p:extLst>
      <p:ext uri="{BB962C8B-B14F-4D97-AF65-F5344CB8AC3E}">
        <p14:creationId xmlns:p14="http://schemas.microsoft.com/office/powerpoint/2010/main" val="194421319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4C77068-9916-FBE5-2ED5-1ACC2E95D5AE}"/>
              </a:ext>
            </a:extLst>
          </p:cNvPr>
          <p:cNvSpPr>
            <a:spLocks noGrp="1"/>
          </p:cNvSpPr>
          <p:nvPr>
            <p:ph type="title"/>
          </p:nvPr>
        </p:nvSpPr>
        <p:spPr/>
        <p:txBody>
          <a:bodyPr/>
          <a:lstStyle/>
          <a:p>
            <a:r>
              <a:rPr lang="en-US" dirty="0"/>
              <a:t>Family and domains</a:t>
            </a:r>
            <a:endParaRPr lang="en-CH" dirty="0"/>
          </a:p>
        </p:txBody>
      </p:sp>
      <p:pic>
        <p:nvPicPr>
          <p:cNvPr id="7" name="Espace réservé du contenu 6">
            <a:extLst>
              <a:ext uri="{FF2B5EF4-FFF2-40B4-BE49-F238E27FC236}">
                <a16:creationId xmlns:a16="http://schemas.microsoft.com/office/drawing/2014/main" id="{8565A147-C0DE-2187-63B5-8456358EC66F}"/>
              </a:ext>
            </a:extLst>
          </p:cNvPr>
          <p:cNvPicPr>
            <a:picLocks noGrp="1" noChangeAspect="1"/>
          </p:cNvPicPr>
          <p:nvPr>
            <p:ph idx="1"/>
          </p:nvPr>
        </p:nvPicPr>
        <p:blipFill>
          <a:blip r:embed="rId2"/>
          <a:stretch>
            <a:fillRect/>
          </a:stretch>
        </p:blipFill>
        <p:spPr>
          <a:xfrm>
            <a:off x="838200" y="1877580"/>
            <a:ext cx="9467519" cy="4351338"/>
          </a:xfrm>
        </p:spPr>
      </p:pic>
    </p:spTree>
    <p:extLst>
      <p:ext uri="{BB962C8B-B14F-4D97-AF65-F5344CB8AC3E}">
        <p14:creationId xmlns:p14="http://schemas.microsoft.com/office/powerpoint/2010/main" val="243282213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5954" name="Rectangle 2"/>
          <p:cNvSpPr>
            <a:spLocks noGrp="1" noChangeArrowheads="1"/>
          </p:cNvSpPr>
          <p:nvPr>
            <p:ph type="title"/>
          </p:nvPr>
        </p:nvSpPr>
        <p:spPr>
          <a:xfrm>
            <a:off x="761999" y="73355"/>
            <a:ext cx="11054179" cy="1325563"/>
          </a:xfrm>
        </p:spPr>
        <p:txBody>
          <a:bodyPr/>
          <a:lstStyle/>
          <a:p>
            <a:pPr>
              <a:defRPr/>
            </a:pPr>
            <a:r>
              <a:rPr lang="fr-CH" dirty="0" err="1"/>
              <a:t>UniProt</a:t>
            </a:r>
            <a:r>
              <a:rPr lang="fr-CH" dirty="0"/>
              <a:t> annotation </a:t>
            </a:r>
            <a:r>
              <a:rPr lang="fr-CH" dirty="0" err="1"/>
              <a:t>completes</a:t>
            </a:r>
            <a:r>
              <a:rPr lang="fr-CH" dirty="0"/>
              <a:t> </a:t>
            </a:r>
            <a:r>
              <a:rPr lang="fr-CH" dirty="0" err="1"/>
              <a:t>GenBank</a:t>
            </a:r>
            <a:r>
              <a:rPr lang="fr-CH" dirty="0"/>
              <a:t> </a:t>
            </a:r>
            <a:r>
              <a:rPr lang="fr-CH" dirty="0" err="1"/>
              <a:t>gene</a:t>
            </a:r>
            <a:r>
              <a:rPr lang="fr-CH" dirty="0"/>
              <a:t> </a:t>
            </a:r>
            <a:r>
              <a:rPr lang="fr-CH" dirty="0" err="1"/>
              <a:t>models</a:t>
            </a:r>
            <a:endParaRPr lang="en-GB" dirty="0"/>
          </a:p>
        </p:txBody>
      </p:sp>
      <p:sp>
        <p:nvSpPr>
          <p:cNvPr id="36871" name="Line 9"/>
          <p:cNvSpPr>
            <a:spLocks noChangeShapeType="1"/>
          </p:cNvSpPr>
          <p:nvPr/>
        </p:nvSpPr>
        <p:spPr bwMode="auto">
          <a:xfrm>
            <a:off x="6096000" y="5219700"/>
            <a:ext cx="0" cy="381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pic>
        <p:nvPicPr>
          <p:cNvPr id="3687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385" y="2898067"/>
            <a:ext cx="4533900" cy="195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5986" y="2903246"/>
            <a:ext cx="4170905" cy="2162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8408652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What</a:t>
            </a:r>
            <a:r>
              <a:rPr lang="fr-CH" dirty="0"/>
              <a:t> </a:t>
            </a:r>
            <a:r>
              <a:rPr lang="fr-CH" dirty="0" err="1"/>
              <a:t>is</a:t>
            </a:r>
            <a:r>
              <a:rPr lang="fr-CH" dirty="0"/>
              <a:t> annotation?</a:t>
            </a:r>
            <a:endParaRPr lang="en-US" dirty="0"/>
          </a:p>
        </p:txBody>
      </p:sp>
      <p:sp>
        <p:nvSpPr>
          <p:cNvPr id="3" name="Content Placeholder 2"/>
          <p:cNvSpPr>
            <a:spLocks noGrp="1"/>
          </p:cNvSpPr>
          <p:nvPr>
            <p:ph type="body" sz="quarter" idx="11"/>
          </p:nvPr>
        </p:nvSpPr>
        <p:spPr/>
        <p:txBody>
          <a:bodyPr/>
          <a:lstStyle/>
          <a:p>
            <a:r>
              <a:rPr lang="fr-CH" b="0" dirty="0">
                <a:effectLst/>
              </a:rPr>
              <a:t>Information </a:t>
            </a:r>
            <a:r>
              <a:rPr lang="fr-CH" b="0" dirty="0" err="1">
                <a:effectLst/>
              </a:rPr>
              <a:t>associated</a:t>
            </a:r>
            <a:r>
              <a:rPr lang="fr-CH" b="0" dirty="0">
                <a:effectLst/>
              </a:rPr>
              <a:t> </a:t>
            </a:r>
            <a:r>
              <a:rPr lang="fr-CH" b="0" dirty="0" err="1">
                <a:effectLst/>
              </a:rPr>
              <a:t>with</a:t>
            </a:r>
            <a:r>
              <a:rPr lang="fr-CH" b="0" dirty="0">
                <a:effectLst/>
              </a:rPr>
              <a:t> </a:t>
            </a:r>
            <a:r>
              <a:rPr lang="fr-CH" b="0" dirty="0" err="1">
                <a:effectLst/>
              </a:rPr>
              <a:t>sequence</a:t>
            </a:r>
            <a:r>
              <a:rPr lang="fr-CH" b="0" dirty="0">
                <a:effectLst/>
              </a:rPr>
              <a:t> </a:t>
            </a:r>
            <a:r>
              <a:rPr lang="fr-CH" b="0" dirty="0" err="1">
                <a:effectLst/>
              </a:rPr>
              <a:t>is</a:t>
            </a:r>
            <a:r>
              <a:rPr lang="fr-CH" b="0" dirty="0">
                <a:effectLst/>
              </a:rPr>
              <a:t> </a:t>
            </a:r>
            <a:r>
              <a:rPr lang="fr-CH" b="0" dirty="0" err="1">
                <a:effectLst/>
              </a:rPr>
              <a:t>called</a:t>
            </a:r>
            <a:r>
              <a:rPr lang="fr-CH" b="0" dirty="0">
                <a:effectLst/>
              </a:rPr>
              <a:t> annotation.</a:t>
            </a:r>
          </a:p>
          <a:p>
            <a:endParaRPr lang="fr-CH" b="0" dirty="0">
              <a:effectLst/>
            </a:endParaRPr>
          </a:p>
          <a:p>
            <a:r>
              <a:rPr lang="fr-CH" dirty="0" err="1"/>
              <a:t>Three</a:t>
            </a:r>
            <a:r>
              <a:rPr lang="fr-CH" dirty="0"/>
              <a:t> </a:t>
            </a:r>
            <a:r>
              <a:rPr lang="fr-CH" dirty="0" err="1"/>
              <a:t>flavours</a:t>
            </a:r>
            <a:r>
              <a:rPr lang="fr-CH" dirty="0"/>
              <a:t>:</a:t>
            </a:r>
            <a:endParaRPr lang="fr-CH" b="0" dirty="0">
              <a:effectLst/>
            </a:endParaRPr>
          </a:p>
          <a:p>
            <a:r>
              <a:rPr lang="fr-CH" b="0" dirty="0">
                <a:effectLst/>
              </a:rPr>
              <a:t>Free </a:t>
            </a:r>
            <a:r>
              <a:rPr lang="fr-CH" b="0" dirty="0" err="1">
                <a:effectLst/>
              </a:rPr>
              <a:t>text</a:t>
            </a:r>
            <a:endParaRPr lang="fr-CH" b="0" dirty="0">
              <a:effectLst/>
            </a:endParaRPr>
          </a:p>
          <a:p>
            <a:r>
              <a:rPr lang="fr-CH" b="0" dirty="0" err="1">
                <a:effectLst/>
              </a:rPr>
              <a:t>Controlled</a:t>
            </a:r>
            <a:r>
              <a:rPr lang="fr-CH" b="0" dirty="0">
                <a:effectLst/>
              </a:rPr>
              <a:t> </a:t>
            </a:r>
            <a:r>
              <a:rPr lang="fr-CH" b="0" dirty="0" err="1">
                <a:effectLst/>
              </a:rPr>
              <a:t>vocabulary</a:t>
            </a:r>
            <a:endParaRPr lang="fr-CH" b="0" dirty="0">
              <a:effectLst/>
            </a:endParaRPr>
          </a:p>
          <a:p>
            <a:r>
              <a:rPr lang="fr-CH" b="0" dirty="0" err="1">
                <a:effectLst/>
              </a:rPr>
              <a:t>Ontology</a:t>
            </a:r>
            <a:r>
              <a:rPr lang="fr-CH" b="0" dirty="0">
                <a:effectLst/>
              </a:rPr>
              <a:t>: </a:t>
            </a:r>
            <a:r>
              <a:rPr lang="fr-CH" b="0" dirty="0" err="1">
                <a:effectLst/>
              </a:rPr>
              <a:t>controlled</a:t>
            </a:r>
            <a:r>
              <a:rPr lang="fr-CH" b="0" dirty="0">
                <a:effectLst/>
              </a:rPr>
              <a:t> </a:t>
            </a:r>
            <a:r>
              <a:rPr lang="fr-CH" b="0" dirty="0" err="1">
                <a:effectLst/>
              </a:rPr>
              <a:t>vocabulary</a:t>
            </a:r>
            <a:r>
              <a:rPr lang="fr-CH" b="0" dirty="0">
                <a:effectLst/>
              </a:rPr>
              <a:t> + </a:t>
            </a:r>
            <a:r>
              <a:rPr lang="fr-CH" b="0" dirty="0" err="1">
                <a:effectLst/>
              </a:rPr>
              <a:t>hierarchy</a:t>
            </a:r>
            <a:endParaRPr lang="fr-CH" b="0" dirty="0">
              <a:effectLst/>
            </a:endParaRPr>
          </a:p>
        </p:txBody>
      </p:sp>
      <p:pic>
        <p:nvPicPr>
          <p:cNvPr id="8194" name="Picture 2" descr="File:CCR5 Primary Protein Sequen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4331" y="2400295"/>
            <a:ext cx="3462226" cy="2540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4125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p:cNvSpPr>
            <a:spLocks noGrp="1"/>
          </p:cNvSpPr>
          <p:nvPr>
            <p:ph type="title"/>
          </p:nvPr>
        </p:nvSpPr>
        <p:spPr>
          <a:xfrm>
            <a:off x="838201" y="643467"/>
            <a:ext cx="5552208" cy="1800526"/>
          </a:xfrm>
        </p:spPr>
        <p:txBody>
          <a:bodyPr vert="horz" lIns="91440" tIns="45720" rIns="91440" bIns="45720" rtlCol="0" anchor="ctr">
            <a:normAutofit/>
          </a:bodyPr>
          <a:lstStyle/>
          <a:p>
            <a:br>
              <a:rPr lang="en-US" sz="4100" kern="1200" dirty="0">
                <a:solidFill>
                  <a:schemeClr val="tx1"/>
                </a:solidFill>
                <a:latin typeface="+mj-lt"/>
                <a:ea typeface="+mj-ea"/>
                <a:cs typeface="+mj-cs"/>
              </a:rPr>
            </a:br>
            <a:r>
              <a:rPr lang="en-US" sz="4100" kern="1200" dirty="0">
                <a:solidFill>
                  <a:schemeClr val="tx1"/>
                </a:solidFill>
                <a:latin typeface="+mj-lt"/>
                <a:ea typeface="+mj-ea"/>
                <a:cs typeface="+mj-cs"/>
              </a:rPr>
              <a:t>HA Annotation: free text</a:t>
            </a:r>
          </a:p>
        </p:txBody>
      </p:sp>
      <p:sp>
        <p:nvSpPr>
          <p:cNvPr id="8" name="Espace réservé du texte 7">
            <a:extLst>
              <a:ext uri="{FF2B5EF4-FFF2-40B4-BE49-F238E27FC236}">
                <a16:creationId xmlns:a16="http://schemas.microsoft.com/office/drawing/2014/main" id="{14B177F6-68C1-E643-5DEF-E1EACC123A57}"/>
              </a:ext>
            </a:extLst>
          </p:cNvPr>
          <p:cNvSpPr>
            <a:spLocks noGrp="1"/>
          </p:cNvSpPr>
          <p:nvPr>
            <p:ph type="body" sz="half" idx="2"/>
          </p:nvPr>
        </p:nvSpPr>
        <p:spPr>
          <a:xfrm>
            <a:off x="838201" y="2623381"/>
            <a:ext cx="3888528" cy="3553581"/>
          </a:xfrm>
          <a:prstGeom prst="rect">
            <a:avLst/>
          </a:prstGeom>
        </p:spPr>
        <p:txBody>
          <a:bodyPr vert="horz" lIns="91440" tIns="45720" rIns="91440" bIns="45720" rtlCol="0">
            <a:normAutofit/>
          </a:bodyPr>
          <a:lstStyle/>
          <a:p>
            <a:pPr indent="-228600">
              <a:buFont typeface="Arial" panose="020B0604020202020204" pitchFamily="34" charset="0"/>
              <a:buChar char="•"/>
            </a:pPr>
            <a:r>
              <a:rPr lang="en-US" sz="1400"/>
              <a:t>“</a:t>
            </a:r>
            <a:r>
              <a:rPr lang="en-US" sz="1400" b="1"/>
              <a:t>Binds to sialic acid-containing receptors on the cell surface, bringing about the attachment of the virus particle to the cell. </a:t>
            </a:r>
            <a:r>
              <a:rPr lang="en-US" sz="1400"/>
              <a:t>This attachment induces virion internalization of about two third of the virus particles through clathrin-dependent endocytosis and about one third through a clathrin- and caveolin-independent pathway. Plays a major role in the determination of host range restriction and virulence. Class I viral fusion protein. Responsible for penetration of the virus into the cell cytoplasm by mediating the fusion of the membrane of the endocytosed virus particle with the endosomal membrane. Low pH in endosomes induces an irreversible conformational change in HA2, releasing the fusion hydrophobic peptide. Several trimers are required to form a competent fusion pore.”</a:t>
            </a:r>
          </a:p>
        </p:txBody>
      </p:sp>
      <p:pic>
        <p:nvPicPr>
          <p:cNvPr id="7" name="Espace réservé du contenu 6">
            <a:extLst>
              <a:ext uri="{FF2B5EF4-FFF2-40B4-BE49-F238E27FC236}">
                <a16:creationId xmlns:a16="http://schemas.microsoft.com/office/drawing/2014/main" id="{3B3C906A-27F1-718A-88E8-B757564F1B2C}"/>
              </a:ext>
            </a:extLst>
          </p:cNvPr>
          <p:cNvPicPr>
            <a:picLocks noGrp="1" noChangeAspect="1"/>
          </p:cNvPicPr>
          <p:nvPr>
            <p:ph idx="1"/>
          </p:nvPr>
        </p:nvPicPr>
        <p:blipFill>
          <a:blip r:embed="rId2"/>
          <a:stretch>
            <a:fillRect/>
          </a:stretch>
        </p:blipFill>
        <p:spPr>
          <a:xfrm>
            <a:off x="6800986" y="1971432"/>
            <a:ext cx="4747547" cy="2943479"/>
          </a:xfrm>
          <a:prstGeom prst="rect">
            <a:avLst/>
          </a:prstGeom>
        </p:spPr>
      </p:pic>
    </p:spTree>
    <p:extLst>
      <p:ext uri="{BB962C8B-B14F-4D97-AF65-F5344CB8AC3E}">
        <p14:creationId xmlns:p14="http://schemas.microsoft.com/office/powerpoint/2010/main" val="13243060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p:cNvSpPr>
            <a:spLocks noGrp="1"/>
          </p:cNvSpPr>
          <p:nvPr>
            <p:ph type="title"/>
          </p:nvPr>
        </p:nvSpPr>
        <p:spPr>
          <a:xfrm>
            <a:off x="838201" y="643467"/>
            <a:ext cx="3888526" cy="1800526"/>
          </a:xfrm>
        </p:spPr>
        <p:txBody>
          <a:bodyPr vert="horz" lIns="91440" tIns="45720" rIns="91440" bIns="45720" rtlCol="0" anchor="ctr">
            <a:normAutofit/>
          </a:bodyPr>
          <a:lstStyle/>
          <a:p>
            <a:r>
              <a:rPr lang="en-US" sz="4100" kern="1200" dirty="0">
                <a:solidFill>
                  <a:schemeClr val="tx1"/>
                </a:solidFill>
                <a:latin typeface="+mj-lt"/>
                <a:ea typeface="+mj-ea"/>
                <a:cs typeface="+mj-cs"/>
              </a:rPr>
              <a:t>HA Annotation: controlled vocabulary</a:t>
            </a:r>
          </a:p>
        </p:txBody>
      </p:sp>
      <p:sp>
        <p:nvSpPr>
          <p:cNvPr id="8" name="Espace réservé du texte 7"/>
          <p:cNvSpPr>
            <a:spLocks noGrp="1"/>
          </p:cNvSpPr>
          <p:nvPr>
            <p:ph type="body" sz="half" idx="2"/>
          </p:nvPr>
        </p:nvSpPr>
        <p:spPr>
          <a:xfrm>
            <a:off x="838201" y="2623381"/>
            <a:ext cx="3888528" cy="3553581"/>
          </a:xfrm>
          <a:prstGeom prst="rect">
            <a:avLst/>
          </a:prstGeom>
        </p:spPr>
        <p:txBody>
          <a:bodyPr vert="horz" lIns="91440" tIns="45720" rIns="91440" bIns="45720" rtlCol="0">
            <a:normAutofit/>
          </a:bodyPr>
          <a:lstStyle/>
          <a:p>
            <a:pPr indent="-228600">
              <a:buFont typeface="Arial" panose="020B0604020202020204" pitchFamily="34" charset="0"/>
              <a:buChar char="•"/>
            </a:pPr>
            <a:r>
              <a:rPr lang="en-US" sz="1400" b="1"/>
              <a:t>Keywords - Molecular function</a:t>
            </a:r>
            <a:r>
              <a:rPr lang="en-US" sz="1400" b="1" baseline="30000"/>
              <a:t>i</a:t>
            </a:r>
            <a:endParaRPr lang="en-US" sz="1400" b="1"/>
          </a:p>
          <a:p>
            <a:pPr indent="-228600">
              <a:buFont typeface="Arial" panose="020B0604020202020204" pitchFamily="34" charset="0"/>
              <a:buChar char="•"/>
            </a:pPr>
            <a:r>
              <a:rPr lang="en-US" sz="1400">
                <a:hlinkClick r:id="rId2"/>
              </a:rPr>
              <a:t>Hemagglutinin</a:t>
            </a:r>
            <a:endParaRPr lang="en-US" sz="1400"/>
          </a:p>
          <a:p>
            <a:pPr indent="-228600">
              <a:buFont typeface="Arial" panose="020B0604020202020204" pitchFamily="34" charset="0"/>
              <a:buChar char="•"/>
            </a:pPr>
            <a:endParaRPr lang="en-US" sz="1400"/>
          </a:p>
          <a:p>
            <a:pPr indent="-228600">
              <a:buFont typeface="Arial" panose="020B0604020202020204" pitchFamily="34" charset="0"/>
              <a:buChar char="•"/>
            </a:pPr>
            <a:r>
              <a:rPr lang="en-US" sz="1400" b="1"/>
              <a:t>Keywords - Biological process</a:t>
            </a:r>
            <a:r>
              <a:rPr lang="en-US" sz="1400" b="1" baseline="30000"/>
              <a:t>i</a:t>
            </a:r>
            <a:endParaRPr lang="en-US" sz="1400" b="1"/>
          </a:p>
          <a:p>
            <a:pPr indent="-228600">
              <a:buFont typeface="Arial" panose="020B0604020202020204" pitchFamily="34" charset="0"/>
              <a:buChar char="•"/>
            </a:pPr>
            <a:r>
              <a:rPr lang="en-US" sz="1400">
                <a:hlinkClick r:id="rId3"/>
              </a:rPr>
              <a:t>Clathrin- and caveolin-independent endocytosis of virus by host</a:t>
            </a:r>
            <a:r>
              <a:rPr lang="en-US" sz="1400"/>
              <a:t>, </a:t>
            </a:r>
            <a:r>
              <a:rPr lang="en-US" sz="1400">
                <a:hlinkClick r:id="rId4"/>
              </a:rPr>
              <a:t>Clathrin-mediated endocytosis of virus by host</a:t>
            </a:r>
            <a:r>
              <a:rPr lang="en-US" sz="1400"/>
              <a:t>, </a:t>
            </a:r>
            <a:r>
              <a:rPr lang="en-US" sz="1400">
                <a:hlinkClick r:id="rId5"/>
              </a:rPr>
              <a:t>Fusion of virus membrane with host endosomal membrane</a:t>
            </a:r>
            <a:r>
              <a:rPr lang="en-US" sz="1400"/>
              <a:t>, </a:t>
            </a:r>
            <a:r>
              <a:rPr lang="en-US" sz="1400">
                <a:hlinkClick r:id="rId6"/>
              </a:rPr>
              <a:t>Fusion of virus membrane with host membrane</a:t>
            </a:r>
            <a:r>
              <a:rPr lang="en-US" sz="1400"/>
              <a:t>, </a:t>
            </a:r>
            <a:r>
              <a:rPr lang="en-US" sz="1400">
                <a:hlinkClick r:id="rId7"/>
              </a:rPr>
              <a:t>Host-virus interaction</a:t>
            </a:r>
            <a:r>
              <a:rPr lang="en-US" sz="1400"/>
              <a:t>, </a:t>
            </a:r>
            <a:r>
              <a:rPr lang="en-US" sz="1400">
                <a:hlinkClick r:id="rId8"/>
              </a:rPr>
              <a:t>Viral attachment to host cell</a:t>
            </a:r>
            <a:r>
              <a:rPr lang="en-US" sz="1400"/>
              <a:t>, </a:t>
            </a:r>
            <a:r>
              <a:rPr lang="en-US" sz="1400">
                <a:hlinkClick r:id="rId9"/>
              </a:rPr>
              <a:t>Viral penetration into host cytoplasm</a:t>
            </a:r>
            <a:r>
              <a:rPr lang="en-US" sz="1400"/>
              <a:t>, </a:t>
            </a:r>
            <a:r>
              <a:rPr lang="en-US" sz="1400">
                <a:hlinkClick r:id="rId10"/>
              </a:rPr>
              <a:t>Virus endocytosis by host</a:t>
            </a:r>
            <a:r>
              <a:rPr lang="en-US" sz="1400"/>
              <a:t>, </a:t>
            </a:r>
            <a:r>
              <a:rPr lang="en-US" sz="1400">
                <a:hlinkClick r:id="rId11"/>
              </a:rPr>
              <a:t>Virus entry into host cell</a:t>
            </a:r>
            <a:endParaRPr lang="en-US" sz="1400"/>
          </a:p>
        </p:txBody>
      </p:sp>
      <p:pic>
        <p:nvPicPr>
          <p:cNvPr id="7" name="Espace réservé du contenu 6">
            <a:extLst>
              <a:ext uri="{FF2B5EF4-FFF2-40B4-BE49-F238E27FC236}">
                <a16:creationId xmlns:a16="http://schemas.microsoft.com/office/drawing/2014/main" id="{82791037-5437-A318-0A55-2B3A43DCC03C}"/>
              </a:ext>
            </a:extLst>
          </p:cNvPr>
          <p:cNvPicPr>
            <a:picLocks noGrp="1" noChangeAspect="1"/>
          </p:cNvPicPr>
          <p:nvPr>
            <p:ph idx="1"/>
          </p:nvPr>
        </p:nvPicPr>
        <p:blipFill>
          <a:blip r:embed="rId12"/>
          <a:stretch>
            <a:fillRect/>
          </a:stretch>
        </p:blipFill>
        <p:spPr>
          <a:xfrm>
            <a:off x="6800986" y="1971432"/>
            <a:ext cx="4747547" cy="2943479"/>
          </a:xfrm>
          <a:prstGeom prst="rect">
            <a:avLst/>
          </a:prstGeom>
        </p:spPr>
      </p:pic>
    </p:spTree>
    <p:extLst>
      <p:ext uri="{BB962C8B-B14F-4D97-AF65-F5344CB8AC3E}">
        <p14:creationId xmlns:p14="http://schemas.microsoft.com/office/powerpoint/2010/main" val="121065938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0668" y="1581704"/>
            <a:ext cx="13969552" cy="4911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fr-CH" dirty="0"/>
              <a:t>Annotation: UniProt Keyword</a:t>
            </a:r>
            <a:endParaRPr lang="en-US" dirty="0"/>
          </a:p>
        </p:txBody>
      </p:sp>
    </p:spTree>
    <p:extLst>
      <p:ext uri="{BB962C8B-B14F-4D97-AF65-F5344CB8AC3E}">
        <p14:creationId xmlns:p14="http://schemas.microsoft.com/office/powerpoint/2010/main" val="137142055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dirty="0"/>
              <a:t>Annotation: </a:t>
            </a:r>
            <a:r>
              <a:rPr lang="fr-CH" dirty="0" err="1"/>
              <a:t>ontology</a:t>
            </a:r>
            <a:endParaRPr lang="en-US" dirty="0"/>
          </a:p>
        </p:txBody>
      </p:sp>
      <p:pic>
        <p:nvPicPr>
          <p:cNvPr id="1026" name="Picture 2" descr="http://education.expasy.org/images/InfluenzaA-vir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4537" y="2075151"/>
            <a:ext cx="4840481" cy="300600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650"/>
          <a:stretch/>
        </p:blipFill>
        <p:spPr bwMode="auto">
          <a:xfrm>
            <a:off x="838200" y="1429780"/>
            <a:ext cx="4905666" cy="5352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3443" y="1027906"/>
            <a:ext cx="4905666" cy="5615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5223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ltLang="en-US" dirty="0">
                <a:effectLst/>
                <a:latin typeface="Arial" panose="020B0604020202020204" pitchFamily="34" charset="0"/>
                <a:cs typeface="Arial" panose="020B0604020202020204" pitchFamily="34" charset="0"/>
              </a:rPr>
              <a:t>Gene Ontology (GO)</a:t>
            </a:r>
          </a:p>
        </p:txBody>
      </p:sp>
      <p:graphicFrame>
        <p:nvGraphicFramePr>
          <p:cNvPr id="3077" name="Rectangle 3">
            <a:extLst>
              <a:ext uri="{FF2B5EF4-FFF2-40B4-BE49-F238E27FC236}">
                <a16:creationId xmlns:a16="http://schemas.microsoft.com/office/drawing/2014/main" id="{2C03D614-4B90-458C-9051-C112B03E55BE}"/>
              </a:ext>
            </a:extLst>
          </p:cNvPr>
          <p:cNvGraphicFramePr/>
          <p:nvPr/>
        </p:nvGraphicFramePr>
        <p:xfrm>
          <a:off x="838200" y="181927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634027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4B926D9-E483-601E-40F9-E1AD508EB829}"/>
              </a:ext>
            </a:extLst>
          </p:cNvPr>
          <p:cNvSpPr>
            <a:spLocks noGrp="1"/>
          </p:cNvSpPr>
          <p:nvPr>
            <p:ph type="title"/>
          </p:nvPr>
        </p:nvSpPr>
        <p:spPr/>
        <p:txBody>
          <a:bodyPr/>
          <a:lstStyle/>
          <a:p>
            <a:r>
              <a:rPr lang="en-US" dirty="0"/>
              <a:t>Viral polyproteins</a:t>
            </a:r>
            <a:endParaRPr lang="en-CH" dirty="0"/>
          </a:p>
        </p:txBody>
      </p:sp>
      <p:sp>
        <p:nvSpPr>
          <p:cNvPr id="5" name="Espace réservé du contenu 4">
            <a:extLst>
              <a:ext uri="{FF2B5EF4-FFF2-40B4-BE49-F238E27FC236}">
                <a16:creationId xmlns:a16="http://schemas.microsoft.com/office/drawing/2014/main" id="{7DDECFBA-3A10-267C-B598-AD4F35ED11E6}"/>
              </a:ext>
            </a:extLst>
          </p:cNvPr>
          <p:cNvSpPr>
            <a:spLocks noGrp="1"/>
          </p:cNvSpPr>
          <p:nvPr>
            <p:ph idx="1"/>
          </p:nvPr>
        </p:nvSpPr>
        <p:spPr/>
        <p:txBody>
          <a:bodyPr/>
          <a:lstStyle/>
          <a:p>
            <a:r>
              <a:rPr lang="en-US" dirty="0"/>
              <a:t>Many RNA viruses encode for big polyproteins (&gt;30 viral families)</a:t>
            </a:r>
          </a:p>
          <a:p>
            <a:endParaRPr lang="en-US" dirty="0"/>
          </a:p>
          <a:p>
            <a:r>
              <a:rPr lang="en-US" dirty="0" err="1"/>
              <a:t>Retroviridae</a:t>
            </a:r>
            <a:r>
              <a:rPr lang="en-US" dirty="0"/>
              <a:t> (HIV)</a:t>
            </a:r>
          </a:p>
          <a:p>
            <a:r>
              <a:rPr lang="en-US" dirty="0"/>
              <a:t>Flaviviridae (Yellow fever virus, Zika virus,…)</a:t>
            </a:r>
          </a:p>
          <a:p>
            <a:r>
              <a:rPr lang="en-US" dirty="0" err="1"/>
              <a:t>Picornaviridae</a:t>
            </a:r>
            <a:r>
              <a:rPr lang="en-US" dirty="0"/>
              <a:t> (Enterovirus, Rhinovirus, Poliovirus)</a:t>
            </a:r>
          </a:p>
          <a:p>
            <a:r>
              <a:rPr lang="en-US" dirty="0" err="1"/>
              <a:t>Coronaviridae</a:t>
            </a:r>
            <a:r>
              <a:rPr lang="en-US" dirty="0"/>
              <a:t> (SARS, MERS)</a:t>
            </a:r>
          </a:p>
          <a:p>
            <a:r>
              <a:rPr lang="en-US" dirty="0" err="1"/>
              <a:t>Togaviridae</a:t>
            </a:r>
            <a:r>
              <a:rPr lang="en-US" dirty="0"/>
              <a:t> (Chikungunya)</a:t>
            </a:r>
          </a:p>
          <a:p>
            <a:endParaRPr lang="en-CH" dirty="0"/>
          </a:p>
        </p:txBody>
      </p:sp>
    </p:spTree>
    <p:extLst>
      <p:ext uri="{BB962C8B-B14F-4D97-AF65-F5344CB8AC3E}">
        <p14:creationId xmlns:p14="http://schemas.microsoft.com/office/powerpoint/2010/main" val="229893016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B4F328-6B05-A554-B4A0-F75AEC649E9B}"/>
              </a:ext>
            </a:extLst>
          </p:cNvPr>
          <p:cNvSpPr>
            <a:spLocks noGrp="1"/>
          </p:cNvSpPr>
          <p:nvPr>
            <p:ph type="title"/>
          </p:nvPr>
        </p:nvSpPr>
        <p:spPr>
          <a:xfrm>
            <a:off x="280555" y="-185879"/>
            <a:ext cx="10515600" cy="1325563"/>
          </a:xfrm>
        </p:spPr>
        <p:txBody>
          <a:bodyPr/>
          <a:lstStyle/>
          <a:p>
            <a:r>
              <a:rPr lang="en-US" dirty="0"/>
              <a:t>Viral polyproteins</a:t>
            </a:r>
            <a:endParaRPr lang="en-CH" dirty="0"/>
          </a:p>
        </p:txBody>
      </p:sp>
      <p:pic>
        <p:nvPicPr>
          <p:cNvPr id="7" name="Espace réservé du contenu 6">
            <a:extLst>
              <a:ext uri="{FF2B5EF4-FFF2-40B4-BE49-F238E27FC236}">
                <a16:creationId xmlns:a16="http://schemas.microsoft.com/office/drawing/2014/main" id="{6D9A86DF-6160-0D0A-300D-D926AD1503F9}"/>
              </a:ext>
            </a:extLst>
          </p:cNvPr>
          <p:cNvPicPr>
            <a:picLocks noGrp="1" noChangeAspect="1"/>
          </p:cNvPicPr>
          <p:nvPr>
            <p:ph idx="1"/>
          </p:nvPr>
        </p:nvPicPr>
        <p:blipFill>
          <a:blip r:embed="rId2"/>
          <a:stretch>
            <a:fillRect/>
          </a:stretch>
        </p:blipFill>
        <p:spPr>
          <a:xfrm>
            <a:off x="3665354" y="1420524"/>
            <a:ext cx="8526646" cy="4942028"/>
          </a:xfrm>
          <a:prstGeom prst="rect">
            <a:avLst/>
          </a:prstGeom>
        </p:spPr>
      </p:pic>
      <p:sp>
        <p:nvSpPr>
          <p:cNvPr id="10" name="ZoneTexte 9">
            <a:extLst>
              <a:ext uri="{FF2B5EF4-FFF2-40B4-BE49-F238E27FC236}">
                <a16:creationId xmlns:a16="http://schemas.microsoft.com/office/drawing/2014/main" id="{A5F85027-15C8-6DD0-7A0D-64A40968ADEB}"/>
              </a:ext>
            </a:extLst>
          </p:cNvPr>
          <p:cNvSpPr txBox="1"/>
          <p:nvPr/>
        </p:nvSpPr>
        <p:spPr>
          <a:xfrm>
            <a:off x="457200" y="1828800"/>
            <a:ext cx="3325091" cy="1754326"/>
          </a:xfrm>
          <a:prstGeom prst="rect">
            <a:avLst/>
          </a:prstGeom>
          <a:noFill/>
        </p:spPr>
        <p:txBody>
          <a:bodyPr wrap="square" rtlCol="0">
            <a:spAutoFit/>
          </a:bodyPr>
          <a:lstStyle/>
          <a:p>
            <a:r>
              <a:rPr lang="en-US" dirty="0"/>
              <a:t>Polyprotein is a way to express many proteins functions using a single gene/ORF.</a:t>
            </a:r>
          </a:p>
          <a:p>
            <a:endParaRPr lang="en-US" dirty="0"/>
          </a:p>
          <a:p>
            <a:endParaRPr lang="en-US" dirty="0"/>
          </a:p>
          <a:p>
            <a:endParaRPr lang="en-CH" dirty="0"/>
          </a:p>
        </p:txBody>
      </p:sp>
    </p:spTree>
    <p:extLst>
      <p:ext uri="{BB962C8B-B14F-4D97-AF65-F5344CB8AC3E}">
        <p14:creationId xmlns:p14="http://schemas.microsoft.com/office/powerpoint/2010/main" val="258876440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A302B0-95DF-6C14-1E9D-BD546EE89F2E}"/>
              </a:ext>
            </a:extLst>
          </p:cNvPr>
          <p:cNvSpPr>
            <a:spLocks noGrp="1"/>
          </p:cNvSpPr>
          <p:nvPr>
            <p:ph type="title"/>
          </p:nvPr>
        </p:nvSpPr>
        <p:spPr/>
        <p:txBody>
          <a:bodyPr/>
          <a:lstStyle/>
          <a:p>
            <a:r>
              <a:rPr lang="en-US" dirty="0"/>
              <a:t>Polyprotein annotation in </a:t>
            </a:r>
            <a:r>
              <a:rPr lang="en-US" dirty="0" err="1"/>
              <a:t>UniProt</a:t>
            </a:r>
            <a:r>
              <a:rPr lang="en-US" dirty="0"/>
              <a:t> in one entry</a:t>
            </a:r>
            <a:endParaRPr lang="en-CH" dirty="0"/>
          </a:p>
        </p:txBody>
      </p:sp>
      <p:pic>
        <p:nvPicPr>
          <p:cNvPr id="5" name="Espace réservé du contenu 4">
            <a:extLst>
              <a:ext uri="{FF2B5EF4-FFF2-40B4-BE49-F238E27FC236}">
                <a16:creationId xmlns:a16="http://schemas.microsoft.com/office/drawing/2014/main" id="{BEE696C3-823C-182B-8F61-0F59B0B1D30A}"/>
              </a:ext>
            </a:extLst>
          </p:cNvPr>
          <p:cNvPicPr>
            <a:picLocks noGrp="1" noChangeAspect="1"/>
          </p:cNvPicPr>
          <p:nvPr>
            <p:ph idx="1"/>
          </p:nvPr>
        </p:nvPicPr>
        <p:blipFill>
          <a:blip r:embed="rId2"/>
          <a:stretch>
            <a:fillRect/>
          </a:stretch>
        </p:blipFill>
        <p:spPr>
          <a:xfrm>
            <a:off x="5618127" y="1944154"/>
            <a:ext cx="6483710" cy="4351338"/>
          </a:xfrm>
        </p:spPr>
      </p:pic>
      <p:pic>
        <p:nvPicPr>
          <p:cNvPr id="7" name="Image 6">
            <a:extLst>
              <a:ext uri="{FF2B5EF4-FFF2-40B4-BE49-F238E27FC236}">
                <a16:creationId xmlns:a16="http://schemas.microsoft.com/office/drawing/2014/main" id="{523CB471-7918-5055-929C-2018254E6761}"/>
              </a:ext>
            </a:extLst>
          </p:cNvPr>
          <p:cNvPicPr>
            <a:picLocks noChangeAspect="1"/>
          </p:cNvPicPr>
          <p:nvPr/>
        </p:nvPicPr>
        <p:blipFill>
          <a:blip r:embed="rId3"/>
          <a:stretch>
            <a:fillRect/>
          </a:stretch>
        </p:blipFill>
        <p:spPr>
          <a:xfrm>
            <a:off x="90163" y="2578276"/>
            <a:ext cx="5424055" cy="1641938"/>
          </a:xfrm>
          <a:prstGeom prst="rect">
            <a:avLst/>
          </a:prstGeom>
        </p:spPr>
      </p:pic>
    </p:spTree>
    <p:extLst>
      <p:ext uri="{BB962C8B-B14F-4D97-AF65-F5344CB8AC3E}">
        <p14:creationId xmlns:p14="http://schemas.microsoft.com/office/powerpoint/2010/main" val="226851538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96EC2D9-137C-52C0-9071-F23F071B4BAF}"/>
              </a:ext>
            </a:extLst>
          </p:cNvPr>
          <p:cNvSpPr>
            <a:spLocks noGrp="1"/>
          </p:cNvSpPr>
          <p:nvPr>
            <p:ph type="title"/>
          </p:nvPr>
        </p:nvSpPr>
        <p:spPr>
          <a:xfrm>
            <a:off x="4553733" y="548464"/>
            <a:ext cx="6798541" cy="1675623"/>
          </a:xfrm>
        </p:spPr>
        <p:txBody>
          <a:bodyPr anchor="b">
            <a:normAutofit/>
          </a:bodyPr>
          <a:lstStyle/>
          <a:p>
            <a:r>
              <a:rPr lang="en-US" sz="4000"/>
              <a:t>Issues with one entry polyprotein</a:t>
            </a:r>
            <a:endParaRPr lang="en-CH" sz="4000"/>
          </a:p>
        </p:txBody>
      </p:sp>
      <p:pic>
        <p:nvPicPr>
          <p:cNvPr id="5" name="Picture 4" descr="Molecules">
            <a:extLst>
              <a:ext uri="{FF2B5EF4-FFF2-40B4-BE49-F238E27FC236}">
                <a16:creationId xmlns:a16="http://schemas.microsoft.com/office/drawing/2014/main" id="{6BC54BCD-427E-BE33-34A2-B4CF98F4FD0D}"/>
              </a:ext>
            </a:extLst>
          </p:cNvPr>
          <p:cNvPicPr>
            <a:picLocks noChangeAspect="1"/>
          </p:cNvPicPr>
          <p:nvPr/>
        </p:nvPicPr>
        <p:blipFill rotWithShape="1">
          <a:blip r:embed="rId2"/>
          <a:srcRect l="38111" r="21044" b="-1"/>
          <a:stretch/>
        </p:blipFill>
        <p:spPr>
          <a:xfrm>
            <a:off x="1" y="10"/>
            <a:ext cx="4196496" cy="6857990"/>
          </a:xfrm>
          <a:prstGeom prst="rect">
            <a:avLst/>
          </a:prstGeom>
          <a:effectLst/>
        </p:spPr>
      </p:pic>
      <p:sp>
        <p:nvSpPr>
          <p:cNvPr id="3" name="Espace réservé du contenu 2">
            <a:extLst>
              <a:ext uri="{FF2B5EF4-FFF2-40B4-BE49-F238E27FC236}">
                <a16:creationId xmlns:a16="http://schemas.microsoft.com/office/drawing/2014/main" id="{22C77B2D-1688-06BA-F7E2-40E49C642D56}"/>
              </a:ext>
            </a:extLst>
          </p:cNvPr>
          <p:cNvSpPr>
            <a:spLocks noGrp="1"/>
          </p:cNvSpPr>
          <p:nvPr>
            <p:ph idx="1"/>
          </p:nvPr>
        </p:nvSpPr>
        <p:spPr>
          <a:xfrm>
            <a:off x="4553734" y="2409830"/>
            <a:ext cx="6798539" cy="3705217"/>
          </a:xfrm>
        </p:spPr>
        <p:txBody>
          <a:bodyPr>
            <a:normAutofit/>
          </a:bodyPr>
          <a:lstStyle/>
          <a:p>
            <a:r>
              <a:rPr lang="en-US" sz="2000"/>
              <a:t>The polyprotein has keywords, features of 10+ different functional proteins, same with GO annotation</a:t>
            </a:r>
          </a:p>
          <a:p>
            <a:endParaRPr lang="en-US" sz="2000"/>
          </a:p>
          <a:p>
            <a:r>
              <a:rPr lang="en-US" sz="2000"/>
              <a:t>Publications often refer to a single protein , numbered by chain</a:t>
            </a:r>
          </a:p>
          <a:p>
            <a:pPr marL="0" indent="0">
              <a:buNone/>
            </a:pPr>
            <a:endParaRPr lang="en-US" sz="2000"/>
          </a:p>
          <a:p>
            <a:r>
              <a:rPr lang="en-US" sz="2000"/>
              <a:t>3D structure are made and numbered by chain</a:t>
            </a:r>
          </a:p>
          <a:p>
            <a:endParaRPr lang="en-US" sz="2000"/>
          </a:p>
        </p:txBody>
      </p:sp>
    </p:spTree>
    <p:extLst>
      <p:ext uri="{BB962C8B-B14F-4D97-AF65-F5344CB8AC3E}">
        <p14:creationId xmlns:p14="http://schemas.microsoft.com/office/powerpoint/2010/main" val="144542258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CFFA51-DDB3-12D8-B091-432C1D503D48}"/>
              </a:ext>
            </a:extLst>
          </p:cNvPr>
          <p:cNvSpPr>
            <a:spLocks noGrp="1"/>
          </p:cNvSpPr>
          <p:nvPr>
            <p:ph type="title"/>
          </p:nvPr>
        </p:nvSpPr>
        <p:spPr/>
        <p:txBody>
          <a:bodyPr/>
          <a:lstStyle/>
          <a:p>
            <a:r>
              <a:rPr lang="en-US" dirty="0"/>
              <a:t>Replicase protein 1ab SARS-CoV-2</a:t>
            </a:r>
            <a:endParaRPr lang="en-CH" dirty="0"/>
          </a:p>
        </p:txBody>
      </p:sp>
      <p:sp>
        <p:nvSpPr>
          <p:cNvPr id="3" name="Espace réservé du contenu 2">
            <a:extLst>
              <a:ext uri="{FF2B5EF4-FFF2-40B4-BE49-F238E27FC236}">
                <a16:creationId xmlns:a16="http://schemas.microsoft.com/office/drawing/2014/main" id="{B605F023-CC47-A7FF-57D7-94131097C9AB}"/>
              </a:ext>
            </a:extLst>
          </p:cNvPr>
          <p:cNvSpPr>
            <a:spLocks noGrp="1"/>
          </p:cNvSpPr>
          <p:nvPr>
            <p:ph idx="1"/>
          </p:nvPr>
        </p:nvSpPr>
        <p:spPr>
          <a:xfrm>
            <a:off x="838200" y="2141537"/>
            <a:ext cx="10515600" cy="4351338"/>
          </a:xfrm>
        </p:spPr>
        <p:txBody>
          <a:bodyPr/>
          <a:lstStyle/>
          <a:p>
            <a:r>
              <a:rPr lang="en-US" dirty="0"/>
              <a:t>Contains 16 proteins</a:t>
            </a:r>
          </a:p>
          <a:p>
            <a:r>
              <a:rPr lang="en-US" dirty="0"/>
              <a:t>1402 structures</a:t>
            </a:r>
          </a:p>
          <a:p>
            <a:r>
              <a:rPr lang="en-US" dirty="0"/>
              <a:t>615 GO annotations</a:t>
            </a:r>
          </a:p>
          <a:p>
            <a:r>
              <a:rPr lang="en-US" dirty="0"/>
              <a:t>76 </a:t>
            </a:r>
            <a:r>
              <a:rPr lang="en-US" dirty="0" err="1"/>
              <a:t>interpro</a:t>
            </a:r>
            <a:r>
              <a:rPr lang="en-US" dirty="0"/>
              <a:t> domains</a:t>
            </a:r>
          </a:p>
          <a:p>
            <a:r>
              <a:rPr lang="en-US" dirty="0"/>
              <a:t>53 keywords</a:t>
            </a:r>
          </a:p>
          <a:p>
            <a:endParaRPr lang="en-US" dirty="0"/>
          </a:p>
          <a:p>
            <a:endParaRPr lang="en-CH" dirty="0"/>
          </a:p>
        </p:txBody>
      </p:sp>
      <p:sp>
        <p:nvSpPr>
          <p:cNvPr id="5" name="ZoneTexte 4">
            <a:hlinkClick r:id="rId2"/>
            <a:extLst>
              <a:ext uri="{FF2B5EF4-FFF2-40B4-BE49-F238E27FC236}">
                <a16:creationId xmlns:a16="http://schemas.microsoft.com/office/drawing/2014/main" id="{ED0641D5-8CF4-557E-3779-00902D627BEE}"/>
              </a:ext>
            </a:extLst>
          </p:cNvPr>
          <p:cNvSpPr txBox="1"/>
          <p:nvPr/>
        </p:nvSpPr>
        <p:spPr>
          <a:xfrm>
            <a:off x="5259280" y="1321356"/>
            <a:ext cx="6094520" cy="369332"/>
          </a:xfrm>
          <a:prstGeom prst="rect">
            <a:avLst/>
          </a:prstGeom>
          <a:noFill/>
        </p:spPr>
        <p:txBody>
          <a:bodyPr wrap="square">
            <a:spAutoFit/>
          </a:bodyPr>
          <a:lstStyle/>
          <a:p>
            <a:r>
              <a:rPr lang="en-CH" dirty="0"/>
              <a:t>https://www.uniprot.org/uniprotkb/P0DTD1/entry</a:t>
            </a:r>
          </a:p>
        </p:txBody>
      </p:sp>
      <p:pic>
        <p:nvPicPr>
          <p:cNvPr id="7" name="Image 6">
            <a:extLst>
              <a:ext uri="{FF2B5EF4-FFF2-40B4-BE49-F238E27FC236}">
                <a16:creationId xmlns:a16="http://schemas.microsoft.com/office/drawing/2014/main" id="{AEDA3AA8-4C70-7EFF-4A5F-CF4041DE1327}"/>
              </a:ext>
            </a:extLst>
          </p:cNvPr>
          <p:cNvPicPr>
            <a:picLocks noChangeAspect="1"/>
          </p:cNvPicPr>
          <p:nvPr/>
        </p:nvPicPr>
        <p:blipFill>
          <a:blip r:embed="rId3"/>
          <a:stretch>
            <a:fillRect/>
          </a:stretch>
        </p:blipFill>
        <p:spPr>
          <a:xfrm>
            <a:off x="4873841" y="2059619"/>
            <a:ext cx="7053268" cy="3156117"/>
          </a:xfrm>
          <a:prstGeom prst="rect">
            <a:avLst/>
          </a:prstGeom>
        </p:spPr>
      </p:pic>
    </p:spTree>
    <p:extLst>
      <p:ext uri="{BB962C8B-B14F-4D97-AF65-F5344CB8AC3E}">
        <p14:creationId xmlns:p14="http://schemas.microsoft.com/office/powerpoint/2010/main" val="188705625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a:extLst>
              <a:ext uri="{FF2B5EF4-FFF2-40B4-BE49-F238E27FC236}">
                <a16:creationId xmlns:a16="http://schemas.microsoft.com/office/drawing/2014/main" id="{9D768B77-8742-43A0-AF16-6AC4D378E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48B13CA8-CBEA-4805-955D-CEBE32236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17490" cy="5486399"/>
          </a:xfrm>
          <a:prstGeom prst="rect">
            <a:avLst/>
          </a:prstGeom>
          <a:ln>
            <a:noFill/>
          </a:ln>
          <a:effectLst>
            <a:outerShdw blurRad="393700" dist="127000" dir="5400000" sx="95000" sy="95000" algn="t"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8A4B78C-0BD4-2E8E-618D-D4D08C2A2474}"/>
              </a:ext>
            </a:extLst>
          </p:cNvPr>
          <p:cNvSpPr>
            <a:spLocks noGrp="1"/>
          </p:cNvSpPr>
          <p:nvPr>
            <p:ph type="title"/>
          </p:nvPr>
        </p:nvSpPr>
        <p:spPr>
          <a:xfrm>
            <a:off x="758952" y="813574"/>
            <a:ext cx="3221377" cy="3859252"/>
          </a:xfrm>
        </p:spPr>
        <p:txBody>
          <a:bodyPr vert="horz" lIns="91440" tIns="45720" rIns="91440" bIns="45720" rtlCol="0" anchor="t">
            <a:normAutofit/>
          </a:bodyPr>
          <a:lstStyle/>
          <a:p>
            <a:r>
              <a:rPr lang="en-US" sz="4000" dirty="0"/>
              <a:t>Structural virology</a:t>
            </a:r>
          </a:p>
        </p:txBody>
      </p:sp>
      <p:pic>
        <p:nvPicPr>
          <p:cNvPr id="19458" name="Picture 2">
            <a:extLst>
              <a:ext uri="{FF2B5EF4-FFF2-40B4-BE49-F238E27FC236}">
                <a16:creationId xmlns:a16="http://schemas.microsoft.com/office/drawing/2014/main" id="{F36A8B8E-ACCD-745D-F480-17BB18BDCE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90500"/>
            <a:ext cx="64770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53036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82" name="Rectangle 2"/>
          <p:cNvSpPr>
            <a:spLocks noGrp="1" noChangeArrowheads="1"/>
          </p:cNvSpPr>
          <p:nvPr>
            <p:ph type="title"/>
          </p:nvPr>
        </p:nvSpPr>
        <p:spPr>
          <a:xfrm>
            <a:off x="492471" y="223838"/>
            <a:ext cx="10515600" cy="1325563"/>
          </a:xfrm>
        </p:spPr>
        <p:txBody>
          <a:bodyPr/>
          <a:lstStyle/>
          <a:p>
            <a:pPr>
              <a:defRPr/>
            </a:pPr>
            <a:r>
              <a:rPr lang="en-US" dirty="0"/>
              <a:t> Primary database:</a:t>
            </a:r>
            <a:br>
              <a:rPr lang="en-US" dirty="0"/>
            </a:br>
            <a:r>
              <a:rPr lang="en-US" dirty="0"/>
              <a:t>			Protein Data Bank</a:t>
            </a:r>
          </a:p>
        </p:txBody>
      </p:sp>
      <p:sp>
        <p:nvSpPr>
          <p:cNvPr id="1454083" name="Rectangle 3"/>
          <p:cNvSpPr>
            <a:spLocks noGrp="1" noChangeArrowheads="1"/>
          </p:cNvSpPr>
          <p:nvPr>
            <p:ph type="body" sz="quarter" idx="11"/>
          </p:nvPr>
        </p:nvSpPr>
        <p:spPr/>
        <p:txBody>
          <a:bodyPr>
            <a:normAutofit fontScale="92500" lnSpcReduction="10000"/>
          </a:bodyPr>
          <a:lstStyle/>
          <a:p>
            <a:pPr>
              <a:buFont typeface="Arial" pitchFamily="34" charset="0"/>
              <a:buChar char="•"/>
              <a:defRPr/>
            </a:pPr>
            <a:r>
              <a:rPr lang="en-US" b="0" dirty="0">
                <a:effectLst/>
              </a:rPr>
              <a:t>Worldwide consortium since 1971</a:t>
            </a:r>
          </a:p>
          <a:p>
            <a:pPr>
              <a:buFont typeface="Arial" pitchFamily="34" charset="0"/>
              <a:buChar char="•"/>
              <a:defRPr/>
            </a:pPr>
            <a:endParaRPr lang="fr-CH" dirty="0"/>
          </a:p>
          <a:p>
            <a:pPr>
              <a:buFont typeface="Arial" pitchFamily="34" charset="0"/>
              <a:buChar char="•"/>
              <a:defRPr/>
            </a:pPr>
            <a:endParaRPr lang="fr-CH" b="0" dirty="0">
              <a:effectLst/>
            </a:endParaRPr>
          </a:p>
          <a:p>
            <a:pPr>
              <a:buFont typeface="Arial" pitchFamily="34" charset="0"/>
              <a:buChar char="•"/>
              <a:defRPr/>
            </a:pPr>
            <a:endParaRPr lang="fr-CH" b="0" dirty="0">
              <a:effectLst/>
            </a:endParaRPr>
          </a:p>
          <a:p>
            <a:pPr>
              <a:buFont typeface="Arial" pitchFamily="34" charset="0"/>
              <a:buChar char="•"/>
              <a:defRPr/>
            </a:pPr>
            <a:endParaRPr lang="fr-CH" dirty="0"/>
          </a:p>
          <a:p>
            <a:pPr>
              <a:buFont typeface="Arial" pitchFamily="34" charset="0"/>
              <a:buChar char="•"/>
              <a:defRPr/>
            </a:pPr>
            <a:endParaRPr lang="fr-CH" b="0" dirty="0">
              <a:effectLst/>
            </a:endParaRPr>
          </a:p>
          <a:p>
            <a:pPr>
              <a:buFont typeface="Arial" pitchFamily="34" charset="0"/>
              <a:buChar char="•"/>
              <a:defRPr/>
            </a:pPr>
            <a:endParaRPr lang="en-US" b="0" dirty="0">
              <a:effectLst/>
            </a:endParaRPr>
          </a:p>
          <a:p>
            <a:pPr>
              <a:buFont typeface="Arial" pitchFamily="34" charset="0"/>
              <a:buChar char="•"/>
              <a:defRPr/>
            </a:pPr>
            <a:r>
              <a:rPr lang="en-US" b="0" dirty="0">
                <a:effectLst/>
              </a:rPr>
              <a:t>Methods: X-ray Crystallography , NMR, Electron Microscopy and other methods </a:t>
            </a:r>
          </a:p>
          <a:p>
            <a:pPr>
              <a:buFont typeface="Arial" pitchFamily="34" charset="0"/>
              <a:buChar char="•"/>
              <a:defRPr/>
            </a:pPr>
            <a:r>
              <a:rPr lang="en-GB" b="0" dirty="0">
                <a:effectLst/>
                <a:hlinkClick r:id="rId2"/>
              </a:rPr>
              <a:t>Statistics</a:t>
            </a:r>
            <a:endParaRPr lang="en-US" b="0" dirty="0">
              <a:effectLst/>
            </a:endParaRPr>
          </a:p>
        </p:txBody>
      </p:sp>
      <p:pic>
        <p:nvPicPr>
          <p:cNvPr id="3994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6768" y="534987"/>
            <a:ext cx="2438400"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3" name="Text Box 6"/>
          <p:cNvSpPr txBox="1">
            <a:spLocks noChangeArrowheads="1"/>
          </p:cNvSpPr>
          <p:nvPr/>
        </p:nvSpPr>
        <p:spPr bwMode="auto">
          <a:xfrm>
            <a:off x="5231905" y="5145619"/>
            <a:ext cx="3344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eaLnBrk="0" hangingPunct="0">
              <a:defRPr>
                <a:solidFill>
                  <a:schemeClr val="bg1"/>
                </a:solidFill>
                <a:latin typeface="ＭＳ Ｐゴシック" charset="-128"/>
                <a:ea typeface="ＭＳ Ｐゴシック" charset="-128"/>
              </a:defRPr>
            </a:lvl1pPr>
            <a:lvl2pPr marL="742950" indent="-285750" defTabSz="762000" eaLnBrk="0" hangingPunct="0">
              <a:defRPr>
                <a:solidFill>
                  <a:schemeClr val="bg1"/>
                </a:solidFill>
                <a:latin typeface="ＭＳ Ｐゴシック" charset="-128"/>
                <a:ea typeface="ＭＳ Ｐゴシック" charset="-128"/>
              </a:defRPr>
            </a:lvl2pPr>
            <a:lvl3pPr marL="1143000" indent="-228600" defTabSz="762000" eaLnBrk="0" hangingPunct="0">
              <a:defRPr>
                <a:solidFill>
                  <a:schemeClr val="bg1"/>
                </a:solidFill>
                <a:latin typeface="ＭＳ Ｐゴシック" charset="-128"/>
                <a:ea typeface="ＭＳ Ｐゴシック" charset="-128"/>
              </a:defRPr>
            </a:lvl3pPr>
            <a:lvl4pPr marL="1600200" indent="-228600" defTabSz="762000" eaLnBrk="0" hangingPunct="0">
              <a:defRPr>
                <a:solidFill>
                  <a:schemeClr val="bg1"/>
                </a:solidFill>
                <a:latin typeface="ＭＳ Ｐゴシック" charset="-128"/>
                <a:ea typeface="ＭＳ Ｐゴシック" charset="-128"/>
              </a:defRPr>
            </a:lvl4pPr>
            <a:lvl5pPr marL="2057400" indent="-228600" defTabSz="762000" eaLnBrk="0" hangingPunct="0">
              <a:defRPr>
                <a:solidFill>
                  <a:schemeClr val="bg1"/>
                </a:solidFill>
                <a:latin typeface="ＭＳ Ｐゴシック" charset="-128"/>
                <a:ea typeface="ＭＳ Ｐゴシック" charset="-128"/>
              </a:defRPr>
            </a:lvl5pPr>
            <a:lvl6pPr marL="25146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6pPr>
            <a:lvl7pPr marL="29718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7pPr>
            <a:lvl8pPr marL="34290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8pPr>
            <a:lvl9pPr marL="3886200" indent="-228600" defTabSz="762000" eaLnBrk="0" fontAlgn="base" hangingPunct="0">
              <a:spcBef>
                <a:spcPct val="0"/>
              </a:spcBef>
              <a:spcAft>
                <a:spcPct val="0"/>
              </a:spcAft>
              <a:defRPr>
                <a:solidFill>
                  <a:schemeClr val="bg1"/>
                </a:solidFill>
                <a:latin typeface="ＭＳ Ｐゴシック" charset="-128"/>
                <a:ea typeface="ＭＳ Ｐゴシック" charset="-128"/>
              </a:defRPr>
            </a:lvl9pPr>
          </a:lstStyle>
          <a:p>
            <a:pPr eaLnBrk="1" hangingPunct="1"/>
            <a:r>
              <a:rPr lang="fr-CH" sz="2000" dirty="0" err="1">
                <a:solidFill>
                  <a:schemeClr val="tx1"/>
                </a:solidFill>
                <a:latin typeface="Arial Narrow" pitchFamily="34" charset="0"/>
              </a:rPr>
              <a:t>Example</a:t>
            </a:r>
            <a:r>
              <a:rPr lang="fr-CH" sz="2000" dirty="0">
                <a:solidFill>
                  <a:schemeClr val="tx1"/>
                </a:solidFill>
                <a:latin typeface="Arial Narrow" pitchFamily="34" charset="0"/>
              </a:rPr>
              <a:t>: </a:t>
            </a:r>
            <a:r>
              <a:rPr lang="en-GB" sz="2000" dirty="0">
                <a:solidFill>
                  <a:schemeClr val="tx1"/>
                </a:solidFill>
                <a:latin typeface="Arial Narrow" pitchFamily="34" charset="0"/>
                <a:hlinkClick r:id="rId4"/>
              </a:rPr>
              <a:t>Neuraminidase complex</a:t>
            </a:r>
            <a:endParaRPr lang="en-GB" sz="2000" dirty="0">
              <a:solidFill>
                <a:schemeClr val="tx1"/>
              </a:solidFill>
              <a:latin typeface="Arial Narrow" pitchFamily="34" charset="0"/>
            </a:endParaRPr>
          </a:p>
        </p:txBody>
      </p:sp>
      <p:pic>
        <p:nvPicPr>
          <p:cNvPr id="6148" name="Picture 4" descr="http://cdn.rcsb.org/rcsb-pdb/v2/secondary/images/wwpdbCollaborati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2682" y="1631741"/>
            <a:ext cx="4686300"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72093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98103D-EECA-AF30-1ED7-F2F3B61D8CE2}"/>
              </a:ext>
            </a:extLst>
          </p:cNvPr>
          <p:cNvSpPr>
            <a:spLocks noGrp="1"/>
          </p:cNvSpPr>
          <p:nvPr>
            <p:ph type="title"/>
          </p:nvPr>
        </p:nvSpPr>
        <p:spPr/>
        <p:txBody>
          <a:bodyPr/>
          <a:lstStyle/>
          <a:p>
            <a:r>
              <a:rPr lang="en-US" dirty="0"/>
              <a:t>Structural virology</a:t>
            </a:r>
            <a:endParaRPr lang="en-CH" dirty="0"/>
          </a:p>
        </p:txBody>
      </p:sp>
      <p:pic>
        <p:nvPicPr>
          <p:cNvPr id="12" name="Espace réservé du contenu 11">
            <a:extLst>
              <a:ext uri="{FF2B5EF4-FFF2-40B4-BE49-F238E27FC236}">
                <a16:creationId xmlns:a16="http://schemas.microsoft.com/office/drawing/2014/main" id="{2B9F2407-7E67-3A3C-067E-F861C6C89176}"/>
              </a:ext>
            </a:extLst>
          </p:cNvPr>
          <p:cNvPicPr>
            <a:picLocks noGrp="1" noChangeAspect="1"/>
          </p:cNvPicPr>
          <p:nvPr>
            <p:ph idx="1"/>
          </p:nvPr>
        </p:nvPicPr>
        <p:blipFill>
          <a:blip r:embed="rId2"/>
          <a:stretch>
            <a:fillRect/>
          </a:stretch>
        </p:blipFill>
        <p:spPr>
          <a:xfrm>
            <a:off x="1473934" y="1373606"/>
            <a:ext cx="8324694" cy="5484394"/>
          </a:xfrm>
        </p:spPr>
      </p:pic>
      <p:sp>
        <p:nvSpPr>
          <p:cNvPr id="5" name="ZoneTexte 4">
            <a:hlinkClick r:id="rId3"/>
            <a:extLst>
              <a:ext uri="{FF2B5EF4-FFF2-40B4-BE49-F238E27FC236}">
                <a16:creationId xmlns:a16="http://schemas.microsoft.com/office/drawing/2014/main" id="{7D4BB5CB-8405-18E7-64D2-E47807ECDCB6}"/>
              </a:ext>
            </a:extLst>
          </p:cNvPr>
          <p:cNvSpPr txBox="1"/>
          <p:nvPr/>
        </p:nvSpPr>
        <p:spPr>
          <a:xfrm>
            <a:off x="6846903" y="574374"/>
            <a:ext cx="6094520" cy="369332"/>
          </a:xfrm>
          <a:prstGeom prst="rect">
            <a:avLst/>
          </a:prstGeom>
          <a:noFill/>
        </p:spPr>
        <p:txBody>
          <a:bodyPr wrap="square">
            <a:spAutoFit/>
          </a:bodyPr>
          <a:lstStyle/>
          <a:p>
            <a:r>
              <a:rPr lang="en-CH" dirty="0"/>
              <a:t>https://viralzone.expasy.org/885</a:t>
            </a:r>
          </a:p>
        </p:txBody>
      </p:sp>
    </p:spTree>
    <p:extLst>
      <p:ext uri="{BB962C8B-B14F-4D97-AF65-F5344CB8AC3E}">
        <p14:creationId xmlns:p14="http://schemas.microsoft.com/office/powerpoint/2010/main" val="194667124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9A7F13-4F18-F161-B5D7-B2B52F1E0BBB}"/>
              </a:ext>
            </a:extLst>
          </p:cNvPr>
          <p:cNvSpPr>
            <a:spLocks noGrp="1"/>
          </p:cNvSpPr>
          <p:nvPr>
            <p:ph type="title"/>
          </p:nvPr>
        </p:nvSpPr>
        <p:spPr/>
        <p:txBody>
          <a:bodyPr/>
          <a:lstStyle/>
          <a:p>
            <a:r>
              <a:rPr lang="en-US" dirty="0"/>
              <a:t>Viral Capsid are defined by </a:t>
            </a:r>
            <a:r>
              <a:rPr lang="en-US" dirty="0" err="1"/>
              <a:t>ther</a:t>
            </a:r>
            <a:r>
              <a:rPr lang="en-US" dirty="0"/>
              <a:t> T number</a:t>
            </a:r>
            <a:endParaRPr lang="en-CH" dirty="0"/>
          </a:p>
        </p:txBody>
      </p:sp>
      <p:pic>
        <p:nvPicPr>
          <p:cNvPr id="5" name="Espace réservé du contenu 4">
            <a:extLst>
              <a:ext uri="{FF2B5EF4-FFF2-40B4-BE49-F238E27FC236}">
                <a16:creationId xmlns:a16="http://schemas.microsoft.com/office/drawing/2014/main" id="{7029BA03-B4E7-75CB-8AE4-2EEC5C961FE0}"/>
              </a:ext>
            </a:extLst>
          </p:cNvPr>
          <p:cNvPicPr>
            <a:picLocks noGrp="1" noChangeAspect="1"/>
          </p:cNvPicPr>
          <p:nvPr>
            <p:ph idx="1"/>
          </p:nvPr>
        </p:nvPicPr>
        <p:blipFill>
          <a:blip r:embed="rId2"/>
          <a:stretch>
            <a:fillRect/>
          </a:stretch>
        </p:blipFill>
        <p:spPr>
          <a:xfrm>
            <a:off x="2675692" y="1815234"/>
            <a:ext cx="6447526" cy="4717568"/>
          </a:xfrm>
        </p:spPr>
      </p:pic>
    </p:spTree>
    <p:extLst>
      <p:ext uri="{BB962C8B-B14F-4D97-AF65-F5344CB8AC3E}">
        <p14:creationId xmlns:p14="http://schemas.microsoft.com/office/powerpoint/2010/main" val="54314699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875CB60-0ADB-4461-9603-35F613FBE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43D32785-1039-1EC8-7F91-7009D5ED5478}"/>
              </a:ext>
            </a:extLst>
          </p:cNvPr>
          <p:cNvSpPr>
            <a:spLocks noGrp="1"/>
          </p:cNvSpPr>
          <p:nvPr>
            <p:ph type="title"/>
          </p:nvPr>
        </p:nvSpPr>
        <p:spPr>
          <a:xfrm>
            <a:off x="7360374" y="585216"/>
            <a:ext cx="3993426" cy="3312346"/>
          </a:xfrm>
        </p:spPr>
        <p:txBody>
          <a:bodyPr vert="horz" lIns="91440" tIns="45720" rIns="91440" bIns="45720" rtlCol="0" anchor="b">
            <a:normAutofit/>
          </a:bodyPr>
          <a:lstStyle/>
          <a:p>
            <a:r>
              <a:rPr lang="en-US" sz="5200" kern="1200">
                <a:solidFill>
                  <a:schemeClr val="tx1"/>
                </a:solidFill>
                <a:latin typeface="+mj-lt"/>
                <a:ea typeface="+mj-ea"/>
                <a:cs typeface="+mj-cs"/>
              </a:rPr>
              <a:t>PDB-101 Viruses offers views of viral structures</a:t>
            </a:r>
          </a:p>
        </p:txBody>
      </p:sp>
      <p:pic>
        <p:nvPicPr>
          <p:cNvPr id="7" name="Espace réservé du contenu 6" descr="Une image contenant texte, capture d’écran, logiciel, Page web&#10;&#10;Description générée automatiquement">
            <a:extLst>
              <a:ext uri="{FF2B5EF4-FFF2-40B4-BE49-F238E27FC236}">
                <a16:creationId xmlns:a16="http://schemas.microsoft.com/office/drawing/2014/main" id="{C6923E6E-4097-6706-166B-AA09A86978B5}"/>
              </a:ext>
            </a:extLst>
          </p:cNvPr>
          <p:cNvPicPr>
            <a:picLocks noGrp="1" noChangeAspect="1"/>
          </p:cNvPicPr>
          <p:nvPr>
            <p:ph idx="1"/>
          </p:nvPr>
        </p:nvPicPr>
        <p:blipFill>
          <a:blip r:embed="rId2"/>
          <a:stretch>
            <a:fillRect/>
          </a:stretch>
        </p:blipFill>
        <p:spPr>
          <a:xfrm>
            <a:off x="189364" y="1601207"/>
            <a:ext cx="6809060" cy="3489643"/>
          </a:xfrm>
          <a:prstGeom prst="rect">
            <a:avLst/>
          </a:prstGeom>
        </p:spPr>
      </p:pic>
      <p:sp>
        <p:nvSpPr>
          <p:cNvPr id="9" name="ZoneTexte 8">
            <a:hlinkClick r:id="rId3"/>
            <a:extLst>
              <a:ext uri="{FF2B5EF4-FFF2-40B4-BE49-F238E27FC236}">
                <a16:creationId xmlns:a16="http://schemas.microsoft.com/office/drawing/2014/main" id="{95DF471F-333F-09B3-09C8-3DF52726D5BF}"/>
              </a:ext>
            </a:extLst>
          </p:cNvPr>
          <p:cNvSpPr txBox="1"/>
          <p:nvPr/>
        </p:nvSpPr>
        <p:spPr>
          <a:xfrm>
            <a:off x="6624835" y="5605093"/>
            <a:ext cx="6094268" cy="369332"/>
          </a:xfrm>
          <a:prstGeom prst="rect">
            <a:avLst/>
          </a:prstGeom>
          <a:noFill/>
        </p:spPr>
        <p:txBody>
          <a:bodyPr wrap="square">
            <a:spAutoFit/>
          </a:bodyPr>
          <a:lstStyle/>
          <a:p>
            <a:r>
              <a:rPr lang="en-CH" dirty="0"/>
              <a:t>https://pdb101.rcsb.org/browse/viruses</a:t>
            </a:r>
          </a:p>
        </p:txBody>
      </p:sp>
    </p:spTree>
    <p:extLst>
      <p:ext uri="{BB962C8B-B14F-4D97-AF65-F5344CB8AC3E}">
        <p14:creationId xmlns:p14="http://schemas.microsoft.com/office/powerpoint/2010/main" val="25869246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63BAAD02-7B6B-E224-4631-254E50798C7F}"/>
              </a:ext>
            </a:extLst>
          </p:cNvPr>
          <p:cNvSpPr>
            <a:spLocks noGrp="1"/>
          </p:cNvSpPr>
          <p:nvPr>
            <p:ph type="title"/>
          </p:nvPr>
        </p:nvSpPr>
        <p:spPr/>
        <p:txBody>
          <a:bodyPr/>
          <a:lstStyle/>
          <a:p>
            <a:r>
              <a:rPr lang="en-US" dirty="0"/>
              <a:t>Virus particle explorer</a:t>
            </a:r>
            <a:endParaRPr lang="en-CH" dirty="0"/>
          </a:p>
        </p:txBody>
      </p:sp>
      <p:pic>
        <p:nvPicPr>
          <p:cNvPr id="11" name="Espace réservé du contenu 10">
            <a:extLst>
              <a:ext uri="{FF2B5EF4-FFF2-40B4-BE49-F238E27FC236}">
                <a16:creationId xmlns:a16="http://schemas.microsoft.com/office/drawing/2014/main" id="{6CAB92D8-3978-78B7-34D9-4A61DF28163F}"/>
              </a:ext>
            </a:extLst>
          </p:cNvPr>
          <p:cNvPicPr>
            <a:picLocks noGrp="1" noChangeAspect="1"/>
          </p:cNvPicPr>
          <p:nvPr>
            <p:ph idx="1"/>
          </p:nvPr>
        </p:nvPicPr>
        <p:blipFill>
          <a:blip r:embed="rId2"/>
          <a:stretch>
            <a:fillRect/>
          </a:stretch>
        </p:blipFill>
        <p:spPr>
          <a:xfrm>
            <a:off x="1882840" y="1825625"/>
            <a:ext cx="8426320" cy="4351338"/>
          </a:xfrm>
        </p:spPr>
      </p:pic>
      <p:sp>
        <p:nvSpPr>
          <p:cNvPr id="13" name="ZoneTexte 12">
            <a:hlinkClick r:id="rId3"/>
            <a:extLst>
              <a:ext uri="{FF2B5EF4-FFF2-40B4-BE49-F238E27FC236}">
                <a16:creationId xmlns:a16="http://schemas.microsoft.com/office/drawing/2014/main" id="{72555040-3AE2-C883-2904-9D74529FBCEB}"/>
              </a:ext>
            </a:extLst>
          </p:cNvPr>
          <p:cNvSpPr txBox="1"/>
          <p:nvPr/>
        </p:nvSpPr>
        <p:spPr>
          <a:xfrm>
            <a:off x="8220363" y="365125"/>
            <a:ext cx="6096000" cy="369332"/>
          </a:xfrm>
          <a:prstGeom prst="rect">
            <a:avLst/>
          </a:prstGeom>
          <a:noFill/>
        </p:spPr>
        <p:txBody>
          <a:bodyPr wrap="square">
            <a:spAutoFit/>
          </a:bodyPr>
          <a:lstStyle/>
          <a:p>
            <a:r>
              <a:rPr lang="en-CH" dirty="0"/>
              <a:t>https://viperdb.org/</a:t>
            </a:r>
          </a:p>
        </p:txBody>
      </p:sp>
    </p:spTree>
    <p:extLst>
      <p:ext uri="{BB962C8B-B14F-4D97-AF65-F5344CB8AC3E}">
        <p14:creationId xmlns:p14="http://schemas.microsoft.com/office/powerpoint/2010/main" val="398024795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0B15F28-AE13-4BDB-379A-C97D65B7CD2C}"/>
              </a:ext>
            </a:extLst>
          </p:cNvPr>
          <p:cNvSpPr>
            <a:spLocks noGrp="1"/>
          </p:cNvSpPr>
          <p:nvPr>
            <p:ph type="title"/>
          </p:nvPr>
        </p:nvSpPr>
        <p:spPr>
          <a:xfrm>
            <a:off x="835155" y="552906"/>
            <a:ext cx="5165936" cy="1674904"/>
          </a:xfrm>
        </p:spPr>
        <p:txBody>
          <a:bodyPr anchor="ctr">
            <a:normAutofit/>
          </a:bodyPr>
          <a:lstStyle/>
          <a:p>
            <a:r>
              <a:rPr lang="en-US" sz="4000"/>
              <a:t>Alphafold</a:t>
            </a:r>
            <a:endParaRPr lang="en-CH" sz="4000"/>
          </a:p>
        </p:txBody>
      </p:sp>
      <p:pic>
        <p:nvPicPr>
          <p:cNvPr id="10" name="Espace réservé du contenu 9">
            <a:extLst>
              <a:ext uri="{FF2B5EF4-FFF2-40B4-BE49-F238E27FC236}">
                <a16:creationId xmlns:a16="http://schemas.microsoft.com/office/drawing/2014/main" id="{7A4C8BD7-DA59-48E9-453F-AA09DFE5AA03}"/>
              </a:ext>
            </a:extLst>
          </p:cNvPr>
          <p:cNvPicPr>
            <a:picLocks noGrp="1" noChangeAspect="1"/>
          </p:cNvPicPr>
          <p:nvPr>
            <p:ph idx="1"/>
          </p:nvPr>
        </p:nvPicPr>
        <p:blipFill>
          <a:blip r:embed="rId2"/>
          <a:stretch>
            <a:fillRect/>
          </a:stretch>
        </p:blipFill>
        <p:spPr>
          <a:xfrm>
            <a:off x="7661207" y="314705"/>
            <a:ext cx="3158284" cy="1913105"/>
          </a:xfrm>
        </p:spPr>
      </p:pic>
      <p:pic>
        <p:nvPicPr>
          <p:cNvPr id="8" name="Espace réservé du contenu 7">
            <a:extLst>
              <a:ext uri="{FF2B5EF4-FFF2-40B4-BE49-F238E27FC236}">
                <a16:creationId xmlns:a16="http://schemas.microsoft.com/office/drawing/2014/main" id="{5E8BE811-0107-EA58-A5FE-25402BBC01BC}"/>
              </a:ext>
            </a:extLst>
          </p:cNvPr>
          <p:cNvPicPr>
            <a:picLocks noChangeAspect="1"/>
          </p:cNvPicPr>
          <p:nvPr/>
        </p:nvPicPr>
        <p:blipFill>
          <a:blip r:embed="rId3"/>
          <a:stretch>
            <a:fillRect/>
          </a:stretch>
        </p:blipFill>
        <p:spPr>
          <a:xfrm>
            <a:off x="1366410" y="2405149"/>
            <a:ext cx="9453081" cy="3899395"/>
          </a:xfrm>
          <a:prstGeom prst="rect">
            <a:avLst/>
          </a:prstGeom>
        </p:spPr>
      </p:pic>
    </p:spTree>
    <p:extLst>
      <p:ext uri="{BB962C8B-B14F-4D97-AF65-F5344CB8AC3E}">
        <p14:creationId xmlns:p14="http://schemas.microsoft.com/office/powerpoint/2010/main" val="182500253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342C5A85-4875-DA13-A5EE-6F562C8D779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a:solidFill>
                  <a:srgbClr val="FFFFFF"/>
                </a:solidFill>
                <a:latin typeface="+mj-lt"/>
                <a:ea typeface="+mj-ea"/>
                <a:cs typeface="+mj-cs"/>
              </a:rPr>
              <a:t>Alphafold database does not contains viruses</a:t>
            </a:r>
          </a:p>
        </p:txBody>
      </p:sp>
      <p:pic>
        <p:nvPicPr>
          <p:cNvPr id="11" name="Espace réservé du contenu 10" descr="Une image contenant texte, Police, capture d’écran&#10;&#10;Description générée automatiquement">
            <a:extLst>
              <a:ext uri="{FF2B5EF4-FFF2-40B4-BE49-F238E27FC236}">
                <a16:creationId xmlns:a16="http://schemas.microsoft.com/office/drawing/2014/main" id="{6FED163D-D57D-76C0-17F0-F539E22B6CA3}"/>
              </a:ext>
            </a:extLst>
          </p:cNvPr>
          <p:cNvPicPr>
            <a:picLocks noGrp="1" noChangeAspect="1"/>
          </p:cNvPicPr>
          <p:nvPr>
            <p:ph idx="1"/>
          </p:nvPr>
        </p:nvPicPr>
        <p:blipFill rotWithShape="1">
          <a:blip r:embed="rId2"/>
          <a:srcRect b="18605"/>
          <a:stretch/>
        </p:blipFill>
        <p:spPr>
          <a:xfrm>
            <a:off x="4140007" y="2114565"/>
            <a:ext cx="9690696" cy="2425478"/>
          </a:xfrm>
          <a:prstGeom prst="rect">
            <a:avLst/>
          </a:prstGeom>
        </p:spPr>
      </p:pic>
      <p:sp>
        <p:nvSpPr>
          <p:cNvPr id="14" name="Rectangle 13">
            <a:extLst>
              <a:ext uri="{FF2B5EF4-FFF2-40B4-BE49-F238E27FC236}">
                <a16:creationId xmlns:a16="http://schemas.microsoft.com/office/drawing/2014/main" id="{D0DC687C-4BF2-E68C-77F2-FEF7D346D995}"/>
              </a:ext>
            </a:extLst>
          </p:cNvPr>
          <p:cNvSpPr/>
          <p:nvPr/>
        </p:nvSpPr>
        <p:spPr>
          <a:xfrm>
            <a:off x="4140007" y="2114565"/>
            <a:ext cx="6431973" cy="424752"/>
          </a:xfrm>
          <a:prstGeom prst="rect">
            <a:avLst/>
          </a:prstGeom>
          <a:solidFill>
            <a:srgbClr val="FFC000">
              <a:alpha val="38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Rectangle 14">
            <a:extLst>
              <a:ext uri="{FF2B5EF4-FFF2-40B4-BE49-F238E27FC236}">
                <a16:creationId xmlns:a16="http://schemas.microsoft.com/office/drawing/2014/main" id="{293CB191-7E1E-071F-9AFC-2F25FF2D96AF}"/>
              </a:ext>
            </a:extLst>
          </p:cNvPr>
          <p:cNvSpPr/>
          <p:nvPr/>
        </p:nvSpPr>
        <p:spPr>
          <a:xfrm>
            <a:off x="4201394" y="4132520"/>
            <a:ext cx="6965376" cy="424752"/>
          </a:xfrm>
          <a:prstGeom prst="rect">
            <a:avLst/>
          </a:prstGeom>
          <a:solidFill>
            <a:srgbClr val="FFC000">
              <a:alpha val="38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ZoneTexte 17">
            <a:hlinkClick r:id="rId3"/>
            <a:extLst>
              <a:ext uri="{FF2B5EF4-FFF2-40B4-BE49-F238E27FC236}">
                <a16:creationId xmlns:a16="http://schemas.microsoft.com/office/drawing/2014/main" id="{DD7BB492-E868-2B41-DC35-1E261FE8021D}"/>
              </a:ext>
            </a:extLst>
          </p:cNvPr>
          <p:cNvSpPr txBox="1"/>
          <p:nvPr/>
        </p:nvSpPr>
        <p:spPr>
          <a:xfrm>
            <a:off x="6754091" y="590749"/>
            <a:ext cx="6913418" cy="369332"/>
          </a:xfrm>
          <a:prstGeom prst="rect">
            <a:avLst/>
          </a:prstGeom>
          <a:noFill/>
        </p:spPr>
        <p:txBody>
          <a:bodyPr wrap="square">
            <a:spAutoFit/>
          </a:bodyPr>
          <a:lstStyle/>
          <a:p>
            <a:r>
              <a:rPr lang="en-CH" dirty="0"/>
              <a:t>https://alphafold.ebi.ac.uk/faq#faq-4</a:t>
            </a:r>
          </a:p>
        </p:txBody>
      </p:sp>
    </p:spTree>
    <p:extLst>
      <p:ext uri="{BB962C8B-B14F-4D97-AF65-F5344CB8AC3E}">
        <p14:creationId xmlns:p14="http://schemas.microsoft.com/office/powerpoint/2010/main" val="391453314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2587ECF-85E9-4393-9D87-8EB6F3F6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0DFA713-538F-508C-897C-B3AC8A8E2D00}"/>
              </a:ext>
            </a:extLst>
          </p:cNvPr>
          <p:cNvSpPr>
            <a:spLocks noGrp="1"/>
          </p:cNvSpPr>
          <p:nvPr>
            <p:ph type="title"/>
          </p:nvPr>
        </p:nvSpPr>
        <p:spPr>
          <a:xfrm>
            <a:off x="838199" y="537883"/>
            <a:ext cx="4783697" cy="1942810"/>
          </a:xfrm>
        </p:spPr>
        <p:txBody>
          <a:bodyPr anchor="b">
            <a:normAutofit/>
          </a:bodyPr>
          <a:lstStyle/>
          <a:p>
            <a:r>
              <a:rPr lang="en-US" sz="4000" dirty="0"/>
              <a:t>Using </a:t>
            </a:r>
            <a:r>
              <a:rPr lang="en-US" sz="4000" dirty="0" err="1"/>
              <a:t>AlphaFold</a:t>
            </a:r>
            <a:r>
              <a:rPr lang="en-US" sz="4000" dirty="0"/>
              <a:t> Predictions in Viral Research </a:t>
            </a:r>
            <a:endParaRPr lang="en-CH" sz="4000" dirty="0"/>
          </a:p>
        </p:txBody>
      </p:sp>
      <p:sp>
        <p:nvSpPr>
          <p:cNvPr id="9" name="Content Placeholder 8">
            <a:extLst>
              <a:ext uri="{FF2B5EF4-FFF2-40B4-BE49-F238E27FC236}">
                <a16:creationId xmlns:a16="http://schemas.microsoft.com/office/drawing/2014/main" id="{895147E6-C76A-7D12-F60E-AFF8317845AA}"/>
              </a:ext>
            </a:extLst>
          </p:cNvPr>
          <p:cNvSpPr>
            <a:spLocks noGrp="1"/>
          </p:cNvSpPr>
          <p:nvPr>
            <p:ph idx="1"/>
          </p:nvPr>
        </p:nvSpPr>
        <p:spPr>
          <a:xfrm>
            <a:off x="838199" y="2952555"/>
            <a:ext cx="4783697" cy="3433583"/>
          </a:xfrm>
        </p:spPr>
        <p:txBody>
          <a:bodyPr>
            <a:normAutofit/>
          </a:bodyPr>
          <a:lstStyle/>
          <a:p>
            <a:r>
              <a:rPr lang="en-US" sz="2000" dirty="0"/>
              <a:t>Example: A study evaluated the binding of antiviral drug tecovirimat to Monkeypox F13 gene</a:t>
            </a:r>
          </a:p>
        </p:txBody>
      </p:sp>
      <p:pic>
        <p:nvPicPr>
          <p:cNvPr id="5" name="Espace réservé du contenu 4">
            <a:extLst>
              <a:ext uri="{FF2B5EF4-FFF2-40B4-BE49-F238E27FC236}">
                <a16:creationId xmlns:a16="http://schemas.microsoft.com/office/drawing/2014/main" id="{8FF697CC-D478-EC3D-BF79-577044B51C7B}"/>
              </a:ext>
            </a:extLst>
          </p:cNvPr>
          <p:cNvPicPr>
            <a:picLocks noChangeAspect="1"/>
          </p:cNvPicPr>
          <p:nvPr/>
        </p:nvPicPr>
        <p:blipFill>
          <a:blip r:embed="rId2"/>
          <a:stretch>
            <a:fillRect/>
          </a:stretch>
        </p:blipFill>
        <p:spPr>
          <a:xfrm>
            <a:off x="6270842" y="537882"/>
            <a:ext cx="4800539" cy="5582023"/>
          </a:xfrm>
          <a:prstGeom prst="rect">
            <a:avLst/>
          </a:prstGeom>
        </p:spPr>
      </p:pic>
      <p:sp>
        <p:nvSpPr>
          <p:cNvPr id="7" name="ZoneTexte 6">
            <a:hlinkClick r:id="rId3"/>
            <a:extLst>
              <a:ext uri="{FF2B5EF4-FFF2-40B4-BE49-F238E27FC236}">
                <a16:creationId xmlns:a16="http://schemas.microsoft.com/office/drawing/2014/main" id="{6AC4793C-BB8C-0231-7ADE-A651EBE87797}"/>
              </a:ext>
            </a:extLst>
          </p:cNvPr>
          <p:cNvSpPr txBox="1"/>
          <p:nvPr/>
        </p:nvSpPr>
        <p:spPr>
          <a:xfrm>
            <a:off x="588145" y="6320117"/>
            <a:ext cx="6094520" cy="369332"/>
          </a:xfrm>
          <a:prstGeom prst="rect">
            <a:avLst/>
          </a:prstGeom>
          <a:noFill/>
        </p:spPr>
        <p:txBody>
          <a:bodyPr wrap="square">
            <a:spAutoFit/>
          </a:bodyPr>
          <a:lstStyle/>
          <a:p>
            <a:r>
              <a:rPr lang="en-CH" dirty="0"/>
              <a:t>https://www.ncbi.nlm.nih.gov/pmc/articles/PMC10136805/</a:t>
            </a:r>
          </a:p>
        </p:txBody>
      </p:sp>
    </p:spTree>
    <p:extLst>
      <p:ext uri="{BB962C8B-B14F-4D97-AF65-F5344CB8AC3E}">
        <p14:creationId xmlns:p14="http://schemas.microsoft.com/office/powerpoint/2010/main" val="1381483032"/>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gital image of molecules">
            <a:extLst>
              <a:ext uri="{FF2B5EF4-FFF2-40B4-BE49-F238E27FC236}">
                <a16:creationId xmlns:a16="http://schemas.microsoft.com/office/drawing/2014/main" id="{0853D298-07A0-88B8-72E4-09788E803067}"/>
              </a:ext>
            </a:extLst>
          </p:cNvPr>
          <p:cNvPicPr>
            <a:picLocks noChangeAspect="1"/>
          </p:cNvPicPr>
          <p:nvPr/>
        </p:nvPicPr>
        <p:blipFill rotWithShape="1">
          <a:blip r:embed="rId2"/>
          <a:srcRect l="35125" r="20500"/>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C309087-22A2-5A86-55AD-E5DF749DD899}"/>
              </a:ext>
            </a:extLst>
          </p:cNvPr>
          <p:cNvSpPr>
            <a:spLocks noGrp="1"/>
          </p:cNvSpPr>
          <p:nvPr>
            <p:ph type="title"/>
          </p:nvPr>
        </p:nvSpPr>
        <p:spPr>
          <a:xfrm>
            <a:off x="6115317" y="405685"/>
            <a:ext cx="5464968" cy="1559301"/>
          </a:xfrm>
        </p:spPr>
        <p:txBody>
          <a:bodyPr>
            <a:normAutofit/>
          </a:bodyPr>
          <a:lstStyle/>
          <a:p>
            <a:r>
              <a:rPr lang="en-US" sz="4000"/>
              <a:t>Disorder</a:t>
            </a:r>
            <a:endParaRPr lang="en-CH" sz="4000"/>
          </a:p>
        </p:txBody>
      </p:sp>
      <p:sp>
        <p:nvSpPr>
          <p:cNvPr id="3" name="Espace réservé du contenu 2">
            <a:extLst>
              <a:ext uri="{FF2B5EF4-FFF2-40B4-BE49-F238E27FC236}">
                <a16:creationId xmlns:a16="http://schemas.microsoft.com/office/drawing/2014/main" id="{D4BBA4C0-622C-C247-9BA9-ACB2842122AE}"/>
              </a:ext>
            </a:extLst>
          </p:cNvPr>
          <p:cNvSpPr>
            <a:spLocks noGrp="1"/>
          </p:cNvSpPr>
          <p:nvPr>
            <p:ph idx="1"/>
          </p:nvPr>
        </p:nvSpPr>
        <p:spPr>
          <a:xfrm>
            <a:off x="6115317" y="2743200"/>
            <a:ext cx="5247340" cy="3496878"/>
          </a:xfrm>
        </p:spPr>
        <p:txBody>
          <a:bodyPr anchor="ctr">
            <a:normAutofit/>
          </a:bodyPr>
          <a:lstStyle/>
          <a:p>
            <a:r>
              <a:rPr lang="en-US" sz="2000"/>
              <a:t>Disordered proteins play a major role in viral biology</a:t>
            </a:r>
          </a:p>
          <a:p>
            <a:endParaRPr lang="en-US" sz="2000"/>
          </a:p>
          <a:p>
            <a:endParaRPr lang="en-US" sz="2000"/>
          </a:p>
        </p:txBody>
      </p:sp>
    </p:spTree>
    <p:extLst>
      <p:ext uri="{BB962C8B-B14F-4D97-AF65-F5344CB8AC3E}">
        <p14:creationId xmlns:p14="http://schemas.microsoft.com/office/powerpoint/2010/main" val="407094844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309087-22A2-5A86-55AD-E5DF749DD899}"/>
              </a:ext>
            </a:extLst>
          </p:cNvPr>
          <p:cNvSpPr>
            <a:spLocks noGrp="1"/>
          </p:cNvSpPr>
          <p:nvPr>
            <p:ph type="title"/>
          </p:nvPr>
        </p:nvSpPr>
        <p:spPr/>
        <p:txBody>
          <a:bodyPr/>
          <a:lstStyle/>
          <a:p>
            <a:r>
              <a:rPr lang="en-US" dirty="0"/>
              <a:t>Disorder prediction by </a:t>
            </a:r>
            <a:r>
              <a:rPr lang="en-US" dirty="0" err="1"/>
              <a:t>MobiDB</a:t>
            </a:r>
            <a:endParaRPr lang="en-CH" dirty="0"/>
          </a:p>
        </p:txBody>
      </p:sp>
      <p:pic>
        <p:nvPicPr>
          <p:cNvPr id="5" name="Image 4">
            <a:extLst>
              <a:ext uri="{FF2B5EF4-FFF2-40B4-BE49-F238E27FC236}">
                <a16:creationId xmlns:a16="http://schemas.microsoft.com/office/drawing/2014/main" id="{1DF03642-79E4-609F-D1A2-59302A5CC20B}"/>
              </a:ext>
            </a:extLst>
          </p:cNvPr>
          <p:cNvPicPr>
            <a:picLocks noChangeAspect="1"/>
          </p:cNvPicPr>
          <p:nvPr/>
        </p:nvPicPr>
        <p:blipFill>
          <a:blip r:embed="rId2"/>
          <a:stretch>
            <a:fillRect/>
          </a:stretch>
        </p:blipFill>
        <p:spPr>
          <a:xfrm>
            <a:off x="6096000" y="1640959"/>
            <a:ext cx="5684270" cy="1894756"/>
          </a:xfrm>
          <a:prstGeom prst="rect">
            <a:avLst/>
          </a:prstGeom>
        </p:spPr>
      </p:pic>
      <p:sp>
        <p:nvSpPr>
          <p:cNvPr id="7" name="ZoneTexte 6">
            <a:hlinkClick r:id="rId3"/>
            <a:extLst>
              <a:ext uri="{FF2B5EF4-FFF2-40B4-BE49-F238E27FC236}">
                <a16:creationId xmlns:a16="http://schemas.microsoft.com/office/drawing/2014/main" id="{25DABE6B-E0D0-CB70-433E-9D3FB5B4825B}"/>
              </a:ext>
            </a:extLst>
          </p:cNvPr>
          <p:cNvSpPr txBox="1"/>
          <p:nvPr/>
        </p:nvSpPr>
        <p:spPr>
          <a:xfrm>
            <a:off x="2425255" y="1456293"/>
            <a:ext cx="6094520" cy="369332"/>
          </a:xfrm>
          <a:prstGeom prst="rect">
            <a:avLst/>
          </a:prstGeom>
          <a:noFill/>
        </p:spPr>
        <p:txBody>
          <a:bodyPr wrap="square">
            <a:spAutoFit/>
          </a:bodyPr>
          <a:lstStyle/>
          <a:p>
            <a:r>
              <a:rPr lang="en-US" dirty="0"/>
              <a:t>https://mobidb.bio.unipd.it/</a:t>
            </a:r>
            <a:endParaRPr lang="en-CH" dirty="0"/>
          </a:p>
        </p:txBody>
      </p:sp>
      <p:pic>
        <p:nvPicPr>
          <p:cNvPr id="6" name="Image 5">
            <a:extLst>
              <a:ext uri="{FF2B5EF4-FFF2-40B4-BE49-F238E27FC236}">
                <a16:creationId xmlns:a16="http://schemas.microsoft.com/office/drawing/2014/main" id="{825BDAEC-69DD-C3B0-1A97-61625FD25FD2}"/>
              </a:ext>
            </a:extLst>
          </p:cNvPr>
          <p:cNvPicPr>
            <a:picLocks noChangeAspect="1"/>
          </p:cNvPicPr>
          <p:nvPr/>
        </p:nvPicPr>
        <p:blipFill>
          <a:blip r:embed="rId4"/>
          <a:stretch>
            <a:fillRect/>
          </a:stretch>
        </p:blipFill>
        <p:spPr>
          <a:xfrm>
            <a:off x="322954" y="3266522"/>
            <a:ext cx="7581531" cy="2592903"/>
          </a:xfrm>
          <a:prstGeom prst="rect">
            <a:avLst/>
          </a:prstGeom>
        </p:spPr>
      </p:pic>
      <p:pic>
        <p:nvPicPr>
          <p:cNvPr id="11" name="Image 10">
            <a:extLst>
              <a:ext uri="{FF2B5EF4-FFF2-40B4-BE49-F238E27FC236}">
                <a16:creationId xmlns:a16="http://schemas.microsoft.com/office/drawing/2014/main" id="{6322F4D8-D2B6-FD06-164A-8FC7138ABC3D}"/>
              </a:ext>
            </a:extLst>
          </p:cNvPr>
          <p:cNvPicPr>
            <a:picLocks noChangeAspect="1"/>
          </p:cNvPicPr>
          <p:nvPr/>
        </p:nvPicPr>
        <p:blipFill>
          <a:blip r:embed="rId5"/>
          <a:stretch>
            <a:fillRect/>
          </a:stretch>
        </p:blipFill>
        <p:spPr>
          <a:xfrm>
            <a:off x="8614796" y="3266522"/>
            <a:ext cx="2810267" cy="3658111"/>
          </a:xfrm>
          <a:prstGeom prst="rect">
            <a:avLst/>
          </a:prstGeom>
        </p:spPr>
      </p:pic>
    </p:spTree>
    <p:extLst>
      <p:ext uri="{BB962C8B-B14F-4D97-AF65-F5344CB8AC3E}">
        <p14:creationId xmlns:p14="http://schemas.microsoft.com/office/powerpoint/2010/main" val="358798483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CB9EEB-7263-370A-B200-2945E7D5E45E}"/>
              </a:ext>
            </a:extLst>
          </p:cNvPr>
          <p:cNvSpPr>
            <a:spLocks noGrp="1"/>
          </p:cNvSpPr>
          <p:nvPr>
            <p:ph type="title"/>
          </p:nvPr>
        </p:nvSpPr>
        <p:spPr/>
        <p:txBody>
          <a:bodyPr/>
          <a:lstStyle/>
          <a:p>
            <a:r>
              <a:rPr lang="en-US" dirty="0" err="1"/>
              <a:t>Disprot</a:t>
            </a:r>
            <a:r>
              <a:rPr lang="en-US" dirty="0"/>
              <a:t> for curated data</a:t>
            </a:r>
            <a:endParaRPr lang="en-CH" dirty="0"/>
          </a:p>
        </p:txBody>
      </p:sp>
      <p:pic>
        <p:nvPicPr>
          <p:cNvPr id="5" name="Espace réservé du contenu 4">
            <a:extLst>
              <a:ext uri="{FF2B5EF4-FFF2-40B4-BE49-F238E27FC236}">
                <a16:creationId xmlns:a16="http://schemas.microsoft.com/office/drawing/2014/main" id="{9B0E2A83-2996-CAAD-CD81-FD3A0A3F7A6C}"/>
              </a:ext>
            </a:extLst>
          </p:cNvPr>
          <p:cNvPicPr>
            <a:picLocks noGrp="1" noChangeAspect="1"/>
          </p:cNvPicPr>
          <p:nvPr>
            <p:ph idx="1"/>
          </p:nvPr>
        </p:nvPicPr>
        <p:blipFill>
          <a:blip r:embed="rId2"/>
          <a:stretch>
            <a:fillRect/>
          </a:stretch>
        </p:blipFill>
        <p:spPr>
          <a:xfrm>
            <a:off x="1729692" y="1825625"/>
            <a:ext cx="8732616" cy="4351338"/>
          </a:xfrm>
        </p:spPr>
      </p:pic>
      <p:sp>
        <p:nvSpPr>
          <p:cNvPr id="6" name="Ellipse 5">
            <a:extLst>
              <a:ext uri="{FF2B5EF4-FFF2-40B4-BE49-F238E27FC236}">
                <a16:creationId xmlns:a16="http://schemas.microsoft.com/office/drawing/2014/main" id="{EBCB76DE-F85D-A3EA-63EB-46B772FC1DD2}"/>
              </a:ext>
            </a:extLst>
          </p:cNvPr>
          <p:cNvSpPr/>
          <p:nvPr/>
        </p:nvSpPr>
        <p:spPr>
          <a:xfrm>
            <a:off x="7190509" y="5153891"/>
            <a:ext cx="924791" cy="1158009"/>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24393177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000" y="71438"/>
            <a:ext cx="8346001" cy="864000"/>
          </a:xfrm>
        </p:spPr>
        <p:txBody>
          <a:bodyPr>
            <a:normAutofit fontScale="90000"/>
          </a:bodyPr>
          <a:lstStyle/>
          <a:p>
            <a:r>
              <a:rPr lang="fr-CH" dirty="0" err="1"/>
              <a:t>Automatic</a:t>
            </a:r>
            <a:r>
              <a:rPr lang="fr-CH" dirty="0"/>
              <a:t> annotation: SARS-CoV-2 </a:t>
            </a:r>
            <a:r>
              <a:rPr lang="fr-CH" dirty="0" err="1"/>
              <a:t>Nucleoprotein</a:t>
            </a:r>
            <a:endParaRPr lang="en-US" dirty="0"/>
          </a:p>
        </p:txBody>
      </p:sp>
      <p:sp>
        <p:nvSpPr>
          <p:cNvPr id="3" name="Slide Number Placeholder 2"/>
          <p:cNvSpPr>
            <a:spLocks noGrp="1"/>
          </p:cNvSpPr>
          <p:nvPr>
            <p:ph type="sldNum" sz="quarter" idx="12"/>
          </p:nvPr>
        </p:nvSpPr>
        <p:spPr/>
        <p:txBody>
          <a:bodyPr/>
          <a:lstStyle/>
          <a:p>
            <a:fld id="{02E7437E-9DEC-47B5-8830-10D90768F0FB}" type="slidenum">
              <a:rPr lang="en-US" smtClean="0"/>
              <a:t>218</a:t>
            </a:fld>
            <a:endParaRPr lang="en-US"/>
          </a:p>
        </p:txBody>
      </p:sp>
      <p:pic>
        <p:nvPicPr>
          <p:cNvPr id="17" name="Picture 16"/>
          <p:cNvPicPr>
            <a:picLocks noChangeAspect="1"/>
          </p:cNvPicPr>
          <p:nvPr/>
        </p:nvPicPr>
        <p:blipFill>
          <a:blip r:embed="rId2"/>
          <a:stretch>
            <a:fillRect/>
          </a:stretch>
        </p:blipFill>
        <p:spPr>
          <a:xfrm>
            <a:off x="4616783" y="1496606"/>
            <a:ext cx="2444502" cy="530182"/>
          </a:xfrm>
          <a:prstGeom prst="rect">
            <a:avLst/>
          </a:prstGeom>
        </p:spPr>
      </p:pic>
      <p:pic>
        <p:nvPicPr>
          <p:cNvPr id="5" name="Picture 4">
            <a:extLst>
              <a:ext uri="{FF2B5EF4-FFF2-40B4-BE49-F238E27FC236}">
                <a16:creationId xmlns:a16="http://schemas.microsoft.com/office/drawing/2014/main" id="{B7E955B5-08B8-AE45-7848-CE5BFCEDE169}"/>
              </a:ext>
            </a:extLst>
          </p:cNvPr>
          <p:cNvPicPr>
            <a:picLocks noChangeAspect="1"/>
          </p:cNvPicPr>
          <p:nvPr/>
        </p:nvPicPr>
        <p:blipFill>
          <a:blip r:embed="rId3"/>
          <a:stretch>
            <a:fillRect/>
          </a:stretch>
        </p:blipFill>
        <p:spPr>
          <a:xfrm>
            <a:off x="4403034" y="2182785"/>
            <a:ext cx="5742967" cy="1850644"/>
          </a:xfrm>
          <a:prstGeom prst="rect">
            <a:avLst/>
          </a:prstGeom>
        </p:spPr>
      </p:pic>
      <p:pic>
        <p:nvPicPr>
          <p:cNvPr id="10" name="Picture 9">
            <a:extLst>
              <a:ext uri="{FF2B5EF4-FFF2-40B4-BE49-F238E27FC236}">
                <a16:creationId xmlns:a16="http://schemas.microsoft.com/office/drawing/2014/main" id="{BF445CDF-287E-3FD1-D575-AD1ACB746618}"/>
              </a:ext>
            </a:extLst>
          </p:cNvPr>
          <p:cNvPicPr>
            <a:picLocks noChangeAspect="1"/>
          </p:cNvPicPr>
          <p:nvPr/>
        </p:nvPicPr>
        <p:blipFill rotWithShape="1">
          <a:blip r:embed="rId4"/>
          <a:srcRect t="36574"/>
          <a:stretch/>
        </p:blipFill>
        <p:spPr>
          <a:xfrm>
            <a:off x="1919536" y="4260665"/>
            <a:ext cx="8100000" cy="1743268"/>
          </a:xfrm>
          <a:prstGeom prst="rect">
            <a:avLst/>
          </a:prstGeom>
        </p:spPr>
      </p:pic>
      <p:pic>
        <p:nvPicPr>
          <p:cNvPr id="2050" name="Picture 2">
            <a:extLst>
              <a:ext uri="{FF2B5EF4-FFF2-40B4-BE49-F238E27FC236}">
                <a16:creationId xmlns:a16="http://schemas.microsoft.com/office/drawing/2014/main" id="{BD0814ED-8037-BBA4-269F-75CB61DADD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7295" y="1235010"/>
            <a:ext cx="3023575" cy="1895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743415"/>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2E04EC-284D-4184-A28C-E560417857EF}"/>
              </a:ext>
            </a:extLst>
          </p:cNvPr>
          <p:cNvSpPr>
            <a:spLocks noGrp="1"/>
          </p:cNvSpPr>
          <p:nvPr>
            <p:ph type="title"/>
          </p:nvPr>
        </p:nvSpPr>
        <p:spPr/>
        <p:txBody>
          <a:bodyPr>
            <a:normAutofit/>
          </a:bodyPr>
          <a:lstStyle/>
          <a:p>
            <a:r>
              <a:rPr lang="en-US" dirty="0"/>
              <a:t>SARS-CoV-2 variants preferentially emerge at intrinsically disordered protein sites</a:t>
            </a:r>
            <a:endParaRPr lang="en-CH" dirty="0"/>
          </a:p>
        </p:txBody>
      </p:sp>
      <p:pic>
        <p:nvPicPr>
          <p:cNvPr id="4" name="Content Placeholder 3" descr="Diagram&#10;&#10;Description automatically generated">
            <a:extLst>
              <a:ext uri="{FF2B5EF4-FFF2-40B4-BE49-F238E27FC236}">
                <a16:creationId xmlns:a16="http://schemas.microsoft.com/office/drawing/2014/main" id="{55E6DA9E-2721-40B8-A90A-AF689DB80E58}"/>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0" y="1138238"/>
            <a:ext cx="5329238" cy="5329237"/>
          </a:xfrm>
          <a:prstGeom prst="rect">
            <a:avLst/>
          </a:prstGeom>
        </p:spPr>
      </p:pic>
      <p:sp>
        <p:nvSpPr>
          <p:cNvPr id="5" name="TextBox 4">
            <a:extLst>
              <a:ext uri="{FF2B5EF4-FFF2-40B4-BE49-F238E27FC236}">
                <a16:creationId xmlns:a16="http://schemas.microsoft.com/office/drawing/2014/main" id="{324C711F-90E9-495A-B4BD-CCE8111EB9C5}"/>
              </a:ext>
            </a:extLst>
          </p:cNvPr>
          <p:cNvSpPr txBox="1"/>
          <p:nvPr/>
        </p:nvSpPr>
        <p:spPr>
          <a:xfrm>
            <a:off x="7752411" y="2148797"/>
            <a:ext cx="2520280" cy="2026196"/>
          </a:xfrm>
          <a:prstGeom prst="rect">
            <a:avLst/>
          </a:prstGeom>
          <a:noFill/>
        </p:spPr>
        <p:txBody>
          <a:bodyPr wrap="square" lIns="0" tIns="0" rIns="0" bIns="0" rtlCol="0">
            <a:spAutoFit/>
          </a:bodyPr>
          <a:lstStyle/>
          <a:p>
            <a:pPr>
              <a:lnSpc>
                <a:spcPct val="150000"/>
              </a:lnSpc>
            </a:pPr>
            <a:r>
              <a:rPr lang="en-US" dirty="0">
                <a:effectLst>
                  <a:outerShdw blurRad="38100" dist="12700" dir="2700000" algn="ctr" rotWithShape="0">
                    <a:srgbClr val="000000">
                      <a:alpha val="50000"/>
                    </a:srgbClr>
                  </a:outerShdw>
                </a:effectLst>
              </a:rPr>
              <a:t>With the </a:t>
            </a:r>
            <a:r>
              <a:rPr lang="en-US" dirty="0" err="1">
                <a:effectLst>
                  <a:outerShdw blurRad="38100" dist="12700" dir="2700000" algn="ctr" rotWithShape="0">
                    <a:srgbClr val="000000">
                      <a:alpha val="50000"/>
                    </a:srgbClr>
                  </a:outerShdw>
                </a:effectLst>
              </a:rPr>
              <a:t>disprot</a:t>
            </a:r>
            <a:r>
              <a:rPr lang="en-US" dirty="0">
                <a:effectLst>
                  <a:outerShdw blurRad="38100" dist="12700" dir="2700000" algn="ctr" rotWithShape="0">
                    <a:srgbClr val="000000">
                      <a:alpha val="50000"/>
                    </a:srgbClr>
                  </a:outerShdw>
                </a:effectLst>
              </a:rPr>
              <a:t> group,</a:t>
            </a:r>
          </a:p>
          <a:p>
            <a:pPr>
              <a:lnSpc>
                <a:spcPct val="150000"/>
              </a:lnSpc>
            </a:pPr>
            <a:r>
              <a:rPr lang="en-US" dirty="0">
                <a:effectLst>
                  <a:outerShdw blurRad="38100" dist="12700" dir="2700000" algn="ctr" rotWithShape="0">
                    <a:srgbClr val="000000">
                      <a:alpha val="50000"/>
                    </a:srgbClr>
                  </a:outerShdw>
                </a:effectLst>
              </a:rPr>
              <a:t>We have established that variants occur preferentially at disordered regions</a:t>
            </a:r>
            <a:endParaRPr lang="en-CH" dirty="0" err="1">
              <a:effectLst>
                <a:outerShdw blurRad="38100" dist="12700" dir="2700000" algn="ctr" rotWithShape="0">
                  <a:srgbClr val="000000">
                    <a:alpha val="50000"/>
                  </a:srgbClr>
                </a:outerShdw>
              </a:effectLst>
            </a:endParaRPr>
          </a:p>
        </p:txBody>
      </p:sp>
      <p:sp>
        <p:nvSpPr>
          <p:cNvPr id="8" name="TextBox 7">
            <a:extLst>
              <a:ext uri="{FF2B5EF4-FFF2-40B4-BE49-F238E27FC236}">
                <a16:creationId xmlns:a16="http://schemas.microsoft.com/office/drawing/2014/main" id="{48AACF5D-C31B-8D49-C7C8-7D8AC720CA13}"/>
              </a:ext>
            </a:extLst>
          </p:cNvPr>
          <p:cNvSpPr txBox="1"/>
          <p:nvPr/>
        </p:nvSpPr>
        <p:spPr>
          <a:xfrm>
            <a:off x="1991545" y="6429142"/>
            <a:ext cx="8365393" cy="461665"/>
          </a:xfrm>
          <a:prstGeom prst="rect">
            <a:avLst/>
          </a:prstGeom>
          <a:noFill/>
        </p:spPr>
        <p:txBody>
          <a:bodyPr wrap="square">
            <a:spAutoFit/>
          </a:bodyPr>
          <a:lstStyle/>
          <a:p>
            <a:r>
              <a:rPr lang="en-US" sz="1200" dirty="0">
                <a:latin typeface="Harding"/>
              </a:rPr>
              <a:t>From:</a:t>
            </a:r>
            <a:r>
              <a:rPr lang="en-US" sz="1200" u="sng" dirty="0">
                <a:latin typeface="Harding"/>
              </a:rPr>
              <a:t>SARS-CoV-2 variants preferentially emerge at intrinsically disordered protein sites helping immune evasion.</a:t>
            </a:r>
          </a:p>
          <a:p>
            <a:r>
              <a:rPr lang="en-US" sz="1200" dirty="0">
                <a:latin typeface="Harding"/>
              </a:rPr>
              <a:t>FEBS J. 2022 Feb 2</a:t>
            </a:r>
            <a:endParaRPr lang="en-CH" sz="1200" dirty="0"/>
          </a:p>
        </p:txBody>
      </p:sp>
      <p:sp>
        <p:nvSpPr>
          <p:cNvPr id="11" name="Rectangle 3">
            <a:extLst>
              <a:ext uri="{FF2B5EF4-FFF2-40B4-BE49-F238E27FC236}">
                <a16:creationId xmlns:a16="http://schemas.microsoft.com/office/drawing/2014/main" id="{C3A42076-AAD6-687E-561A-EB01CB40E722}"/>
              </a:ext>
            </a:extLst>
          </p:cNvPr>
          <p:cNvSpPr>
            <a:spLocks noChangeArrowheads="1"/>
          </p:cNvSpPr>
          <p:nvPr/>
        </p:nvSpPr>
        <p:spPr bwMode="auto">
          <a:xfrm>
            <a:off x="1676400" y="13901"/>
            <a:ext cx="80150"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buFontTx/>
              <a:buChar char="•"/>
            </a:pPr>
            <a:endParaRPr lang="en-CH" altLang="en-CH" dirty="0"/>
          </a:p>
        </p:txBody>
      </p:sp>
    </p:spTree>
    <p:extLst>
      <p:ext uri="{BB962C8B-B14F-4D97-AF65-F5344CB8AC3E}">
        <p14:creationId xmlns:p14="http://schemas.microsoft.com/office/powerpoint/2010/main" val="15224127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3153B-F8BD-B69E-665E-B0D017E8B4CB}"/>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lnSpc>
                <a:spcPct val="90000"/>
              </a:lnSpc>
            </a:pPr>
            <a:r>
              <a:rPr lang="en-US" sz="4200" kern="1200" dirty="0">
                <a:solidFill>
                  <a:schemeClr val="tx1"/>
                </a:solidFill>
                <a:latin typeface="+mj-lt"/>
                <a:ea typeface="+mj-ea"/>
                <a:cs typeface="+mj-cs"/>
              </a:rPr>
              <a:t>Introduction to Viral Bioinformatics</a:t>
            </a:r>
          </a:p>
        </p:txBody>
      </p:sp>
      <p:pic>
        <p:nvPicPr>
          <p:cNvPr id="7" name="Image 6">
            <a:extLst>
              <a:ext uri="{FF2B5EF4-FFF2-40B4-BE49-F238E27FC236}">
                <a16:creationId xmlns:a16="http://schemas.microsoft.com/office/drawing/2014/main" id="{1D38E454-52FC-18B2-0C25-99650AF4BB9C}"/>
              </a:ext>
            </a:extLst>
          </p:cNvPr>
          <p:cNvPicPr>
            <a:picLocks noChangeAspect="1"/>
          </p:cNvPicPr>
          <p:nvPr/>
        </p:nvPicPr>
        <p:blipFill>
          <a:blip r:embed="rId2"/>
          <a:stretch>
            <a:fillRect/>
          </a:stretch>
        </p:blipFill>
        <p:spPr>
          <a:xfrm>
            <a:off x="156938" y="403155"/>
            <a:ext cx="949337" cy="949337"/>
          </a:xfrm>
          <a:prstGeom prst="rect">
            <a:avLst/>
          </a:prstGeom>
        </p:spPr>
      </p:pic>
      <p:graphicFrame>
        <p:nvGraphicFramePr>
          <p:cNvPr id="9" name="Espace réservé du texte 2">
            <a:extLst>
              <a:ext uri="{FF2B5EF4-FFF2-40B4-BE49-F238E27FC236}">
                <a16:creationId xmlns:a16="http://schemas.microsoft.com/office/drawing/2014/main" id="{9B76DA5B-579F-8777-1727-4EB95A157F53}"/>
              </a:ext>
            </a:extLst>
          </p:cNvPr>
          <p:cNvGraphicFramePr/>
          <p:nvPr>
            <p:extLst>
              <p:ext uri="{D42A27DB-BD31-4B8C-83A1-F6EECF244321}">
                <p14:modId xmlns:p14="http://schemas.microsoft.com/office/powerpoint/2010/main" val="2464281894"/>
              </p:ext>
            </p:extLst>
          </p:nvPr>
        </p:nvGraphicFramePr>
        <p:xfrm>
          <a:off x="5126418" y="552091"/>
          <a:ext cx="6224335" cy="5431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139981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Researcher examining growth in a petrie dish">
            <a:extLst>
              <a:ext uri="{FF2B5EF4-FFF2-40B4-BE49-F238E27FC236}">
                <a16:creationId xmlns:a16="http://schemas.microsoft.com/office/drawing/2014/main" id="{C97127AD-BBC4-747E-D096-3E4E91F844AB}"/>
              </a:ext>
            </a:extLst>
          </p:cNvPr>
          <p:cNvPicPr>
            <a:picLocks noChangeAspect="1"/>
          </p:cNvPicPr>
          <p:nvPr/>
        </p:nvPicPr>
        <p:blipFill rotWithShape="1">
          <a:blip r:embed="rId2"/>
          <a:srcRect l="2172" r="3711" b="-1"/>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re 4">
            <a:extLst>
              <a:ext uri="{FF2B5EF4-FFF2-40B4-BE49-F238E27FC236}">
                <a16:creationId xmlns:a16="http://schemas.microsoft.com/office/drawing/2014/main" id="{EF69610C-E11D-517C-B240-E0216DD68EAB}"/>
              </a:ext>
            </a:extLst>
          </p:cNvPr>
          <p:cNvSpPr>
            <a:spLocks noGrp="1"/>
          </p:cNvSpPr>
          <p:nvPr>
            <p:ph type="title"/>
          </p:nvPr>
        </p:nvSpPr>
        <p:spPr>
          <a:xfrm>
            <a:off x="7531610" y="365125"/>
            <a:ext cx="3822189" cy="1899912"/>
          </a:xfrm>
        </p:spPr>
        <p:txBody>
          <a:bodyPr>
            <a:normAutofit/>
          </a:bodyPr>
          <a:lstStyle/>
          <a:p>
            <a:r>
              <a:rPr lang="en-US" sz="4000" b="0" i="0" dirty="0">
                <a:effectLst/>
                <a:latin typeface="Calibri Light" panose="020F0302020204030204" pitchFamily="34" charset="0"/>
              </a:rPr>
              <a:t>Host-virus Interactions</a:t>
            </a:r>
            <a:br>
              <a:rPr lang="en-US" sz="4000" b="0" i="0" dirty="0">
                <a:effectLst/>
                <a:latin typeface="Segoe UI" panose="020B0502040204020203" pitchFamily="34" charset="0"/>
              </a:rPr>
            </a:br>
            <a:endParaRPr lang="en-CH" sz="4000" dirty="0"/>
          </a:p>
        </p:txBody>
      </p:sp>
      <p:sp>
        <p:nvSpPr>
          <p:cNvPr id="6" name="Espace réservé du texte 5">
            <a:extLst>
              <a:ext uri="{FF2B5EF4-FFF2-40B4-BE49-F238E27FC236}">
                <a16:creationId xmlns:a16="http://schemas.microsoft.com/office/drawing/2014/main" id="{0E6B6954-91E0-FAAD-DFD8-E3965A53D859}"/>
              </a:ext>
            </a:extLst>
          </p:cNvPr>
          <p:cNvSpPr>
            <a:spLocks noGrp="1"/>
          </p:cNvSpPr>
          <p:nvPr>
            <p:ph idx="1"/>
          </p:nvPr>
        </p:nvSpPr>
        <p:spPr>
          <a:xfrm>
            <a:off x="7531610" y="2434201"/>
            <a:ext cx="3822189" cy="3742762"/>
          </a:xfrm>
        </p:spPr>
        <p:txBody>
          <a:bodyPr>
            <a:normAutofit/>
          </a:bodyPr>
          <a:lstStyle/>
          <a:p>
            <a:pPr marL="342900" indent="-342900" rtl="0" fontAlgn="base">
              <a:buFont typeface="Arial" panose="020B0604020202020204" pitchFamily="34" charset="0"/>
              <a:buChar char="•"/>
            </a:pPr>
            <a:r>
              <a:rPr lang="en-US" sz="2000" b="1" i="0" dirty="0">
                <a:effectLst/>
              </a:rPr>
              <a:t>Virus host interactions </a:t>
            </a:r>
          </a:p>
          <a:p>
            <a:pPr marL="342900" indent="-342900" rtl="0" fontAlgn="base">
              <a:buFont typeface="Arial" panose="020B0604020202020204" pitchFamily="34" charset="0"/>
              <a:buChar char="•"/>
            </a:pPr>
            <a:r>
              <a:rPr lang="en-US" sz="2000" b="1" i="0" dirty="0">
                <a:effectLst/>
              </a:rPr>
              <a:t>Large scale interactomes </a:t>
            </a:r>
          </a:p>
          <a:p>
            <a:pPr marL="342900" indent="-342900">
              <a:buFont typeface="Arial" panose="020B0604020202020204" pitchFamily="34" charset="0"/>
              <a:buChar char="•"/>
            </a:pPr>
            <a:endParaRPr lang="en-CH" sz="2000" b="1" dirty="0"/>
          </a:p>
        </p:txBody>
      </p:sp>
    </p:spTree>
    <p:extLst>
      <p:ext uri="{BB962C8B-B14F-4D97-AF65-F5344CB8AC3E}">
        <p14:creationId xmlns:p14="http://schemas.microsoft.com/office/powerpoint/2010/main" val="1638508002"/>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fr-CH" dirty="0"/>
              <a:t>Virus hosts</a:t>
            </a:r>
            <a:endParaRPr lang="en-US" dirty="0"/>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2833" y="1045180"/>
            <a:ext cx="5125804" cy="5664013"/>
          </a:xfrm>
          <a:prstGeom prst="rect">
            <a:avLst/>
          </a:prstGeom>
        </p:spPr>
      </p:pic>
      <p:pic>
        <p:nvPicPr>
          <p:cNvPr id="17" name="Picture 16"/>
          <p:cNvPicPr>
            <a:picLocks noChangeAspect="1"/>
          </p:cNvPicPr>
          <p:nvPr/>
        </p:nvPicPr>
        <p:blipFill>
          <a:blip r:embed="rId3"/>
          <a:stretch>
            <a:fillRect/>
          </a:stretch>
        </p:blipFill>
        <p:spPr>
          <a:xfrm>
            <a:off x="8335348" y="6130426"/>
            <a:ext cx="1922313" cy="320386"/>
          </a:xfrm>
          <a:prstGeom prst="rect">
            <a:avLst/>
          </a:prstGeom>
        </p:spPr>
      </p:pic>
      <p:sp>
        <p:nvSpPr>
          <p:cNvPr id="20" name="Rectangle 19">
            <a:hlinkClick r:id="rId4"/>
          </p:cNvPr>
          <p:cNvSpPr/>
          <p:nvPr/>
        </p:nvSpPr>
        <p:spPr>
          <a:xfrm>
            <a:off x="7468504" y="6440367"/>
            <a:ext cx="5128827" cy="276999"/>
          </a:xfrm>
          <a:prstGeom prst="rect">
            <a:avLst/>
          </a:prstGeom>
        </p:spPr>
        <p:txBody>
          <a:bodyPr wrap="square">
            <a:spAutoFit/>
          </a:bodyPr>
          <a:lstStyle/>
          <a:p>
            <a:r>
              <a:rPr lang="en-US" sz="1200" dirty="0">
                <a:solidFill>
                  <a:srgbClr val="595959"/>
                </a:solidFill>
              </a:rPr>
              <a:t>https://www.genome.jp/virushostdb/note.html</a:t>
            </a:r>
          </a:p>
        </p:txBody>
      </p:sp>
      <p:pic>
        <p:nvPicPr>
          <p:cNvPr id="21" name="Picture 20"/>
          <p:cNvPicPr>
            <a:picLocks noChangeAspect="1"/>
          </p:cNvPicPr>
          <p:nvPr/>
        </p:nvPicPr>
        <p:blipFill>
          <a:blip r:embed="rId5"/>
          <a:stretch>
            <a:fillRect/>
          </a:stretch>
        </p:blipFill>
        <p:spPr>
          <a:xfrm>
            <a:off x="8340290" y="5533815"/>
            <a:ext cx="1787710" cy="501054"/>
          </a:xfrm>
          <a:prstGeom prst="rect">
            <a:avLst/>
          </a:prstGeom>
        </p:spPr>
      </p:pic>
      <p:sp>
        <p:nvSpPr>
          <p:cNvPr id="2" name="ZoneTexte 1">
            <a:extLst>
              <a:ext uri="{FF2B5EF4-FFF2-40B4-BE49-F238E27FC236}">
                <a16:creationId xmlns:a16="http://schemas.microsoft.com/office/drawing/2014/main" id="{541EA83A-93B2-FAA0-3B83-20581BEC367B}"/>
              </a:ext>
            </a:extLst>
          </p:cNvPr>
          <p:cNvSpPr txBox="1"/>
          <p:nvPr/>
        </p:nvSpPr>
        <p:spPr>
          <a:xfrm>
            <a:off x="10257661" y="6071035"/>
            <a:ext cx="773610" cy="369332"/>
          </a:xfrm>
          <a:prstGeom prst="rect">
            <a:avLst/>
          </a:prstGeom>
          <a:noFill/>
        </p:spPr>
        <p:txBody>
          <a:bodyPr wrap="none" rtlCol="0">
            <a:spAutoFit/>
          </a:bodyPr>
          <a:lstStyle/>
          <a:p>
            <a:r>
              <a:rPr lang="en-US" dirty="0"/>
              <a:t>(2021)</a:t>
            </a:r>
            <a:endParaRPr lang="en-CH" dirty="0"/>
          </a:p>
        </p:txBody>
      </p:sp>
    </p:spTree>
    <p:extLst>
      <p:ext uri="{BB962C8B-B14F-4D97-AF65-F5344CB8AC3E}">
        <p14:creationId xmlns:p14="http://schemas.microsoft.com/office/powerpoint/2010/main" val="40508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http://www.zo.utexas.edu/faculty/sjasper/images/diversitychart.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118637" y="1194857"/>
            <a:ext cx="3777524" cy="377752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normAutofit fontScale="90000"/>
          </a:bodyPr>
          <a:lstStyle/>
          <a:p>
            <a:r>
              <a:rPr lang="fr-CH" dirty="0"/>
              <a:t>Virus hosts</a:t>
            </a:r>
            <a:endParaRPr lang="en-US"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2833" y="1045180"/>
            <a:ext cx="5125804" cy="5664013"/>
          </a:xfrm>
          <a:prstGeom prst="rect">
            <a:avLst/>
          </a:prstGeom>
        </p:spPr>
      </p:pic>
      <p:pic>
        <p:nvPicPr>
          <p:cNvPr id="17" name="Picture 16"/>
          <p:cNvPicPr>
            <a:picLocks noChangeAspect="1"/>
          </p:cNvPicPr>
          <p:nvPr/>
        </p:nvPicPr>
        <p:blipFill>
          <a:blip r:embed="rId4"/>
          <a:stretch>
            <a:fillRect/>
          </a:stretch>
        </p:blipFill>
        <p:spPr>
          <a:xfrm>
            <a:off x="8335348" y="6130426"/>
            <a:ext cx="1922313" cy="320386"/>
          </a:xfrm>
          <a:prstGeom prst="rect">
            <a:avLst/>
          </a:prstGeom>
        </p:spPr>
      </p:pic>
      <p:sp>
        <p:nvSpPr>
          <p:cNvPr id="20" name="Rectangle 19">
            <a:hlinkClick r:id="rId5"/>
          </p:cNvPr>
          <p:cNvSpPr/>
          <p:nvPr/>
        </p:nvSpPr>
        <p:spPr>
          <a:xfrm>
            <a:off x="7468504" y="6440367"/>
            <a:ext cx="5128827" cy="276999"/>
          </a:xfrm>
          <a:prstGeom prst="rect">
            <a:avLst/>
          </a:prstGeom>
        </p:spPr>
        <p:txBody>
          <a:bodyPr wrap="square">
            <a:spAutoFit/>
          </a:bodyPr>
          <a:lstStyle/>
          <a:p>
            <a:r>
              <a:rPr lang="en-US" sz="1200" dirty="0">
                <a:solidFill>
                  <a:srgbClr val="595959"/>
                </a:solidFill>
              </a:rPr>
              <a:t>https://www.genome.jp/virushostdb/note.html</a:t>
            </a:r>
          </a:p>
        </p:txBody>
      </p:sp>
      <p:pic>
        <p:nvPicPr>
          <p:cNvPr id="21" name="Picture 20"/>
          <p:cNvPicPr>
            <a:picLocks noChangeAspect="1"/>
          </p:cNvPicPr>
          <p:nvPr/>
        </p:nvPicPr>
        <p:blipFill>
          <a:blip r:embed="rId6"/>
          <a:stretch>
            <a:fillRect/>
          </a:stretch>
        </p:blipFill>
        <p:spPr>
          <a:xfrm>
            <a:off x="8340290" y="5533815"/>
            <a:ext cx="1787710" cy="501054"/>
          </a:xfrm>
          <a:prstGeom prst="rect">
            <a:avLst/>
          </a:prstGeom>
        </p:spPr>
      </p:pic>
    </p:spTree>
    <p:extLst>
      <p:ext uri="{BB962C8B-B14F-4D97-AF65-F5344CB8AC3E}">
        <p14:creationId xmlns:p14="http://schemas.microsoft.com/office/powerpoint/2010/main" val="5586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2372B9B-FECF-1404-D770-4BD6A76335C2}"/>
              </a:ext>
            </a:extLst>
          </p:cNvPr>
          <p:cNvSpPr>
            <a:spLocks noGrp="1"/>
          </p:cNvSpPr>
          <p:nvPr>
            <p:ph type="title"/>
          </p:nvPr>
        </p:nvSpPr>
        <p:spPr/>
        <p:txBody>
          <a:bodyPr/>
          <a:lstStyle/>
          <a:p>
            <a:r>
              <a:rPr lang="en-US" dirty="0"/>
              <a:t>Virus-Host DB  gather data from multiple sources</a:t>
            </a:r>
            <a:endParaRPr lang="en-CH" dirty="0"/>
          </a:p>
        </p:txBody>
      </p:sp>
      <p:pic>
        <p:nvPicPr>
          <p:cNvPr id="7" name="Espace réservé du contenu 6">
            <a:extLst>
              <a:ext uri="{FF2B5EF4-FFF2-40B4-BE49-F238E27FC236}">
                <a16:creationId xmlns:a16="http://schemas.microsoft.com/office/drawing/2014/main" id="{778DE197-1748-A95D-26C2-0338EC0F621B}"/>
              </a:ext>
            </a:extLst>
          </p:cNvPr>
          <p:cNvPicPr>
            <a:picLocks noGrp="1" noChangeAspect="1"/>
          </p:cNvPicPr>
          <p:nvPr>
            <p:ph idx="1"/>
          </p:nvPr>
        </p:nvPicPr>
        <p:blipFill>
          <a:blip r:embed="rId2"/>
          <a:stretch>
            <a:fillRect/>
          </a:stretch>
        </p:blipFill>
        <p:spPr>
          <a:xfrm>
            <a:off x="2303242" y="1825625"/>
            <a:ext cx="7585515" cy="4351338"/>
          </a:xfrm>
        </p:spPr>
      </p:pic>
    </p:spTree>
    <p:extLst>
      <p:ext uri="{BB962C8B-B14F-4D97-AF65-F5344CB8AC3E}">
        <p14:creationId xmlns:p14="http://schemas.microsoft.com/office/powerpoint/2010/main" val="294797620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Virus-Host interactions</a:t>
            </a:r>
          </a:p>
        </p:txBody>
      </p:sp>
      <p:pic>
        <p:nvPicPr>
          <p:cNvPr id="3" name="Picture 2" descr="http://education.expasy.org/images/Host_virus_interaction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475" y="1326770"/>
            <a:ext cx="5142955" cy="41596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51131" y="2283200"/>
            <a:ext cx="5302669" cy="2246769"/>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mj-lt"/>
              </a:rPr>
              <a:t>Data is complex and of mixed quality</a:t>
            </a:r>
          </a:p>
          <a:p>
            <a:pPr marL="457200" indent="-457200">
              <a:buFont typeface="Arial" panose="020B0604020202020204" pitchFamily="34" charset="0"/>
              <a:buChar char="•"/>
            </a:pPr>
            <a:endParaRPr lang="en-US" sz="2800" dirty="0">
              <a:latin typeface="+mj-lt"/>
            </a:endParaRPr>
          </a:p>
          <a:p>
            <a:pPr marL="457200" indent="-457200">
              <a:buFont typeface="Arial" panose="020B0604020202020204" pitchFamily="34" charset="0"/>
              <a:buChar char="•"/>
            </a:pPr>
            <a:r>
              <a:rPr lang="fr-CH" sz="2800" dirty="0">
                <a:latin typeface="+mj-lt"/>
              </a:rPr>
              <a:t>Large </a:t>
            </a:r>
            <a:r>
              <a:rPr lang="fr-CH" sz="2800" dirty="0" err="1">
                <a:latin typeface="+mj-lt"/>
              </a:rPr>
              <a:t>scale</a:t>
            </a:r>
            <a:r>
              <a:rPr lang="fr-CH" sz="2800" dirty="0">
                <a:latin typeface="+mj-lt"/>
              </a:rPr>
              <a:t> interactome are </a:t>
            </a:r>
            <a:r>
              <a:rPr lang="fr-CH" sz="2800" dirty="0" err="1">
                <a:latin typeface="+mj-lt"/>
              </a:rPr>
              <a:t>dificult</a:t>
            </a:r>
            <a:r>
              <a:rPr lang="fr-CH" sz="2800" dirty="0">
                <a:latin typeface="+mj-lt"/>
              </a:rPr>
              <a:t> to </a:t>
            </a:r>
            <a:r>
              <a:rPr lang="fr-CH" sz="2800" dirty="0" err="1">
                <a:latin typeface="+mj-lt"/>
              </a:rPr>
              <a:t>interpret</a:t>
            </a:r>
            <a:endParaRPr lang="en-US" sz="2800" dirty="0">
              <a:latin typeface="+mj-lt"/>
            </a:endParaRPr>
          </a:p>
        </p:txBody>
      </p:sp>
    </p:spTree>
    <p:extLst>
      <p:ext uri="{BB962C8B-B14F-4D97-AF65-F5344CB8AC3E}">
        <p14:creationId xmlns:p14="http://schemas.microsoft.com/office/powerpoint/2010/main" val="2328321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B62569-41F2-DC82-F36B-E7D15750308C}"/>
              </a:ext>
            </a:extLst>
          </p:cNvPr>
          <p:cNvSpPr>
            <a:spLocks noGrp="1"/>
          </p:cNvSpPr>
          <p:nvPr>
            <p:ph type="title"/>
          </p:nvPr>
        </p:nvSpPr>
        <p:spPr/>
        <p:txBody>
          <a:bodyPr/>
          <a:lstStyle/>
          <a:p>
            <a:r>
              <a:rPr lang="en-US" dirty="0"/>
              <a:t>Virus-Host interaction databases</a:t>
            </a:r>
            <a:endParaRPr lang="en-CH" dirty="0"/>
          </a:p>
        </p:txBody>
      </p:sp>
      <p:pic>
        <p:nvPicPr>
          <p:cNvPr id="5" name="Image 4">
            <a:hlinkClick r:id="rId2"/>
            <a:extLst>
              <a:ext uri="{FF2B5EF4-FFF2-40B4-BE49-F238E27FC236}">
                <a16:creationId xmlns:a16="http://schemas.microsoft.com/office/drawing/2014/main" id="{B3C6AE0E-83EF-DED9-7A85-6BBDBD352816}"/>
              </a:ext>
            </a:extLst>
          </p:cNvPr>
          <p:cNvPicPr>
            <a:picLocks noChangeAspect="1"/>
          </p:cNvPicPr>
          <p:nvPr/>
        </p:nvPicPr>
        <p:blipFill>
          <a:blip r:embed="rId3"/>
          <a:stretch>
            <a:fillRect/>
          </a:stretch>
        </p:blipFill>
        <p:spPr>
          <a:xfrm>
            <a:off x="7161833" y="2752077"/>
            <a:ext cx="3996576" cy="1855682"/>
          </a:xfrm>
          <a:prstGeom prst="rect">
            <a:avLst/>
          </a:prstGeom>
        </p:spPr>
      </p:pic>
      <p:pic>
        <p:nvPicPr>
          <p:cNvPr id="9218" name="Picture 2">
            <a:extLst>
              <a:ext uri="{FF2B5EF4-FFF2-40B4-BE49-F238E27FC236}">
                <a16:creationId xmlns:a16="http://schemas.microsoft.com/office/drawing/2014/main" id="{770F5C64-4585-E21A-2D44-4DA6ADA345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813" y="2620717"/>
            <a:ext cx="6178990" cy="2386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00184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B0F8BB-3B1B-4147-F0C4-5CD441ACC27B}"/>
              </a:ext>
            </a:extLst>
          </p:cNvPr>
          <p:cNvSpPr>
            <a:spLocks noGrp="1"/>
          </p:cNvSpPr>
          <p:nvPr>
            <p:ph type="title"/>
          </p:nvPr>
        </p:nvSpPr>
        <p:spPr/>
        <p:txBody>
          <a:bodyPr/>
          <a:lstStyle/>
          <a:p>
            <a:r>
              <a:rPr lang="en-US" dirty="0"/>
              <a:t>STRING virus</a:t>
            </a:r>
            <a:endParaRPr lang="en-CH" dirty="0"/>
          </a:p>
        </p:txBody>
      </p:sp>
      <p:sp>
        <p:nvSpPr>
          <p:cNvPr id="5" name="ZoneTexte 4">
            <a:hlinkClick r:id="rId2"/>
            <a:extLst>
              <a:ext uri="{FF2B5EF4-FFF2-40B4-BE49-F238E27FC236}">
                <a16:creationId xmlns:a16="http://schemas.microsoft.com/office/drawing/2014/main" id="{59F48B41-10F5-D445-15D2-D4463FC0EACC}"/>
              </a:ext>
            </a:extLst>
          </p:cNvPr>
          <p:cNvSpPr txBox="1"/>
          <p:nvPr/>
        </p:nvSpPr>
        <p:spPr>
          <a:xfrm>
            <a:off x="6937091" y="1053451"/>
            <a:ext cx="6094520" cy="369332"/>
          </a:xfrm>
          <a:prstGeom prst="rect">
            <a:avLst/>
          </a:prstGeom>
          <a:noFill/>
        </p:spPr>
        <p:txBody>
          <a:bodyPr wrap="square">
            <a:spAutoFit/>
          </a:bodyPr>
          <a:lstStyle/>
          <a:p>
            <a:r>
              <a:rPr lang="en-CH" dirty="0"/>
              <a:t>http://viruses.string-db.org/</a:t>
            </a:r>
          </a:p>
        </p:txBody>
      </p:sp>
      <p:pic>
        <p:nvPicPr>
          <p:cNvPr id="9" name="Image 8">
            <a:extLst>
              <a:ext uri="{FF2B5EF4-FFF2-40B4-BE49-F238E27FC236}">
                <a16:creationId xmlns:a16="http://schemas.microsoft.com/office/drawing/2014/main" id="{8930EEA1-1E8D-DD16-257E-CBFA32EBEBE8}"/>
              </a:ext>
            </a:extLst>
          </p:cNvPr>
          <p:cNvPicPr>
            <a:picLocks noChangeAspect="1"/>
          </p:cNvPicPr>
          <p:nvPr/>
        </p:nvPicPr>
        <p:blipFill>
          <a:blip r:embed="rId3"/>
          <a:stretch>
            <a:fillRect/>
          </a:stretch>
        </p:blipFill>
        <p:spPr>
          <a:xfrm>
            <a:off x="5828719" y="4585831"/>
            <a:ext cx="6453335" cy="1591132"/>
          </a:xfrm>
          <a:prstGeom prst="rect">
            <a:avLst/>
          </a:prstGeom>
        </p:spPr>
      </p:pic>
      <p:pic>
        <p:nvPicPr>
          <p:cNvPr id="11" name="Image 10">
            <a:extLst>
              <a:ext uri="{FF2B5EF4-FFF2-40B4-BE49-F238E27FC236}">
                <a16:creationId xmlns:a16="http://schemas.microsoft.com/office/drawing/2014/main" id="{C7DC7682-029C-75E2-3A6F-A1FA5E81BB43}"/>
              </a:ext>
            </a:extLst>
          </p:cNvPr>
          <p:cNvPicPr>
            <a:picLocks noChangeAspect="1"/>
          </p:cNvPicPr>
          <p:nvPr/>
        </p:nvPicPr>
        <p:blipFill>
          <a:blip r:embed="rId4"/>
          <a:stretch>
            <a:fillRect/>
          </a:stretch>
        </p:blipFill>
        <p:spPr>
          <a:xfrm>
            <a:off x="6683655" y="2224397"/>
            <a:ext cx="4248743" cy="1057423"/>
          </a:xfrm>
          <a:prstGeom prst="rect">
            <a:avLst/>
          </a:prstGeom>
        </p:spPr>
      </p:pic>
      <p:pic>
        <p:nvPicPr>
          <p:cNvPr id="15" name="Espace réservé du contenu 14">
            <a:extLst>
              <a:ext uri="{FF2B5EF4-FFF2-40B4-BE49-F238E27FC236}">
                <a16:creationId xmlns:a16="http://schemas.microsoft.com/office/drawing/2014/main" id="{FADB51B9-12B6-CAE6-3916-15F34BE75EDA}"/>
              </a:ext>
            </a:extLst>
          </p:cNvPr>
          <p:cNvPicPr>
            <a:picLocks noGrp="1" noChangeAspect="1"/>
          </p:cNvPicPr>
          <p:nvPr>
            <p:ph idx="1"/>
          </p:nvPr>
        </p:nvPicPr>
        <p:blipFill>
          <a:blip r:embed="rId5"/>
          <a:stretch>
            <a:fillRect/>
          </a:stretch>
        </p:blipFill>
        <p:spPr>
          <a:xfrm>
            <a:off x="-140886" y="1661224"/>
            <a:ext cx="5969605" cy="4351338"/>
          </a:xfrm>
        </p:spPr>
      </p:pic>
      <p:sp>
        <p:nvSpPr>
          <p:cNvPr id="16" name="ZoneTexte 15">
            <a:extLst>
              <a:ext uri="{FF2B5EF4-FFF2-40B4-BE49-F238E27FC236}">
                <a16:creationId xmlns:a16="http://schemas.microsoft.com/office/drawing/2014/main" id="{F372F766-1C54-1CC8-FC48-39F213533F55}"/>
              </a:ext>
            </a:extLst>
          </p:cNvPr>
          <p:cNvSpPr txBox="1"/>
          <p:nvPr/>
        </p:nvSpPr>
        <p:spPr>
          <a:xfrm>
            <a:off x="1560352" y="6260202"/>
            <a:ext cx="5586145" cy="369332"/>
          </a:xfrm>
          <a:prstGeom prst="rect">
            <a:avLst/>
          </a:prstGeom>
          <a:noFill/>
        </p:spPr>
        <p:txBody>
          <a:bodyPr wrap="none" rtlCol="0">
            <a:spAutoFit/>
          </a:bodyPr>
          <a:lstStyle/>
          <a:p>
            <a:r>
              <a:rPr lang="en-US" dirty="0"/>
              <a:t>HIV-1 and Homo sapiens interaction network in viruses</a:t>
            </a:r>
            <a:endParaRPr lang="en-CH" dirty="0"/>
          </a:p>
        </p:txBody>
      </p:sp>
    </p:spTree>
    <p:extLst>
      <p:ext uri="{BB962C8B-B14F-4D97-AF65-F5344CB8AC3E}">
        <p14:creationId xmlns:p14="http://schemas.microsoft.com/office/powerpoint/2010/main" val="3076489405"/>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B696F2D-8325-2E3A-1FE7-92AEFF4DACC3}"/>
              </a:ext>
            </a:extLst>
          </p:cNvPr>
          <p:cNvSpPr>
            <a:spLocks noGrp="1"/>
          </p:cNvSpPr>
          <p:nvPr>
            <p:ph type="title"/>
          </p:nvPr>
        </p:nvSpPr>
        <p:spPr/>
        <p:txBody>
          <a:bodyPr/>
          <a:lstStyle/>
          <a:p>
            <a:r>
              <a:rPr lang="en-US" dirty="0" err="1"/>
              <a:t>VirHostNet</a:t>
            </a:r>
            <a:r>
              <a:rPr lang="en-US" dirty="0"/>
              <a:t> resource</a:t>
            </a:r>
            <a:endParaRPr lang="en-CH" dirty="0"/>
          </a:p>
        </p:txBody>
      </p:sp>
      <p:pic>
        <p:nvPicPr>
          <p:cNvPr id="9" name="Espace réservé du contenu 8">
            <a:extLst>
              <a:ext uri="{FF2B5EF4-FFF2-40B4-BE49-F238E27FC236}">
                <a16:creationId xmlns:a16="http://schemas.microsoft.com/office/drawing/2014/main" id="{EA29CA7D-FC49-8788-7D2B-F4DAE7210AA4}"/>
              </a:ext>
            </a:extLst>
          </p:cNvPr>
          <p:cNvPicPr>
            <a:picLocks noGrp="1" noChangeAspect="1"/>
          </p:cNvPicPr>
          <p:nvPr>
            <p:ph idx="1"/>
          </p:nvPr>
        </p:nvPicPr>
        <p:blipFill>
          <a:blip r:embed="rId2"/>
          <a:stretch>
            <a:fillRect/>
          </a:stretch>
        </p:blipFill>
        <p:spPr>
          <a:xfrm>
            <a:off x="838200" y="2025394"/>
            <a:ext cx="10515600" cy="3951800"/>
          </a:xfrm>
        </p:spPr>
      </p:pic>
      <p:sp>
        <p:nvSpPr>
          <p:cNvPr id="5" name="ZoneTexte 4">
            <a:extLst>
              <a:ext uri="{FF2B5EF4-FFF2-40B4-BE49-F238E27FC236}">
                <a16:creationId xmlns:a16="http://schemas.microsoft.com/office/drawing/2014/main" id="{612497F4-69A3-616F-E374-4985C68C0ED0}"/>
              </a:ext>
            </a:extLst>
          </p:cNvPr>
          <p:cNvSpPr txBox="1"/>
          <p:nvPr/>
        </p:nvSpPr>
        <p:spPr>
          <a:xfrm>
            <a:off x="5478733" y="6228744"/>
            <a:ext cx="6094520" cy="369332"/>
          </a:xfrm>
          <a:prstGeom prst="rect">
            <a:avLst/>
          </a:prstGeom>
          <a:noFill/>
        </p:spPr>
        <p:txBody>
          <a:bodyPr wrap="square">
            <a:spAutoFit/>
          </a:bodyPr>
          <a:lstStyle/>
          <a:p>
            <a:r>
              <a:rPr lang="en-CH" dirty="0"/>
              <a:t>https://virhostnet.prabi.fr/</a:t>
            </a:r>
          </a:p>
        </p:txBody>
      </p:sp>
    </p:spTree>
    <p:extLst>
      <p:ext uri="{BB962C8B-B14F-4D97-AF65-F5344CB8AC3E}">
        <p14:creationId xmlns:p14="http://schemas.microsoft.com/office/powerpoint/2010/main" val="364353615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F46780-AE15-1987-33D5-8064AE64D1B5}"/>
              </a:ext>
            </a:extLst>
          </p:cNvPr>
          <p:cNvSpPr>
            <a:spLocks noGrp="1"/>
          </p:cNvSpPr>
          <p:nvPr>
            <p:ph type="title"/>
          </p:nvPr>
        </p:nvSpPr>
        <p:spPr/>
        <p:txBody>
          <a:bodyPr/>
          <a:lstStyle/>
          <a:p>
            <a:r>
              <a:rPr lang="en-US" dirty="0" err="1"/>
              <a:t>VirHostNet</a:t>
            </a:r>
            <a:endParaRPr lang="en-CH" dirty="0"/>
          </a:p>
        </p:txBody>
      </p:sp>
      <p:pic>
        <p:nvPicPr>
          <p:cNvPr id="5" name="Espace réservé du contenu 4">
            <a:extLst>
              <a:ext uri="{FF2B5EF4-FFF2-40B4-BE49-F238E27FC236}">
                <a16:creationId xmlns:a16="http://schemas.microsoft.com/office/drawing/2014/main" id="{0F831B70-2975-5D16-1FAF-C23DA9CF35BD}"/>
              </a:ext>
            </a:extLst>
          </p:cNvPr>
          <p:cNvPicPr>
            <a:picLocks noGrp="1" noChangeAspect="1"/>
          </p:cNvPicPr>
          <p:nvPr>
            <p:ph idx="1"/>
          </p:nvPr>
        </p:nvPicPr>
        <p:blipFill>
          <a:blip r:embed="rId2"/>
          <a:stretch>
            <a:fillRect/>
          </a:stretch>
        </p:blipFill>
        <p:spPr>
          <a:xfrm>
            <a:off x="1058517" y="1784061"/>
            <a:ext cx="9451511" cy="4351338"/>
          </a:xfrm>
        </p:spPr>
      </p:pic>
      <p:sp>
        <p:nvSpPr>
          <p:cNvPr id="6" name="ZoneTexte 5">
            <a:extLst>
              <a:ext uri="{FF2B5EF4-FFF2-40B4-BE49-F238E27FC236}">
                <a16:creationId xmlns:a16="http://schemas.microsoft.com/office/drawing/2014/main" id="{80B69453-40E2-6486-9497-9BFA5E048137}"/>
              </a:ext>
            </a:extLst>
          </p:cNvPr>
          <p:cNvSpPr txBox="1"/>
          <p:nvPr/>
        </p:nvSpPr>
        <p:spPr>
          <a:xfrm>
            <a:off x="7945515" y="5628443"/>
            <a:ext cx="1990160" cy="369332"/>
          </a:xfrm>
          <a:prstGeom prst="rect">
            <a:avLst/>
          </a:prstGeom>
          <a:noFill/>
        </p:spPr>
        <p:txBody>
          <a:bodyPr wrap="none" rtlCol="0">
            <a:spAutoFit/>
          </a:bodyPr>
          <a:lstStyle/>
          <a:p>
            <a:r>
              <a:rPr lang="en-US" dirty="0"/>
              <a:t>Spike SARS-CoV-2</a:t>
            </a:r>
            <a:endParaRPr lang="en-CH" dirty="0"/>
          </a:p>
        </p:txBody>
      </p:sp>
    </p:spTree>
    <p:extLst>
      <p:ext uri="{BB962C8B-B14F-4D97-AF65-F5344CB8AC3E}">
        <p14:creationId xmlns:p14="http://schemas.microsoft.com/office/powerpoint/2010/main" val="282083331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Virus interactomes are complex to </a:t>
            </a:r>
            <a:r>
              <a:rPr lang="en-US" dirty="0" err="1"/>
              <a:t>analyse</a:t>
            </a:r>
            <a:endParaRPr lang="en-US" dirty="0"/>
          </a:p>
        </p:txBody>
      </p:sp>
      <p:pic>
        <p:nvPicPr>
          <p:cNvPr id="18434" name="Picture 2" descr="Image result for virus interacto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316587"/>
            <a:ext cx="4553986" cy="353556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Image result for virus interact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1683" y="2205673"/>
            <a:ext cx="6300701" cy="352839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639617" y="4437113"/>
            <a:ext cx="2127955" cy="646331"/>
          </a:xfrm>
          <a:prstGeom prst="rect">
            <a:avLst/>
          </a:prstGeom>
          <a:noFill/>
        </p:spPr>
        <p:txBody>
          <a:bodyPr wrap="none" rtlCol="0">
            <a:spAutoFit/>
          </a:bodyPr>
          <a:lstStyle/>
          <a:p>
            <a:r>
              <a:rPr lang="en-US" dirty="0"/>
              <a:t>HIV-rev </a:t>
            </a:r>
            <a:r>
              <a:rPr lang="en-US" dirty="0" err="1"/>
              <a:t>interactome</a:t>
            </a:r>
            <a:endParaRPr lang="en-US" dirty="0"/>
          </a:p>
          <a:p>
            <a:r>
              <a:rPr lang="fr-CH" dirty="0"/>
              <a:t>(116aa)</a:t>
            </a:r>
            <a:endParaRPr lang="en-US" dirty="0"/>
          </a:p>
        </p:txBody>
      </p:sp>
      <p:sp>
        <p:nvSpPr>
          <p:cNvPr id="6" name="TextBox 5"/>
          <p:cNvSpPr txBox="1"/>
          <p:nvPr/>
        </p:nvSpPr>
        <p:spPr>
          <a:xfrm>
            <a:off x="6240017" y="4509120"/>
            <a:ext cx="3092513" cy="369332"/>
          </a:xfrm>
          <a:prstGeom prst="rect">
            <a:avLst/>
          </a:prstGeom>
          <a:noFill/>
        </p:spPr>
        <p:txBody>
          <a:bodyPr wrap="none" rtlCol="0">
            <a:spAutoFit/>
          </a:bodyPr>
          <a:lstStyle/>
          <a:p>
            <a:r>
              <a:rPr lang="en-US" dirty="0"/>
              <a:t>Epstein-Barr virus </a:t>
            </a:r>
            <a:r>
              <a:rPr lang="en-US" dirty="0" err="1"/>
              <a:t>interactome</a:t>
            </a:r>
            <a:endParaRPr lang="en-US" dirty="0"/>
          </a:p>
        </p:txBody>
      </p:sp>
      <p:sp>
        <p:nvSpPr>
          <p:cNvPr id="4" name="TextBox 3"/>
          <p:cNvSpPr txBox="1"/>
          <p:nvPr/>
        </p:nvSpPr>
        <p:spPr>
          <a:xfrm>
            <a:off x="2885043" y="5979153"/>
            <a:ext cx="5783443" cy="369332"/>
          </a:xfrm>
          <a:prstGeom prst="rect">
            <a:avLst/>
          </a:prstGeom>
          <a:noFill/>
        </p:spPr>
        <p:txBody>
          <a:bodyPr wrap="none" rtlCol="0">
            <a:spAutoFit/>
          </a:bodyPr>
          <a:lstStyle/>
          <a:p>
            <a:r>
              <a:rPr lang="en-US" dirty="0"/>
              <a:t>Knowledge integration is key to make the most of this data</a:t>
            </a:r>
          </a:p>
        </p:txBody>
      </p:sp>
      <p:sp>
        <p:nvSpPr>
          <p:cNvPr id="5" name="ZoneTexte 4">
            <a:extLst>
              <a:ext uri="{FF2B5EF4-FFF2-40B4-BE49-F238E27FC236}">
                <a16:creationId xmlns:a16="http://schemas.microsoft.com/office/drawing/2014/main" id="{0F2A7833-91F2-D97A-7B3F-C797131BD3E0}"/>
              </a:ext>
            </a:extLst>
          </p:cNvPr>
          <p:cNvSpPr txBox="1"/>
          <p:nvPr/>
        </p:nvSpPr>
        <p:spPr>
          <a:xfrm>
            <a:off x="4126921" y="1460974"/>
            <a:ext cx="3299686" cy="369332"/>
          </a:xfrm>
          <a:prstGeom prst="rect">
            <a:avLst/>
          </a:prstGeom>
          <a:noFill/>
        </p:spPr>
        <p:txBody>
          <a:bodyPr wrap="none" rtlCol="0">
            <a:spAutoFit/>
          </a:bodyPr>
          <a:lstStyle/>
          <a:p>
            <a:r>
              <a:rPr lang="en-US" dirty="0"/>
              <a:t>And not reproducible (cell host)</a:t>
            </a:r>
            <a:endParaRPr lang="en-CH" dirty="0"/>
          </a:p>
        </p:txBody>
      </p:sp>
    </p:spTree>
    <p:extLst>
      <p:ext uri="{BB962C8B-B14F-4D97-AF65-F5344CB8AC3E}">
        <p14:creationId xmlns:p14="http://schemas.microsoft.com/office/powerpoint/2010/main" val="149126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5" descr="Glowing blue bubbles">
            <a:extLst>
              <a:ext uri="{FF2B5EF4-FFF2-40B4-BE49-F238E27FC236}">
                <a16:creationId xmlns:a16="http://schemas.microsoft.com/office/drawing/2014/main" id="{23F785B2-0B01-10F9-D864-261644AA6C92}"/>
              </a:ext>
            </a:extLst>
          </p:cNvPr>
          <p:cNvPicPr>
            <a:picLocks noChangeAspect="1"/>
          </p:cNvPicPr>
          <p:nvPr/>
        </p:nvPicPr>
        <p:blipFill rotWithShape="1">
          <a:blip r:embed="rId2"/>
          <a:srcRect l="38154" r="11904"/>
          <a:stretch/>
        </p:blipFill>
        <p:spPr>
          <a:xfrm>
            <a:off x="6103027" y="10"/>
            <a:ext cx="6088971" cy="6857990"/>
          </a:xfrm>
          <a:prstGeom prst="rect">
            <a:avLst/>
          </a:prstGeom>
        </p:spPr>
      </p:pic>
      <p:sp useBgFill="1">
        <p:nvSpPr>
          <p:cNvPr id="17" name="Rectangle 16">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A51D19C-D598-D7A3-64B3-FFE8C027E878}"/>
              </a:ext>
            </a:extLst>
          </p:cNvPr>
          <p:cNvSpPr>
            <a:spLocks noGrp="1"/>
          </p:cNvSpPr>
          <p:nvPr>
            <p:ph type="title"/>
          </p:nvPr>
        </p:nvSpPr>
        <p:spPr>
          <a:xfrm>
            <a:off x="761801" y="328512"/>
            <a:ext cx="4778387" cy="1628970"/>
          </a:xfrm>
        </p:spPr>
        <p:txBody>
          <a:bodyPr anchor="ctr">
            <a:normAutofit/>
          </a:bodyPr>
          <a:lstStyle/>
          <a:p>
            <a:r>
              <a:rPr lang="en-US" sz="4000"/>
              <a:t>The big issue is the cell culture</a:t>
            </a:r>
            <a:endParaRPr lang="en-CH" sz="4000"/>
          </a:p>
        </p:txBody>
      </p:sp>
      <p:sp>
        <p:nvSpPr>
          <p:cNvPr id="4" name="Espace réservé du contenu 3">
            <a:extLst>
              <a:ext uri="{FF2B5EF4-FFF2-40B4-BE49-F238E27FC236}">
                <a16:creationId xmlns:a16="http://schemas.microsoft.com/office/drawing/2014/main" id="{FB060AFA-7BFF-64BE-B250-F1C6B9E7252F}"/>
              </a:ext>
            </a:extLst>
          </p:cNvPr>
          <p:cNvSpPr>
            <a:spLocks noGrp="1"/>
          </p:cNvSpPr>
          <p:nvPr>
            <p:ph idx="1"/>
          </p:nvPr>
        </p:nvSpPr>
        <p:spPr>
          <a:xfrm>
            <a:off x="761801" y="2884929"/>
            <a:ext cx="4659756" cy="3374137"/>
          </a:xfrm>
        </p:spPr>
        <p:txBody>
          <a:bodyPr anchor="ctr">
            <a:normAutofit/>
          </a:bodyPr>
          <a:lstStyle/>
          <a:p>
            <a:r>
              <a:rPr lang="en-US" sz="2000"/>
              <a:t>Transformed cells have their antiviral defenses highly modified</a:t>
            </a:r>
          </a:p>
          <a:p>
            <a:endParaRPr lang="en-US" sz="2000"/>
          </a:p>
          <a:p>
            <a:r>
              <a:rPr lang="en-US" sz="2000"/>
              <a:t>Cell lineage might not be relevant to a natural infection</a:t>
            </a:r>
          </a:p>
          <a:p>
            <a:endParaRPr lang="en-US" sz="2000"/>
          </a:p>
          <a:p>
            <a:r>
              <a:rPr lang="en-US" sz="2000"/>
              <a:t>Overexpressing a viral protein alone out of context brings a lot of entropy</a:t>
            </a:r>
            <a:endParaRPr lang="en-CH" sz="2000"/>
          </a:p>
        </p:txBody>
      </p:sp>
    </p:spTree>
    <p:extLst>
      <p:ext uri="{BB962C8B-B14F-4D97-AF65-F5344CB8AC3E}">
        <p14:creationId xmlns:p14="http://schemas.microsoft.com/office/powerpoint/2010/main" val="1673450150"/>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dirty="0" err="1"/>
              <a:t>Zika</a:t>
            </a:r>
            <a:r>
              <a:rPr lang="fr-CH" dirty="0"/>
              <a:t> </a:t>
            </a:r>
            <a:r>
              <a:rPr lang="fr-CH" dirty="0" err="1"/>
              <a:t>interactome</a:t>
            </a:r>
            <a:r>
              <a:rPr lang="fr-CH" dirty="0"/>
              <a:t> (Nature, sept 2018)</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352" y="1690688"/>
            <a:ext cx="6923661" cy="4992729"/>
          </a:xfrm>
          <a:prstGeom prst="rect">
            <a:avLst/>
          </a:prstGeom>
        </p:spPr>
      </p:pic>
      <p:pic>
        <p:nvPicPr>
          <p:cNvPr id="8194" name="Picture 2" descr="Flavivirus Life Cycle">
            <a:extLst>
              <a:ext uri="{FF2B5EF4-FFF2-40B4-BE49-F238E27FC236}">
                <a16:creationId xmlns:a16="http://schemas.microsoft.com/office/drawing/2014/main" id="{DF67C57C-2D81-49DE-3957-A3F95C2538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2165" y="1467181"/>
            <a:ext cx="4073977" cy="5216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30318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dirty="0"/>
              <a:t>Are host-virus interactions </a:t>
            </a:r>
            <a:r>
              <a:rPr lang="fr-CH" dirty="0" err="1"/>
              <a:t>controlled</a:t>
            </a:r>
            <a:r>
              <a:rPr lang="fr-CH" dirty="0"/>
              <a:t>? </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1127" y="2345446"/>
            <a:ext cx="5149896" cy="3430255"/>
          </a:xfrm>
          <a:prstGeom prst="rect">
            <a:avLst/>
          </a:prstGeom>
        </p:spPr>
      </p:pic>
      <p:sp>
        <p:nvSpPr>
          <p:cNvPr id="4" name="Rectangle 3"/>
          <p:cNvSpPr/>
          <p:nvPr/>
        </p:nvSpPr>
        <p:spPr>
          <a:xfrm>
            <a:off x="3784417" y="1984260"/>
            <a:ext cx="2453349" cy="418974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245857" y="1984260"/>
            <a:ext cx="2905166" cy="41897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856653" y="1364161"/>
            <a:ext cx="1313180" cy="646331"/>
          </a:xfrm>
          <a:prstGeom prst="rect">
            <a:avLst/>
          </a:prstGeom>
          <a:noFill/>
        </p:spPr>
        <p:txBody>
          <a:bodyPr wrap="none" rtlCol="0">
            <a:spAutoFit/>
          </a:bodyPr>
          <a:lstStyle/>
          <a:p>
            <a:r>
              <a:rPr lang="fr-CH" dirty="0" err="1">
                <a:solidFill>
                  <a:schemeClr val="tx1">
                    <a:lumMod val="95000"/>
                    <a:lumOff val="5000"/>
                  </a:schemeClr>
                </a:solidFill>
              </a:rPr>
              <a:t>Cell</a:t>
            </a:r>
            <a:r>
              <a:rPr lang="fr-CH" dirty="0">
                <a:solidFill>
                  <a:schemeClr val="tx1">
                    <a:lumMod val="95000"/>
                    <a:lumOff val="5000"/>
                  </a:schemeClr>
                </a:solidFill>
              </a:rPr>
              <a:t> </a:t>
            </a:r>
            <a:r>
              <a:rPr lang="fr-CH" dirty="0" err="1">
                <a:solidFill>
                  <a:schemeClr val="tx1">
                    <a:lumMod val="95000"/>
                    <a:lumOff val="5000"/>
                  </a:schemeClr>
                </a:solidFill>
              </a:rPr>
              <a:t>survival</a:t>
            </a:r>
            <a:endParaRPr lang="fr-CH" dirty="0">
              <a:solidFill>
                <a:schemeClr val="tx1">
                  <a:lumMod val="95000"/>
                  <a:lumOff val="5000"/>
                </a:schemeClr>
              </a:solidFill>
            </a:endParaRPr>
          </a:p>
          <a:p>
            <a:r>
              <a:rPr lang="fr-CH" dirty="0" err="1">
                <a:solidFill>
                  <a:schemeClr val="tx1">
                    <a:lumMod val="95000"/>
                    <a:lumOff val="5000"/>
                  </a:schemeClr>
                </a:solidFill>
              </a:rPr>
              <a:t>matters</a:t>
            </a:r>
            <a:endParaRPr lang="en-US" dirty="0">
              <a:solidFill>
                <a:schemeClr val="tx1">
                  <a:lumMod val="95000"/>
                  <a:lumOff val="5000"/>
                </a:schemeClr>
              </a:solidFill>
            </a:endParaRPr>
          </a:p>
        </p:txBody>
      </p:sp>
      <p:sp>
        <p:nvSpPr>
          <p:cNvPr id="7" name="TextBox 6"/>
          <p:cNvSpPr txBox="1"/>
          <p:nvPr/>
        </p:nvSpPr>
        <p:spPr>
          <a:xfrm>
            <a:off x="7107318" y="1337930"/>
            <a:ext cx="1715534" cy="646331"/>
          </a:xfrm>
          <a:prstGeom prst="rect">
            <a:avLst/>
          </a:prstGeom>
          <a:noFill/>
        </p:spPr>
        <p:txBody>
          <a:bodyPr wrap="none" rtlCol="0">
            <a:spAutoFit/>
          </a:bodyPr>
          <a:lstStyle/>
          <a:p>
            <a:r>
              <a:rPr lang="fr-CH" dirty="0" err="1">
                <a:solidFill>
                  <a:schemeClr val="tx1">
                    <a:lumMod val="95000"/>
                    <a:lumOff val="5000"/>
                  </a:schemeClr>
                </a:solidFill>
              </a:rPr>
              <a:t>Cell</a:t>
            </a:r>
            <a:r>
              <a:rPr lang="fr-CH" dirty="0">
                <a:solidFill>
                  <a:schemeClr val="tx1">
                    <a:lumMod val="95000"/>
                    <a:lumOff val="5000"/>
                  </a:schemeClr>
                </a:solidFill>
              </a:rPr>
              <a:t> </a:t>
            </a:r>
            <a:r>
              <a:rPr lang="fr-CH" dirty="0" err="1">
                <a:solidFill>
                  <a:schemeClr val="tx1">
                    <a:lumMod val="95000"/>
                    <a:lumOff val="5000"/>
                  </a:schemeClr>
                </a:solidFill>
              </a:rPr>
              <a:t>survival</a:t>
            </a:r>
            <a:endParaRPr lang="fr-CH" dirty="0">
              <a:solidFill>
                <a:schemeClr val="tx1">
                  <a:lumMod val="95000"/>
                  <a:lumOff val="5000"/>
                </a:schemeClr>
              </a:solidFill>
            </a:endParaRPr>
          </a:p>
          <a:p>
            <a:r>
              <a:rPr lang="fr-CH" dirty="0" err="1">
                <a:solidFill>
                  <a:schemeClr val="tx1">
                    <a:lumMod val="95000"/>
                    <a:lumOff val="5000"/>
                  </a:schemeClr>
                </a:solidFill>
              </a:rPr>
              <a:t>does</a:t>
            </a:r>
            <a:r>
              <a:rPr lang="fr-CH" dirty="0">
                <a:solidFill>
                  <a:schemeClr val="tx1">
                    <a:lumMod val="95000"/>
                    <a:lumOff val="5000"/>
                  </a:schemeClr>
                </a:solidFill>
              </a:rPr>
              <a:t> not </a:t>
            </a:r>
            <a:r>
              <a:rPr lang="fr-CH" dirty="0" err="1">
                <a:solidFill>
                  <a:schemeClr val="tx1">
                    <a:lumMod val="95000"/>
                    <a:lumOff val="5000"/>
                  </a:schemeClr>
                </a:solidFill>
              </a:rPr>
              <a:t>matter</a:t>
            </a:r>
            <a:endParaRPr lang="en-US" dirty="0">
              <a:solidFill>
                <a:schemeClr val="tx1">
                  <a:lumMod val="95000"/>
                  <a:lumOff val="5000"/>
                </a:schemeClr>
              </a:solidFill>
            </a:endParaRPr>
          </a:p>
        </p:txBody>
      </p:sp>
      <p:sp>
        <p:nvSpPr>
          <p:cNvPr id="8" name="TextBox 7"/>
          <p:cNvSpPr txBox="1"/>
          <p:nvPr/>
        </p:nvSpPr>
        <p:spPr>
          <a:xfrm>
            <a:off x="3748107" y="6188494"/>
            <a:ext cx="2061783" cy="646331"/>
          </a:xfrm>
          <a:prstGeom prst="rect">
            <a:avLst/>
          </a:prstGeom>
          <a:noFill/>
        </p:spPr>
        <p:txBody>
          <a:bodyPr wrap="none" rtlCol="0">
            <a:spAutoFit/>
          </a:bodyPr>
          <a:lstStyle/>
          <a:p>
            <a:r>
              <a:rPr lang="fr-CH" dirty="0">
                <a:solidFill>
                  <a:schemeClr val="tx1">
                    <a:lumMod val="95000"/>
                    <a:lumOff val="5000"/>
                  </a:schemeClr>
                </a:solidFill>
              </a:rPr>
              <a:t>Interactions </a:t>
            </a:r>
            <a:r>
              <a:rPr lang="fr-CH" dirty="0" err="1">
                <a:solidFill>
                  <a:schemeClr val="tx1">
                    <a:lumMod val="95000"/>
                    <a:lumOff val="5000"/>
                  </a:schemeClr>
                </a:solidFill>
              </a:rPr>
              <a:t>strictly</a:t>
            </a:r>
            <a:r>
              <a:rPr lang="fr-CH" dirty="0">
                <a:solidFill>
                  <a:schemeClr val="tx1">
                    <a:lumMod val="95000"/>
                    <a:lumOff val="5000"/>
                  </a:schemeClr>
                </a:solidFill>
              </a:rPr>
              <a:t> </a:t>
            </a:r>
          </a:p>
          <a:p>
            <a:r>
              <a:rPr lang="fr-CH" dirty="0" err="1">
                <a:solidFill>
                  <a:schemeClr val="tx1">
                    <a:lumMod val="95000"/>
                    <a:lumOff val="5000"/>
                  </a:schemeClr>
                </a:solidFill>
              </a:rPr>
              <a:t>controlled</a:t>
            </a:r>
            <a:endParaRPr lang="en-US" dirty="0">
              <a:solidFill>
                <a:schemeClr val="tx1">
                  <a:lumMod val="95000"/>
                  <a:lumOff val="5000"/>
                </a:schemeClr>
              </a:solidFill>
            </a:endParaRPr>
          </a:p>
        </p:txBody>
      </p:sp>
      <p:sp>
        <p:nvSpPr>
          <p:cNvPr id="9" name="TextBox 8"/>
          <p:cNvSpPr txBox="1"/>
          <p:nvPr/>
        </p:nvSpPr>
        <p:spPr>
          <a:xfrm>
            <a:off x="6455384" y="6188494"/>
            <a:ext cx="2084225" cy="646331"/>
          </a:xfrm>
          <a:prstGeom prst="rect">
            <a:avLst/>
          </a:prstGeom>
          <a:noFill/>
        </p:spPr>
        <p:txBody>
          <a:bodyPr wrap="none" rtlCol="0">
            <a:spAutoFit/>
          </a:bodyPr>
          <a:lstStyle/>
          <a:p>
            <a:r>
              <a:rPr lang="fr-CH" dirty="0">
                <a:solidFill>
                  <a:schemeClr val="tx1">
                    <a:lumMod val="95000"/>
                    <a:lumOff val="5000"/>
                  </a:schemeClr>
                </a:solidFill>
              </a:rPr>
              <a:t>Interactions </a:t>
            </a:r>
            <a:r>
              <a:rPr lang="fr-CH" dirty="0" err="1">
                <a:solidFill>
                  <a:schemeClr val="tx1">
                    <a:lumMod val="95000"/>
                    <a:lumOff val="5000"/>
                  </a:schemeClr>
                </a:solidFill>
              </a:rPr>
              <a:t>weakly</a:t>
            </a:r>
            <a:r>
              <a:rPr lang="fr-CH" dirty="0">
                <a:solidFill>
                  <a:schemeClr val="tx1">
                    <a:lumMod val="95000"/>
                    <a:lumOff val="5000"/>
                  </a:schemeClr>
                </a:solidFill>
              </a:rPr>
              <a:t> </a:t>
            </a:r>
          </a:p>
          <a:p>
            <a:r>
              <a:rPr lang="fr-CH" dirty="0" err="1">
                <a:solidFill>
                  <a:schemeClr val="tx1">
                    <a:lumMod val="95000"/>
                    <a:lumOff val="5000"/>
                  </a:schemeClr>
                </a:solidFill>
              </a:rPr>
              <a:t>controlled</a:t>
            </a:r>
            <a:endParaRPr lang="en-US" dirty="0">
              <a:solidFill>
                <a:schemeClr val="tx1">
                  <a:lumMod val="95000"/>
                  <a:lumOff val="5000"/>
                </a:schemeClr>
              </a:solidFill>
            </a:endParaRPr>
          </a:p>
        </p:txBody>
      </p:sp>
    </p:spTree>
    <p:extLst>
      <p:ext uri="{BB962C8B-B14F-4D97-AF65-F5344CB8AC3E}">
        <p14:creationId xmlns:p14="http://schemas.microsoft.com/office/powerpoint/2010/main" val="54402357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4CA5A0-298E-5780-15C7-10522B665D26}"/>
              </a:ext>
            </a:extLst>
          </p:cNvPr>
          <p:cNvSpPr>
            <a:spLocks noGrp="1"/>
          </p:cNvSpPr>
          <p:nvPr>
            <p:ph type="title"/>
          </p:nvPr>
        </p:nvSpPr>
        <p:spPr/>
        <p:txBody>
          <a:bodyPr/>
          <a:lstStyle/>
          <a:p>
            <a:r>
              <a:rPr lang="en-US" dirty="0"/>
              <a:t>Virus host interactions</a:t>
            </a:r>
            <a:endParaRPr lang="en-CH" dirty="0"/>
          </a:p>
        </p:txBody>
      </p:sp>
      <p:sp>
        <p:nvSpPr>
          <p:cNvPr id="3" name="Espace réservé du texte 2">
            <a:extLst>
              <a:ext uri="{FF2B5EF4-FFF2-40B4-BE49-F238E27FC236}">
                <a16:creationId xmlns:a16="http://schemas.microsoft.com/office/drawing/2014/main" id="{CE387D7F-D08B-D307-D5D9-313146AE87C2}"/>
              </a:ext>
            </a:extLst>
          </p:cNvPr>
          <p:cNvSpPr>
            <a:spLocks noGrp="1"/>
          </p:cNvSpPr>
          <p:nvPr>
            <p:ph type="body" sz="quarter" idx="11"/>
          </p:nvPr>
        </p:nvSpPr>
        <p:spPr/>
        <p:txBody>
          <a:bodyPr/>
          <a:lstStyle/>
          <a:p>
            <a:r>
              <a:rPr lang="en-US" dirty="0"/>
              <a:t>Virus-Host interactions are essential but complicated to study</a:t>
            </a:r>
          </a:p>
          <a:p>
            <a:endParaRPr lang="en-US" dirty="0"/>
          </a:p>
          <a:p>
            <a:r>
              <a:rPr lang="en-US" dirty="0"/>
              <a:t>Large scale analysis result in a lot of false positive: necessity to filter data</a:t>
            </a:r>
            <a:endParaRPr lang="en-CH" dirty="0"/>
          </a:p>
        </p:txBody>
      </p:sp>
    </p:spTree>
    <p:extLst>
      <p:ext uri="{BB962C8B-B14F-4D97-AF65-F5344CB8AC3E}">
        <p14:creationId xmlns:p14="http://schemas.microsoft.com/office/powerpoint/2010/main" val="2932949052"/>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73153B-F8BD-B69E-665E-B0D017E8B4CB}"/>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lnSpc>
                <a:spcPct val="90000"/>
              </a:lnSpc>
            </a:pPr>
            <a:r>
              <a:rPr lang="en-US" sz="4200" kern="1200" dirty="0">
                <a:solidFill>
                  <a:schemeClr val="tx1"/>
                </a:solidFill>
                <a:latin typeface="+mj-lt"/>
                <a:ea typeface="+mj-ea"/>
                <a:cs typeface="+mj-cs"/>
              </a:rPr>
              <a:t>Introduction to Viral Bioinformatics</a:t>
            </a:r>
          </a:p>
        </p:txBody>
      </p:sp>
      <p:pic>
        <p:nvPicPr>
          <p:cNvPr id="7" name="Image 6">
            <a:extLst>
              <a:ext uri="{FF2B5EF4-FFF2-40B4-BE49-F238E27FC236}">
                <a16:creationId xmlns:a16="http://schemas.microsoft.com/office/drawing/2014/main" id="{1D38E454-52FC-18B2-0C25-99650AF4BB9C}"/>
              </a:ext>
            </a:extLst>
          </p:cNvPr>
          <p:cNvPicPr>
            <a:picLocks noChangeAspect="1"/>
          </p:cNvPicPr>
          <p:nvPr/>
        </p:nvPicPr>
        <p:blipFill>
          <a:blip r:embed="rId2"/>
          <a:stretch>
            <a:fillRect/>
          </a:stretch>
        </p:blipFill>
        <p:spPr>
          <a:xfrm>
            <a:off x="156938" y="403155"/>
            <a:ext cx="949337" cy="949337"/>
          </a:xfrm>
          <a:prstGeom prst="rect">
            <a:avLst/>
          </a:prstGeom>
        </p:spPr>
      </p:pic>
      <p:graphicFrame>
        <p:nvGraphicFramePr>
          <p:cNvPr id="9" name="Espace réservé du texte 2">
            <a:extLst>
              <a:ext uri="{FF2B5EF4-FFF2-40B4-BE49-F238E27FC236}">
                <a16:creationId xmlns:a16="http://schemas.microsoft.com/office/drawing/2014/main" id="{9B76DA5B-579F-8777-1727-4EB95A157F53}"/>
              </a:ext>
            </a:extLst>
          </p:cNvPr>
          <p:cNvGraphicFramePr/>
          <p:nvPr>
            <p:extLst>
              <p:ext uri="{D42A27DB-BD31-4B8C-83A1-F6EECF244321}">
                <p14:modId xmlns:p14="http://schemas.microsoft.com/office/powerpoint/2010/main" val="86768962"/>
              </p:ext>
            </p:extLst>
          </p:nvPr>
        </p:nvGraphicFramePr>
        <p:xfrm>
          <a:off x="5126418" y="552091"/>
          <a:ext cx="6224335" cy="5431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936742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1B62E5-3809-722F-5363-CB2E25F36A1A}"/>
              </a:ext>
            </a:extLst>
          </p:cNvPr>
          <p:cNvSpPr>
            <a:spLocks noGrp="1"/>
          </p:cNvSpPr>
          <p:nvPr>
            <p:ph type="title"/>
          </p:nvPr>
        </p:nvSpPr>
        <p:spPr>
          <a:xfrm>
            <a:off x="1209202" y="-547083"/>
            <a:ext cx="3455821" cy="1616203"/>
          </a:xfrm>
        </p:spPr>
        <p:txBody>
          <a:bodyPr anchor="b">
            <a:normAutofit/>
          </a:bodyPr>
          <a:lstStyle/>
          <a:p>
            <a:r>
              <a:rPr lang="en-US" sz="3200" dirty="0"/>
              <a:t>Conclusion</a:t>
            </a:r>
            <a:endParaRPr lang="en-CH" sz="3200" dirty="0"/>
          </a:p>
        </p:txBody>
      </p:sp>
      <p:sp>
        <p:nvSpPr>
          <p:cNvPr id="7" name="Espace réservé du texte 6">
            <a:extLst>
              <a:ext uri="{FF2B5EF4-FFF2-40B4-BE49-F238E27FC236}">
                <a16:creationId xmlns:a16="http://schemas.microsoft.com/office/drawing/2014/main" id="{FF6CA8D0-E561-CEA3-0463-6E50143A6E60}"/>
              </a:ext>
            </a:extLst>
          </p:cNvPr>
          <p:cNvSpPr>
            <a:spLocks noGrp="1"/>
          </p:cNvSpPr>
          <p:nvPr>
            <p:ph idx="1"/>
          </p:nvPr>
        </p:nvSpPr>
        <p:spPr>
          <a:xfrm>
            <a:off x="715226" y="1528710"/>
            <a:ext cx="4474625" cy="3447832"/>
          </a:xfrm>
        </p:spPr>
        <p:txBody>
          <a:bodyPr anchor="t">
            <a:noAutofit/>
          </a:bodyPr>
          <a:lstStyle/>
          <a:p>
            <a:r>
              <a:rPr lang="en-US" sz="2000" dirty="0"/>
              <a:t>Viral bioinformatics requires some expertise and knowledge of virus genetics and data</a:t>
            </a:r>
          </a:p>
          <a:p>
            <a:endParaRPr lang="en-US" sz="2000" dirty="0"/>
          </a:p>
          <a:p>
            <a:endParaRPr lang="en-US" sz="2000" dirty="0"/>
          </a:p>
          <a:p>
            <a:r>
              <a:rPr lang="en-US" sz="2000" dirty="0"/>
              <a:t>It plays an important role in virus monitoring, research and therapy</a:t>
            </a:r>
          </a:p>
          <a:p>
            <a:endParaRPr lang="en-US" sz="2000" dirty="0"/>
          </a:p>
          <a:p>
            <a:endParaRPr lang="en-US" sz="2000" dirty="0"/>
          </a:p>
          <a:p>
            <a:r>
              <a:rPr lang="en-US" sz="2000" dirty="0"/>
              <a:t>Further information can be found in the resources/tools linked in this course</a:t>
            </a:r>
            <a:endParaRPr lang="en-CH" sz="2000" dirty="0"/>
          </a:p>
        </p:txBody>
      </p:sp>
      <p:pic>
        <p:nvPicPr>
          <p:cNvPr id="11" name="Image 10" descr="Une image contenant capture d’écran, texte, bleu vert, hiver&#10;&#10;Description générée automatiquement">
            <a:extLst>
              <a:ext uri="{FF2B5EF4-FFF2-40B4-BE49-F238E27FC236}">
                <a16:creationId xmlns:a16="http://schemas.microsoft.com/office/drawing/2014/main" id="{10414694-64B4-9BA7-6454-4C2937BF40E6}"/>
              </a:ext>
            </a:extLst>
          </p:cNvPr>
          <p:cNvPicPr>
            <a:picLocks noChangeAspect="1"/>
          </p:cNvPicPr>
          <p:nvPr/>
        </p:nvPicPr>
        <p:blipFill rotWithShape="1">
          <a:blip r:embed="rId2"/>
          <a:srcRect l="44318"/>
          <a:stretch/>
        </p:blipFill>
        <p:spPr>
          <a:xfrm>
            <a:off x="5714679" y="741391"/>
            <a:ext cx="4935331" cy="5384528"/>
          </a:xfrm>
          <a:prstGeom prst="rect">
            <a:avLst/>
          </a:prstGeom>
        </p:spPr>
      </p:pic>
      <p:grpSp>
        <p:nvGrpSpPr>
          <p:cNvPr id="34" name="Group 33">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35" name="Rectangle 34">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4159925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71C03-F154-28F6-60B0-88AA08169225}"/>
              </a:ext>
            </a:extLst>
          </p:cNvPr>
          <p:cNvSpPr>
            <a:spLocks noGrp="1"/>
          </p:cNvSpPr>
          <p:nvPr>
            <p:ph type="ctrTitle"/>
          </p:nvPr>
        </p:nvSpPr>
        <p:spPr/>
        <p:txBody>
          <a:bodyPr/>
          <a:lstStyle/>
          <a:p>
            <a:r>
              <a:rPr lang="en-US" sz="3200"/>
              <a:t>Thank you</a:t>
            </a:r>
            <a:endParaRPr lang="en-CH"/>
          </a:p>
        </p:txBody>
      </p:sp>
      <p:sp>
        <p:nvSpPr>
          <p:cNvPr id="3" name="Subtitle 2">
            <a:extLst>
              <a:ext uri="{FF2B5EF4-FFF2-40B4-BE49-F238E27FC236}">
                <a16:creationId xmlns:a16="http://schemas.microsoft.com/office/drawing/2014/main" id="{C4EDB89F-4587-9900-E3FA-AE21EE919C8A}"/>
              </a:ext>
            </a:extLst>
          </p:cNvPr>
          <p:cNvSpPr>
            <a:spLocks noGrp="1"/>
          </p:cNvSpPr>
          <p:nvPr>
            <p:ph type="subTitle" idx="1"/>
          </p:nvPr>
        </p:nvSpPr>
        <p:spPr/>
        <p:txBody>
          <a:bodyPr/>
          <a:lstStyle/>
          <a:p>
            <a:r>
              <a:rPr lang="en-GB"/>
              <a:t>DATA SCIENTISTS FOR LIFE</a:t>
            </a:r>
          </a:p>
        </p:txBody>
      </p:sp>
      <p:sp>
        <p:nvSpPr>
          <p:cNvPr id="4" name="Espace réservé du texte 6">
            <a:extLst>
              <a:ext uri="{FF2B5EF4-FFF2-40B4-BE49-F238E27FC236}">
                <a16:creationId xmlns:a16="http://schemas.microsoft.com/office/drawing/2014/main" id="{6214F1F6-DACC-2B92-A4DF-8FC9222FFECC}"/>
              </a:ext>
            </a:extLst>
          </p:cNvPr>
          <p:cNvSpPr txBox="1">
            <a:spLocks/>
          </p:cNvSpPr>
          <p:nvPr/>
        </p:nvSpPr>
        <p:spPr>
          <a:xfrm>
            <a:off x="5063924" y="6426200"/>
            <a:ext cx="1860550" cy="292100"/>
          </a:xfrm>
          <a:prstGeom prst="rect">
            <a:avLst/>
          </a:prstGeom>
        </p:spPr>
        <p:txBody>
          <a:bodyPr vert="horz" lIns="91440" tIns="45720" rIns="91440" bIns="45720" rtlCol="0">
            <a:normAutofit fontScale="92500" lnSpcReduction="10000"/>
          </a:bodyPr>
          <a:lstStyle>
            <a:lvl1pPr marL="358775" indent="-358775" algn="l" defTabSz="914400" rtl="0" eaLnBrk="1" latinLnBrk="0" hangingPunct="1">
              <a:lnSpc>
                <a:spcPct val="90000"/>
              </a:lnSpc>
              <a:spcBef>
                <a:spcPts val="1000"/>
              </a:spcBef>
              <a:buSzPct val="70000"/>
              <a:buFontTx/>
              <a:buBlip>
                <a:blip r:embed="rId2"/>
              </a:buBlip>
              <a:tabLst/>
              <a:defRPr sz="1800" b="0" i="0" kern="1200">
                <a:solidFill>
                  <a:schemeClr val="tx1"/>
                </a:solidFill>
                <a:latin typeface="+mn-lt"/>
                <a:ea typeface="Tahoma" panose="020B0604030504040204" pitchFamily="34" charset="0"/>
                <a:cs typeface="Gill Sans Light" panose="020B0302020104020203" pitchFamily="34" charset="-79"/>
              </a:defRPr>
            </a:lvl1pPr>
            <a:lvl2pPr marL="358775" indent="-358775" algn="l" defTabSz="914400" rtl="0" eaLnBrk="1" latinLnBrk="0" hangingPunct="1">
              <a:lnSpc>
                <a:spcPct val="90000"/>
              </a:lnSpc>
              <a:spcBef>
                <a:spcPts val="500"/>
              </a:spcBef>
              <a:buSzPct val="70000"/>
              <a:buFont typeface="Corbel" panose="020B0503020204020204" pitchFamily="34" charset="0"/>
              <a:buChar char="–"/>
              <a:tabLst/>
              <a:defRPr sz="1800" b="0" i="0" kern="1200">
                <a:solidFill>
                  <a:schemeClr val="tx1"/>
                </a:solidFill>
                <a:latin typeface="+mn-lt"/>
                <a:ea typeface="Tahoma" panose="020B0604030504040204" pitchFamily="34" charset="0"/>
                <a:cs typeface="Gill Sans Light" panose="020B0302020104020203" pitchFamily="34" charset="-79"/>
              </a:defRPr>
            </a:lvl2pPr>
            <a:lvl3pPr marL="358775" indent="-358775" algn="l" defTabSz="914400" rtl="0" eaLnBrk="1" latinLnBrk="0" hangingPunct="1">
              <a:lnSpc>
                <a:spcPct val="90000"/>
              </a:lnSpc>
              <a:spcBef>
                <a:spcPts val="500"/>
              </a:spcBef>
              <a:buSzPct val="70000"/>
              <a:buFont typeface="Arial" panose="020B0604020202020204" pitchFamily="34" charset="0"/>
              <a:buChar char="•"/>
              <a:defRPr sz="1800" b="0" i="0" kern="1200">
                <a:solidFill>
                  <a:schemeClr val="tx1"/>
                </a:solidFill>
                <a:latin typeface="+mn-lt"/>
                <a:ea typeface="Tahoma" panose="020B0604030504040204" pitchFamily="34" charset="0"/>
                <a:cs typeface="Gill Sans Light" panose="020B0302020104020203" pitchFamily="34" charset="-79"/>
              </a:defRPr>
            </a:lvl3pPr>
            <a:lvl4pPr marL="358775" indent="0" algn="l" defTabSz="914400" rtl="0" eaLnBrk="1" latinLnBrk="0" hangingPunct="1">
              <a:lnSpc>
                <a:spcPct val="90000"/>
              </a:lnSpc>
              <a:spcBef>
                <a:spcPts val="500"/>
              </a:spcBef>
              <a:buSzPct val="70000"/>
              <a:buFont typeface="Arial" panose="020B0604020202020204" pitchFamily="34" charset="0"/>
              <a:buNone/>
              <a:defRPr sz="1400" b="0" i="0" kern="1200">
                <a:solidFill>
                  <a:schemeClr val="tx1"/>
                </a:solidFill>
                <a:latin typeface="+mn-lt"/>
                <a:ea typeface="Tahoma" panose="020B0604030504040204" pitchFamily="34" charset="0"/>
                <a:cs typeface="Gill Sans Light" panose="020B0302020104020203" pitchFamily="34" charset="-79"/>
              </a:defRPr>
            </a:lvl4pPr>
            <a:lvl5pPr marL="358775" indent="0" algn="l" defTabSz="914400" rtl="0" eaLnBrk="1" latinLnBrk="0" hangingPunct="1">
              <a:lnSpc>
                <a:spcPct val="90000"/>
              </a:lnSpc>
              <a:spcBef>
                <a:spcPts val="500"/>
              </a:spcBef>
              <a:buSzPct val="70000"/>
              <a:buFont typeface="Arial" panose="020B0604020202020204" pitchFamily="34" charset="0"/>
              <a:buNone/>
              <a:defRPr sz="1000" b="0" i="0" kern="1200">
                <a:solidFill>
                  <a:schemeClr val="tx1"/>
                </a:solidFill>
                <a:latin typeface="+mn-lt"/>
                <a:ea typeface="Tahoma" panose="020B0604030504040204" pitchFamily="34"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en-US" sz="1600"/>
              <a:t>sib.swiss</a:t>
            </a:r>
          </a:p>
        </p:txBody>
      </p:sp>
    </p:spTree>
    <p:extLst>
      <p:ext uri="{BB962C8B-B14F-4D97-AF65-F5344CB8AC3E}">
        <p14:creationId xmlns:p14="http://schemas.microsoft.com/office/powerpoint/2010/main" val="11321483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884769A1460844A8276E9E33D9EC1F" ma:contentTypeVersion="17" ma:contentTypeDescription="Create a new document." ma:contentTypeScope="" ma:versionID="1e661dde982bb637ab265ef9bdeebac4">
  <xsd:schema xmlns:xsd="http://www.w3.org/2001/XMLSchema" xmlns:xs="http://www.w3.org/2001/XMLSchema" xmlns:p="http://schemas.microsoft.com/office/2006/metadata/properties" xmlns:ns2="51cd6d5f-6ae9-4e54-9898-8992a7ff3036" xmlns:ns3="1136f6dd-7c48-4f33-aa6a-8b8e7584cecf" targetNamespace="http://schemas.microsoft.com/office/2006/metadata/properties" ma:root="true" ma:fieldsID="268353165dcdbb2dfcde019cd206b759" ns2:_="" ns3:_="">
    <xsd:import namespace="51cd6d5f-6ae9-4e54-9898-8992a7ff3036"/>
    <xsd:import namespace="1136f6dd-7c48-4f33-aa6a-8b8e7584cec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cd6d5f-6ae9-4e54-9898-8992a7ff30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af233ad-a872-49f3-8d8c-f1cf611cbd9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36f6dd-7c48-4f33-aa6a-8b8e7584cec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d6480a6-8657-40ee-b73b-62f5e6461347}" ma:internalName="TaxCatchAll" ma:showField="CatchAllData" ma:web="1136f6dd-7c48-4f33-aa6a-8b8e7584ce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1cd6d5f-6ae9-4e54-9898-8992a7ff3036">
      <Terms xmlns="http://schemas.microsoft.com/office/infopath/2007/PartnerControls"/>
    </lcf76f155ced4ddcb4097134ff3c332f>
    <TaxCatchAll xmlns="1136f6dd-7c48-4f33-aa6a-8b8e7584cecf" xsi:nil="true"/>
  </documentManagement>
</p:properties>
</file>

<file path=customXml/itemProps1.xml><?xml version="1.0" encoding="utf-8"?>
<ds:datastoreItem xmlns:ds="http://schemas.openxmlformats.org/officeDocument/2006/customXml" ds:itemID="{73CC3BE7-1E24-4E91-A36E-E39FC0373FB8}">
  <ds:schemaRefs>
    <ds:schemaRef ds:uri="1136f6dd-7c48-4f33-aa6a-8b8e7584cecf"/>
    <ds:schemaRef ds:uri="51cd6d5f-6ae9-4e54-9898-8992a7ff30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C234DFD-9E98-47EE-A822-37224EBFD705}">
  <ds:schemaRefs>
    <ds:schemaRef ds:uri="http://schemas.microsoft.com/sharepoint/v3/contenttype/forms"/>
  </ds:schemaRefs>
</ds:datastoreItem>
</file>

<file path=customXml/itemProps3.xml><?xml version="1.0" encoding="utf-8"?>
<ds:datastoreItem xmlns:ds="http://schemas.openxmlformats.org/officeDocument/2006/customXml" ds:itemID="{00B38228-41B2-4CC0-85B6-8CB372D27A8C}">
  <ds:schemaRefs>
    <ds:schemaRef ds:uri="51cd6d5f-6ae9-4e54-9898-8992a7ff3036"/>
    <ds:schemaRef ds:uri="http://purl.org/dc/terms/"/>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http://purl.org/dc/dcmitype/"/>
    <ds:schemaRef ds:uri="1136f6dd-7c48-4f33-aa6a-8b8e7584cec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7468</TotalTime>
  <Words>5034</Words>
  <Application>Microsoft Office PowerPoint</Application>
  <PresentationFormat>Grand écran</PresentationFormat>
  <Paragraphs>1014</Paragraphs>
  <Slides>237</Slides>
  <Notes>12</Notes>
  <HiddenSlides>0</HiddenSlides>
  <MMClips>0</MMClips>
  <ScaleCrop>false</ScaleCrop>
  <HeadingPairs>
    <vt:vector size="6" baseType="variant">
      <vt:variant>
        <vt:lpstr>Polices utilisées</vt:lpstr>
      </vt:variant>
      <vt:variant>
        <vt:i4>22</vt:i4>
      </vt:variant>
      <vt:variant>
        <vt:lpstr>Thème</vt:lpstr>
      </vt:variant>
      <vt:variant>
        <vt:i4>1</vt:i4>
      </vt:variant>
      <vt:variant>
        <vt:lpstr>Titres des diapositives</vt:lpstr>
      </vt:variant>
      <vt:variant>
        <vt:i4>237</vt:i4>
      </vt:variant>
    </vt:vector>
  </HeadingPairs>
  <TitlesOfParts>
    <vt:vector size="260" baseType="lpstr">
      <vt:lpstr>-apple-system</vt:lpstr>
      <vt:lpstr>Aptos</vt:lpstr>
      <vt:lpstr>Aptos Display</vt:lpstr>
      <vt:lpstr>Arial</vt:lpstr>
      <vt:lpstr>Arial MT</vt:lpstr>
      <vt:lpstr>Arial Narrow</vt:lpstr>
      <vt:lpstr>Arial Unicode MS</vt:lpstr>
      <vt:lpstr>Calibri</vt:lpstr>
      <vt:lpstr>Calibri Light</vt:lpstr>
      <vt:lpstr>Calibri-Bold</vt:lpstr>
      <vt:lpstr>Calibri-Italic</vt:lpstr>
      <vt:lpstr>Corbel</vt:lpstr>
      <vt:lpstr>Droid Sans Mono</vt:lpstr>
      <vt:lpstr>Harding</vt:lpstr>
      <vt:lpstr>Helvetica</vt:lpstr>
      <vt:lpstr>inherit</vt:lpstr>
      <vt:lpstr>Open Sans</vt:lpstr>
      <vt:lpstr>Roboto</vt:lpstr>
      <vt:lpstr>Segoe UI</vt:lpstr>
      <vt:lpstr>Times New Roman</vt:lpstr>
      <vt:lpstr>Verdana</vt:lpstr>
      <vt:lpstr>Wingdings</vt:lpstr>
      <vt:lpstr>Thème Office</vt:lpstr>
      <vt:lpstr>Viral bioinformatics</vt:lpstr>
      <vt:lpstr>Introduction to Viral Bioinformatics</vt:lpstr>
      <vt:lpstr>Disclaimer</vt:lpstr>
      <vt:lpstr>Introduction to Viral Bioinformatics</vt:lpstr>
      <vt:lpstr>Generalities</vt:lpstr>
      <vt:lpstr>What is a virus?</vt:lpstr>
      <vt:lpstr>Virosphere challenge</vt:lpstr>
      <vt:lpstr>Diversity of  Virions</vt:lpstr>
      <vt:lpstr>Human viruses </vt:lpstr>
      <vt:lpstr>Viral genomes</vt:lpstr>
      <vt:lpstr>Virus bioinformatics</vt:lpstr>
      <vt:lpstr>Viral Classification: Taxonomy</vt:lpstr>
      <vt:lpstr>Baltimore classification</vt:lpstr>
      <vt:lpstr>Toward new tools to establish virus taxonomy</vt:lpstr>
      <vt:lpstr>International Committee on Taxonomy of Viruses: ICTV</vt:lpstr>
      <vt:lpstr>Virus Metadata resource</vt:lpstr>
      <vt:lpstr>Virus name can be different to taxonomic name</vt:lpstr>
      <vt:lpstr>Taxonomic classification is linked to evolution</vt:lpstr>
      <vt:lpstr>ICTV realm classification</vt:lpstr>
      <vt:lpstr>RNA viruses now classified based on Polymerase homology</vt:lpstr>
      <vt:lpstr>Several classes of RdRP</vt:lpstr>
      <vt:lpstr>Below species classification</vt:lpstr>
      <vt:lpstr>Below species classification Genotypes vs serotypes</vt:lpstr>
      <vt:lpstr>No official naming can create confusion</vt:lpstr>
      <vt:lpstr>Classification changes as we learn</vt:lpstr>
      <vt:lpstr>Virus metadata</vt:lpstr>
      <vt:lpstr>Metadata is essential for epidemiological studies</vt:lpstr>
      <vt:lpstr>Metadata collection</vt:lpstr>
      <vt:lpstr>Isolates nomenclature</vt:lpstr>
      <vt:lpstr>We need dedicated repository  to structure viral genetic data</vt:lpstr>
      <vt:lpstr>Introduction to Viral Bioinformatics</vt:lpstr>
      <vt:lpstr>Virus Resources/databases</vt:lpstr>
      <vt:lpstr>  ViralZone resource:</vt:lpstr>
      <vt:lpstr>  KNOWLEDGEBASE:   ViralZone </vt:lpstr>
      <vt:lpstr>  ViralZone homepage </vt:lpstr>
      <vt:lpstr>Taxonomic view of Baltimore class</vt:lpstr>
      <vt:lpstr>Taxonomy changes</vt:lpstr>
      <vt:lpstr>Virus Fact sheet</vt:lpstr>
      <vt:lpstr>ViralZone pictures</vt:lpstr>
      <vt:lpstr>Drawing virions</vt:lpstr>
      <vt:lpstr>Virions</vt:lpstr>
      <vt:lpstr>Viral genomes</vt:lpstr>
      <vt:lpstr>Pictures are accessible in scalable vector graphics (SVG) </vt:lpstr>
      <vt:lpstr>Virus entry processes </vt:lpstr>
      <vt:lpstr>Replication, transcription and translation</vt:lpstr>
      <vt:lpstr>Virus exit </vt:lpstr>
      <vt:lpstr>Host-virus interactions</vt:lpstr>
      <vt:lpstr>Molecular process page</vt:lpstr>
      <vt:lpstr>Molecular processes and ontology</vt:lpstr>
      <vt:lpstr>Molecular pages  and virus fact sheets are linked</vt:lpstr>
      <vt:lpstr>Replication cycles</vt:lpstr>
      <vt:lpstr>Conclusion</vt:lpstr>
      <vt:lpstr>ViralZone team</vt:lpstr>
      <vt:lpstr>DATABASE: GenBank/ EMBL/  DDBJ  « different views of the same data set » </vt:lpstr>
      <vt:lpstr>Growth of GenBank</vt:lpstr>
      <vt:lpstr>GenBank sequence entry</vt:lpstr>
      <vt:lpstr>GenBank contains raw data</vt:lpstr>
      <vt:lpstr>Submission 101</vt:lpstr>
      <vt:lpstr>Numbers of SARS-COV-2 genomes available in either GISAID or INSDC per country on May 31, 2022</vt:lpstr>
      <vt:lpstr>All taxonomy in Databases refers to NCBI taxonomy</vt:lpstr>
      <vt:lpstr>RefSeq viruses</vt:lpstr>
      <vt:lpstr>RefSeq entry</vt:lpstr>
      <vt:lpstr>NCBI Virus variation resource</vt:lpstr>
      <vt:lpstr>Présentation PowerPoint</vt:lpstr>
      <vt:lpstr>NCBI virus</vt:lpstr>
      <vt:lpstr>DATABASE:  Bacterial and Viral Bioinformatics Resource Center (BV-BRC)</vt:lpstr>
      <vt:lpstr>BV-BRC virus</vt:lpstr>
      <vt:lpstr>Taxonomic view of sequences</vt:lpstr>
      <vt:lpstr>Easy genome browsing</vt:lpstr>
      <vt:lpstr>Epitopes</vt:lpstr>
      <vt:lpstr>The site offers plenty of virus tools</vt:lpstr>
      <vt:lpstr>Search with metadata</vt:lpstr>
      <vt:lpstr>BV-BRC summary</vt:lpstr>
      <vt:lpstr>UCSC Genome browser</vt:lpstr>
      <vt:lpstr>European Virus Bioinformatics</vt:lpstr>
      <vt:lpstr>European virus bioinformatics center</vt:lpstr>
      <vt:lpstr>Virus Bioinformatics Meeting (ViBiom)</vt:lpstr>
      <vt:lpstr>Introduction to Viral Bioinformatics</vt:lpstr>
      <vt:lpstr>Viral genomics  </vt:lpstr>
      <vt:lpstr>Viral sequence space is huge and diverse</vt:lpstr>
      <vt:lpstr>The red queen reigns in the kingdom of viruses</vt:lpstr>
      <vt:lpstr>The Red Queen effect leads to instability of the viral genome. </vt:lpstr>
      <vt:lpstr>Genomic heterogeneity at species level</vt:lpstr>
      <vt:lpstr>Genomic heterogeneity at species level</vt:lpstr>
      <vt:lpstr>Anelloviridae</vt:lpstr>
      <vt:lpstr>Viral genome evolution</vt:lpstr>
      <vt:lpstr>Random mutation by replication errors</vt:lpstr>
      <vt:lpstr>Genetic drift by cellular editing</vt:lpstr>
      <vt:lpstr>The dynamic of SARS-CoV-2 mutations</vt:lpstr>
      <vt:lpstr>Genetic shift: recombination</vt:lpstr>
      <vt:lpstr>Genetic shift Reassortment</vt:lpstr>
      <vt:lpstr>Reference sequence</vt:lpstr>
      <vt:lpstr>SARS-CoV-2 variants</vt:lpstr>
      <vt:lpstr>Choosing the right mutations!</vt:lpstr>
      <vt:lpstr>Variants in ViralZone</vt:lpstr>
      <vt:lpstr>Variant annotation in Swis-Prot</vt:lpstr>
      <vt:lpstr>Genome landscape representation</vt:lpstr>
      <vt:lpstr>Phylogenetic tree</vt:lpstr>
      <vt:lpstr>PCA analysis: H1N1 influenza</vt:lpstr>
      <vt:lpstr>Tolls: Genotypers</vt:lpstr>
      <vt:lpstr>Genotype for segmented virus?</vt:lpstr>
      <vt:lpstr>Viral genomics: Nextstrain</vt:lpstr>
      <vt:lpstr>Tools: Nextstrain</vt:lpstr>
      <vt:lpstr>Nextstrain: Parts of a whole</vt:lpstr>
      <vt:lpstr>Datasets are produced by Augur and          visualized by Auspice</vt:lpstr>
      <vt:lpstr>Auspice translate data text files into colored tree</vt:lpstr>
      <vt:lpstr>Exploring interactive phylogenies with Auspice</vt:lpstr>
      <vt:lpstr>Phylogeny panel</vt:lpstr>
      <vt:lpstr>Diversity panel</vt:lpstr>
      <vt:lpstr>Mutation event visualization</vt:lpstr>
      <vt:lpstr>Looking at a protein’s position</vt:lpstr>
      <vt:lpstr>Builds are recipes of code and data that produce these datasets</vt:lpstr>
      <vt:lpstr>Nextstrain build easy to run when new sequence available</vt:lpstr>
      <vt:lpstr>Workflow bundles one or more builds</vt:lpstr>
      <vt:lpstr>Main Nextstrain workflows:</vt:lpstr>
      <vt:lpstr>Nextstrain community</vt:lpstr>
      <vt:lpstr>Nextstrain documentation</vt:lpstr>
      <vt:lpstr>Summary</vt:lpstr>
      <vt:lpstr>Nextclade </vt:lpstr>
      <vt:lpstr>Nextclade input page</vt:lpstr>
      <vt:lpstr>Results with clade assignment</vt:lpstr>
      <vt:lpstr>Results: mutations</vt:lpstr>
      <vt:lpstr>Viral genomics case study:   Removing retroviral particles from CHO cells</vt:lpstr>
      <vt:lpstr>Example:  removing retroviral particles from CHO cells</vt:lpstr>
      <vt:lpstr>Step1: identifications of endogenous retrovirus (ERV)</vt:lpstr>
      <vt:lpstr>What viruses are actually expressed?</vt:lpstr>
      <vt:lpstr>How to stop the virus from producing particles?</vt:lpstr>
      <vt:lpstr>A motif in P12 gag is essential for the budding</vt:lpstr>
      <vt:lpstr>GAG protein myristoylation is essential for budding</vt:lpstr>
      <vt:lpstr>CRISPR removal of  Myr and PPYP  region</vt:lpstr>
      <vt:lpstr>Introduction to Viral Bioinformatics</vt:lpstr>
      <vt:lpstr>Viral metagenomics  </vt:lpstr>
      <vt:lpstr>Principles</vt:lpstr>
      <vt:lpstr>Reference sequences for metagenomics</vt:lpstr>
      <vt:lpstr>Reference for annotation:</vt:lpstr>
      <vt:lpstr>References for annotation</vt:lpstr>
      <vt:lpstr>Reference for sequence diversity</vt:lpstr>
      <vt:lpstr>References for sequence diversity</vt:lpstr>
      <vt:lpstr>Sequence clustering to reduce redundency</vt:lpstr>
      <vt:lpstr>Trimming the branches</vt:lpstr>
      <vt:lpstr>Complete genomes</vt:lpstr>
      <vt:lpstr>NCBI is not consistent for viral genome completeness </vt:lpstr>
      <vt:lpstr>Genbank</vt:lpstr>
      <vt:lpstr>Reference databases(1)</vt:lpstr>
      <vt:lpstr>Reference databases(2)</vt:lpstr>
      <vt:lpstr>Reference databases(3)</vt:lpstr>
      <vt:lpstr>Virosaurus workflow</vt:lpstr>
      <vt:lpstr>Data collection</vt:lpstr>
      <vt:lpstr>Complete genome</vt:lpstr>
      <vt:lpstr>Annotation and clustering</vt:lpstr>
      <vt:lpstr>Annotation</vt:lpstr>
      <vt:lpstr>Annotation</vt:lpstr>
      <vt:lpstr>Detection: reads can be mapped to database entries</vt:lpstr>
      <vt:lpstr>Annotation and clustering</vt:lpstr>
      <vt:lpstr>Virosaurus accessible at ViralZone</vt:lpstr>
      <vt:lpstr>Virosaurus diversity statistics</vt:lpstr>
      <vt:lpstr>Do we have enough sequences?</vt:lpstr>
      <vt:lpstr>Virus in clinical metagenomics</vt:lpstr>
      <vt:lpstr>Classical detection of viruses</vt:lpstr>
      <vt:lpstr>Detection by next generation sequencing</vt:lpstr>
      <vt:lpstr>Toward detecting all pathogens</vt:lpstr>
      <vt:lpstr>Tool: Genome detective (aug 2018)</vt:lpstr>
      <vt:lpstr>Genome detective pipeline</vt:lpstr>
      <vt:lpstr>Tool: V-Pipe</vt:lpstr>
      <vt:lpstr>Présentation PowerPoint</vt:lpstr>
      <vt:lpstr>Présentation PowerPoint</vt:lpstr>
      <vt:lpstr>Présentation PowerPoint</vt:lpstr>
      <vt:lpstr>Présentation PowerPoint</vt:lpstr>
      <vt:lpstr>Availability</vt:lpstr>
      <vt:lpstr>Case study: blood analysis for Tanzanian children</vt:lpstr>
      <vt:lpstr>Présentation PowerPoint</vt:lpstr>
      <vt:lpstr>Blood sample processing</vt:lpstr>
      <vt:lpstr>RNA Viruses of “recognized clinical significance” </vt:lpstr>
      <vt:lpstr>DNA Viruses of “recognized clinical significance” </vt:lpstr>
      <vt:lpstr>Blood sample processing</vt:lpstr>
      <vt:lpstr>RNA Viruses of “unknown significance” </vt:lpstr>
      <vt:lpstr>RNA Viruses of “unknown significance” </vt:lpstr>
      <vt:lpstr>Virus discoveries?</vt:lpstr>
      <vt:lpstr>conclusion</vt:lpstr>
      <vt:lpstr>Introduction to Viral Bioinformatics</vt:lpstr>
      <vt:lpstr>Viral proteomics  </vt:lpstr>
      <vt:lpstr>UniProt: The proteomics database</vt:lpstr>
      <vt:lpstr>The UniProt consortium born is 2002</vt:lpstr>
      <vt:lpstr>UniProt web site</vt:lpstr>
      <vt:lpstr>UniProtKB entries</vt:lpstr>
      <vt:lpstr>TrEMBL &lt;-&gt; SwissProt</vt:lpstr>
      <vt:lpstr>Global structure of UniProt</vt:lpstr>
      <vt:lpstr>UniProt entry</vt:lpstr>
      <vt:lpstr>Names and taxonomy</vt:lpstr>
      <vt:lpstr>Subcellular location in host and virion</vt:lpstr>
      <vt:lpstr>PTM/processing</vt:lpstr>
      <vt:lpstr>Interactions</vt:lpstr>
      <vt:lpstr>Family and domains</vt:lpstr>
      <vt:lpstr>UniProt annotation completes GenBank gene models</vt:lpstr>
      <vt:lpstr>What is annotation?</vt:lpstr>
      <vt:lpstr> HA Annotation: free text</vt:lpstr>
      <vt:lpstr>HA Annotation: controlled vocabulary</vt:lpstr>
      <vt:lpstr>Annotation: UniProt Keyword</vt:lpstr>
      <vt:lpstr>Annotation: ontology</vt:lpstr>
      <vt:lpstr>Gene Ontology (GO)</vt:lpstr>
      <vt:lpstr>Viral polyproteins</vt:lpstr>
      <vt:lpstr>Viral polyproteins</vt:lpstr>
      <vt:lpstr>Polyprotein annotation in UniProt in one entry</vt:lpstr>
      <vt:lpstr>Issues with one entry polyprotein</vt:lpstr>
      <vt:lpstr>Replicase protein 1ab SARS-CoV-2</vt:lpstr>
      <vt:lpstr>Structural virology</vt:lpstr>
      <vt:lpstr> Primary database:    Protein Data Bank</vt:lpstr>
      <vt:lpstr>Structural virology</vt:lpstr>
      <vt:lpstr>Viral Capsid are defined by ther T number</vt:lpstr>
      <vt:lpstr>PDB-101 Viruses offers views of viral structures</vt:lpstr>
      <vt:lpstr>Virus particle explorer</vt:lpstr>
      <vt:lpstr>Alphafold</vt:lpstr>
      <vt:lpstr>Alphafold database does not contains viruses</vt:lpstr>
      <vt:lpstr>Using AlphaFold Predictions in Viral Research </vt:lpstr>
      <vt:lpstr>Disorder</vt:lpstr>
      <vt:lpstr>Disorder prediction by MobiDB</vt:lpstr>
      <vt:lpstr>Disprot for curated data</vt:lpstr>
      <vt:lpstr>Automatic annotation: SARS-CoV-2 Nucleoprotein</vt:lpstr>
      <vt:lpstr>SARS-CoV-2 variants preferentially emerge at intrinsically disordered protein sites</vt:lpstr>
      <vt:lpstr>Introduction to Viral Bioinformatics</vt:lpstr>
      <vt:lpstr>Host-virus Interactions </vt:lpstr>
      <vt:lpstr>Virus hosts</vt:lpstr>
      <vt:lpstr>Virus hosts</vt:lpstr>
      <vt:lpstr>Virus-Host DB  gather data from multiple sources</vt:lpstr>
      <vt:lpstr>Virus-Host interactions</vt:lpstr>
      <vt:lpstr>Virus-Host interaction databases</vt:lpstr>
      <vt:lpstr>STRING virus</vt:lpstr>
      <vt:lpstr>VirHostNet resource</vt:lpstr>
      <vt:lpstr>VirHostNet</vt:lpstr>
      <vt:lpstr>Virus interactomes are complex to analyse</vt:lpstr>
      <vt:lpstr>The big issue is the cell culture</vt:lpstr>
      <vt:lpstr>Zika interactome (Nature, sept 2018)</vt:lpstr>
      <vt:lpstr>Are host-virus interactions controlled? </vt:lpstr>
      <vt:lpstr>Virus host interactions</vt:lpstr>
      <vt:lpstr>Introduction to Viral Bioinformatics</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SIB Swiss Institute of Bioinformatics</dc:title>
  <dc:creator>O365</dc:creator>
  <cp:lastModifiedBy>Philippe Le Mercier</cp:lastModifiedBy>
  <cp:revision>43</cp:revision>
  <dcterms:created xsi:type="dcterms:W3CDTF">2023-02-23T13:26:01Z</dcterms:created>
  <dcterms:modified xsi:type="dcterms:W3CDTF">2024-01-22T15:56:44Z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0x010100D1884769A1460844A8276E9E33D9EC1F</vt:lpwstr>
  </property>
  <property fmtid="{D5CDD505-2E9C-101B-9397-08002B2CF9AE}" pid="3" name="MediaServiceImageTags">
    <vt:lpwstr/>
  </property>
</Properties>
</file>